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0"/>
  </p:notesMasterIdLst>
  <p:sldIdLst>
    <p:sldId id="313" r:id="rId2"/>
    <p:sldId id="315" r:id="rId3"/>
    <p:sldId id="843" r:id="rId4"/>
    <p:sldId id="883" r:id="rId5"/>
    <p:sldId id="939" r:id="rId6"/>
    <p:sldId id="891" r:id="rId7"/>
    <p:sldId id="863" r:id="rId8"/>
    <p:sldId id="864" r:id="rId9"/>
    <p:sldId id="940" r:id="rId10"/>
    <p:sldId id="663" r:id="rId11"/>
    <p:sldId id="932" r:id="rId12"/>
    <p:sldId id="941" r:id="rId13"/>
    <p:sldId id="942" r:id="rId14"/>
    <p:sldId id="933" r:id="rId15"/>
    <p:sldId id="943" r:id="rId16"/>
    <p:sldId id="934" r:id="rId17"/>
    <p:sldId id="944" r:id="rId18"/>
    <p:sldId id="945" r:id="rId19"/>
    <p:sldId id="958" r:id="rId20"/>
    <p:sldId id="886" r:id="rId21"/>
    <p:sldId id="869" r:id="rId22"/>
    <p:sldId id="919" r:id="rId23"/>
    <p:sldId id="896" r:id="rId24"/>
    <p:sldId id="906" r:id="rId25"/>
    <p:sldId id="946" r:id="rId26"/>
    <p:sldId id="938" r:id="rId27"/>
    <p:sldId id="947" r:id="rId28"/>
    <p:sldId id="948" r:id="rId29"/>
    <p:sldId id="949" r:id="rId30"/>
    <p:sldId id="950" r:id="rId31"/>
    <p:sldId id="951" r:id="rId32"/>
    <p:sldId id="952" r:id="rId33"/>
    <p:sldId id="953" r:id="rId34"/>
    <p:sldId id="954" r:id="rId35"/>
    <p:sldId id="955" r:id="rId36"/>
    <p:sldId id="956" r:id="rId37"/>
    <p:sldId id="957" r:id="rId38"/>
    <p:sldId id="784" r:id="rId39"/>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BF1A0090-E240-4258-B0D7-62B0735AA170}">
          <p14:sldIdLst>
            <p14:sldId id="313"/>
            <p14:sldId id="315"/>
            <p14:sldId id="843"/>
            <p14:sldId id="883"/>
            <p14:sldId id="939"/>
            <p14:sldId id="891"/>
            <p14:sldId id="863"/>
            <p14:sldId id="864"/>
            <p14:sldId id="940"/>
            <p14:sldId id="663"/>
            <p14:sldId id="932"/>
            <p14:sldId id="941"/>
            <p14:sldId id="942"/>
            <p14:sldId id="933"/>
            <p14:sldId id="943"/>
            <p14:sldId id="934"/>
            <p14:sldId id="944"/>
            <p14:sldId id="945"/>
            <p14:sldId id="958"/>
            <p14:sldId id="886"/>
            <p14:sldId id="869"/>
            <p14:sldId id="919"/>
            <p14:sldId id="896"/>
            <p14:sldId id="906"/>
            <p14:sldId id="946"/>
            <p14:sldId id="938"/>
            <p14:sldId id="947"/>
            <p14:sldId id="948"/>
            <p14:sldId id="949"/>
            <p14:sldId id="950"/>
            <p14:sldId id="951"/>
            <p14:sldId id="952"/>
            <p14:sldId id="953"/>
            <p14:sldId id="954"/>
            <p14:sldId id="955"/>
            <p14:sldId id="956"/>
            <p14:sldId id="957"/>
            <p14:sldId id="784"/>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oot" initials="c"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9" autoAdjust="0"/>
    <p:restoredTop sz="94660"/>
  </p:normalViewPr>
  <p:slideViewPr>
    <p:cSldViewPr>
      <p:cViewPr varScale="1">
        <p:scale>
          <a:sx n="144" d="100"/>
          <a:sy n="144" d="100"/>
        </p:scale>
        <p:origin x="-618" y="-96"/>
      </p:cViewPr>
      <p:guideLst>
        <p:guide orient="horz" pos="531"/>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E411B8-871B-4B90-B11D-2D5E9B984531}" type="datetimeFigureOut">
              <a:rPr lang="ru-RU" smtClean="0"/>
              <a:pPr/>
              <a:t>25.10.2024</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BBD9AF-0D45-4D7D-8D70-CD55BD80B023}" type="slidenum">
              <a:rPr lang="ru-RU" smtClean="0"/>
              <a:pPr/>
              <a:t>‹#›</a:t>
            </a:fld>
            <a:endParaRPr lang="ru-RU"/>
          </a:p>
        </p:txBody>
      </p:sp>
    </p:spTree>
    <p:extLst>
      <p:ext uri="{BB962C8B-B14F-4D97-AF65-F5344CB8AC3E}">
        <p14:creationId xmlns:p14="http://schemas.microsoft.com/office/powerpoint/2010/main" val="3272523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3BBD9AF-0D45-4D7D-8D70-CD55BD80B023}" type="slidenum">
              <a:rPr lang="ru-RU" smtClean="0"/>
              <a:pPr/>
              <a:t>2</a:t>
            </a:fld>
            <a:endParaRPr lang="ru-RU"/>
          </a:p>
        </p:txBody>
      </p:sp>
    </p:spTree>
    <p:extLst>
      <p:ext uri="{BB962C8B-B14F-4D97-AF65-F5344CB8AC3E}">
        <p14:creationId xmlns:p14="http://schemas.microsoft.com/office/powerpoint/2010/main" val="664603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3BBD9AF-0D45-4D7D-8D70-CD55BD80B023}" type="slidenum">
              <a:rPr lang="ru-RU" smtClean="0"/>
              <a:pPr/>
              <a:t>20</a:t>
            </a:fld>
            <a:endParaRPr lang="ru-RU"/>
          </a:p>
        </p:txBody>
      </p:sp>
    </p:spTree>
    <p:extLst>
      <p:ext uri="{BB962C8B-B14F-4D97-AF65-F5344CB8AC3E}">
        <p14:creationId xmlns:p14="http://schemas.microsoft.com/office/powerpoint/2010/main" val="6646034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AC70069F-03F3-4D7B-9471-622E15D99063}"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a:t>
            </a:fld>
            <a:endParaRPr lang="ru-RU" dirty="0"/>
          </a:p>
        </p:txBody>
      </p:sp>
      <p:sp>
        <p:nvSpPr>
          <p:cNvPr id="8" name="Rectangle 4"/>
          <p:cNvSpPr txBox="1">
            <a:spLocks/>
          </p:cNvSpPr>
          <p:nvPr userDrawn="1"/>
        </p:nvSpPr>
        <p:spPr>
          <a:xfrm>
            <a:off x="2714612" y="4227934"/>
            <a:ext cx="3714776" cy="504056"/>
          </a:xfrm>
          <a:prstGeom prst="rect">
            <a:avLst/>
          </a:prstGeom>
        </p:spPr>
        <p:txBody>
          <a:bodyPr vert="horz" anchor="t">
            <a:noAutofit/>
          </a:bodyPr>
          <a:lstStyle>
            <a:extLst/>
          </a:lstStyle>
          <a:p>
            <a:pPr marL="0" marR="0" lvl="0" indent="0" algn="ctr" defTabSz="914400" rtl="0" eaLnBrk="1" fontAlgn="auto" latinLnBrk="0" hangingPunct="1">
              <a:lnSpc>
                <a:spcPts val="1400"/>
              </a:lnSpc>
              <a:spcBef>
                <a:spcPts val="700"/>
              </a:spcBef>
              <a:spcAft>
                <a:spcPts val="0"/>
              </a:spcAft>
              <a:buClr>
                <a:schemeClr val="accent2"/>
              </a:buClr>
              <a:buSzPct val="60000"/>
              <a:buFont typeface="Wingdings"/>
              <a:buNone/>
              <a:tabLst/>
              <a:defRPr/>
            </a:pPr>
            <a:r>
              <a:rPr kumimoji="0" lang="ru-RU" sz="1600" i="0" u="none" strike="noStrike" kern="1200" cap="none" spc="0" normalizeH="0" baseline="0" noProof="0" dirty="0" smtClean="0">
                <a:ln>
                  <a:noFill/>
                </a:ln>
                <a:effectLst/>
                <a:uLnTx/>
                <a:uFillTx/>
                <a:latin typeface="+mn-lt"/>
                <a:ea typeface="+mn-ea"/>
                <a:cs typeface="+mn-cs"/>
              </a:rPr>
              <a:t>Подготовлен</a:t>
            </a:r>
            <a:r>
              <a:rPr kumimoji="0" lang="ru-RU" sz="1600" i="0" u="none" strike="noStrike" kern="1200" cap="none" spc="0" normalizeH="0" noProof="0" dirty="0" smtClean="0">
                <a:ln>
                  <a:noFill/>
                </a:ln>
                <a:effectLst/>
                <a:uLnTx/>
                <a:uFillTx/>
                <a:latin typeface="+mn-lt"/>
                <a:ea typeface="+mn-ea"/>
                <a:cs typeface="+mn-cs"/>
              </a:rPr>
              <a:t> и представлен</a:t>
            </a:r>
          </a:p>
          <a:p>
            <a:pPr marL="0" marR="0" lvl="0" indent="0" algn="ctr" defTabSz="914400" rtl="0" eaLnBrk="1" fontAlgn="auto" latinLnBrk="0" hangingPunct="1">
              <a:lnSpc>
                <a:spcPts val="1400"/>
              </a:lnSpc>
              <a:spcBef>
                <a:spcPts val="700"/>
              </a:spcBef>
              <a:spcAft>
                <a:spcPts val="0"/>
              </a:spcAft>
              <a:buClr>
                <a:schemeClr val="accent2"/>
              </a:buClr>
              <a:buSzPct val="60000"/>
              <a:buFont typeface="Wingdings"/>
              <a:buNone/>
              <a:tabLst/>
              <a:defRPr/>
            </a:pPr>
            <a:r>
              <a:rPr kumimoji="0" lang="ru-RU" sz="1600" b="1" i="0" u="none" strike="noStrike" kern="1200" cap="none" spc="0" normalizeH="0" baseline="0" noProof="0" dirty="0" smtClean="0">
                <a:ln>
                  <a:noFill/>
                </a:ln>
                <a:effectLst/>
                <a:uLnTx/>
                <a:uFillTx/>
                <a:latin typeface="+mn-lt"/>
                <a:ea typeface="+mn-ea"/>
                <a:cs typeface="+mn-cs"/>
              </a:rPr>
              <a:t>Фамилия Имя</a:t>
            </a:r>
            <a:endParaRPr sz="1600" b="1" dirty="0" smtClean="0"/>
          </a:p>
        </p:txBody>
      </p:sp>
      <p:pic>
        <p:nvPicPr>
          <p:cNvPr id="9" name="Рисунок 8" descr="полоса_фото.jpg"/>
          <p:cNvPicPr>
            <a:picLocks noChangeAspect="1"/>
          </p:cNvPicPr>
          <p:nvPr userDrawn="1"/>
        </p:nvPicPr>
        <p:blipFill>
          <a:blip r:embed="rId2" cstate="print"/>
          <a:stretch>
            <a:fillRect/>
          </a:stretch>
        </p:blipFill>
        <p:spPr>
          <a:xfrm>
            <a:off x="0" y="2433519"/>
            <a:ext cx="9144000" cy="1722407"/>
          </a:xfrm>
          <a:prstGeom prst="rect">
            <a:avLst/>
          </a:prstGeom>
        </p:spPr>
      </p:pic>
      <p:sp>
        <p:nvSpPr>
          <p:cNvPr id="10" name="Rectangle 3"/>
          <p:cNvSpPr txBox="1">
            <a:spLocks/>
          </p:cNvSpPr>
          <p:nvPr userDrawn="1"/>
        </p:nvSpPr>
        <p:spPr>
          <a:xfrm>
            <a:off x="785786" y="1059582"/>
            <a:ext cx="7715304" cy="1427620"/>
          </a:xfrm>
          <a:prstGeom prst="rect">
            <a:avLst/>
          </a:prstGeom>
        </p:spPr>
        <p:txBody>
          <a:bodyPr anchor="t">
            <a:normAutofit/>
          </a:bodyPr>
          <a:lstStyle>
            <a:extLst/>
          </a:lstStyle>
          <a:p>
            <a:pPr marL="0" marR="0" lvl="0" indent="0" algn="ctr" defTabSz="914400" rtl="0" eaLnBrk="1" fontAlgn="auto" latinLnBrk="0" hangingPunct="1">
              <a:lnSpc>
                <a:spcPct val="100000"/>
              </a:lnSpc>
              <a:spcBef>
                <a:spcPct val="0"/>
              </a:spcBef>
              <a:spcAft>
                <a:spcPts val="0"/>
              </a:spcAft>
              <a:buClrTx/>
              <a:buSzTx/>
              <a:buFont typeface="Arial" pitchFamily="34" charset="0"/>
              <a:buNone/>
              <a:tabLst/>
              <a:defRPr/>
            </a:pPr>
            <a:r>
              <a:rPr kumimoji="0" lang="ru-RU" sz="4000" b="0" i="0" u="none" strike="noStrike" kern="1200" cap="none" spc="0" normalizeH="0" baseline="0" noProof="0" dirty="0" smtClean="0">
                <a:ln>
                  <a:noFill/>
                </a:ln>
                <a:solidFill>
                  <a:schemeClr val="tx1">
                    <a:lumMod val="50000"/>
                    <a:lumOff val="50000"/>
                  </a:schemeClr>
                </a:solidFill>
                <a:effectLst/>
                <a:uLnTx/>
                <a:uFillTx/>
                <a:latin typeface="HeliosCond" pitchFamily="34" charset="-52"/>
                <a:ea typeface="+mj-ea"/>
                <a:cs typeface="+mj-cs"/>
              </a:rPr>
              <a:t>ШАБЛОН ЗАГОЛОВКА</a:t>
            </a:r>
            <a:br>
              <a:rPr kumimoji="0" lang="ru-RU" sz="4000" b="0" i="0" u="none" strike="noStrike" kern="1200" cap="none" spc="0" normalizeH="0" baseline="0" noProof="0" dirty="0" smtClean="0">
                <a:ln>
                  <a:noFill/>
                </a:ln>
                <a:solidFill>
                  <a:schemeClr val="tx1">
                    <a:lumMod val="50000"/>
                    <a:lumOff val="50000"/>
                  </a:schemeClr>
                </a:solidFill>
                <a:effectLst/>
                <a:uLnTx/>
                <a:uFillTx/>
                <a:latin typeface="HeliosCond" pitchFamily="34" charset="-52"/>
                <a:ea typeface="+mj-ea"/>
                <a:cs typeface="+mj-cs"/>
              </a:rPr>
            </a:br>
            <a:r>
              <a:rPr kumimoji="0" lang="ru-RU" sz="4000" b="0" i="0" u="none" strike="noStrike" kern="1200" cap="none" spc="0" normalizeH="0" baseline="0" noProof="0" dirty="0" smtClean="0">
                <a:ln>
                  <a:noFill/>
                </a:ln>
                <a:solidFill>
                  <a:schemeClr val="tx1">
                    <a:lumMod val="50000"/>
                    <a:lumOff val="50000"/>
                  </a:schemeClr>
                </a:solidFill>
                <a:effectLst/>
                <a:uLnTx/>
                <a:uFillTx/>
                <a:latin typeface="HeliosCond" pitchFamily="34" charset="-52"/>
                <a:ea typeface="+mj-ea"/>
                <a:cs typeface="+mj-cs"/>
              </a:rPr>
              <a:t>ДЛЯ ОБЛОЖКИ ПРЕЗЕНТАЦИИ</a:t>
            </a:r>
            <a:endParaRPr kumimoji="0" lang="ru-RU" sz="4000" b="0" i="0" u="none" strike="noStrike" kern="1200" cap="none" spc="0" normalizeH="0" baseline="0" noProof="0" dirty="0">
              <a:ln>
                <a:noFill/>
              </a:ln>
              <a:solidFill>
                <a:schemeClr val="tx1">
                  <a:lumMod val="50000"/>
                  <a:lumOff val="50000"/>
                </a:schemeClr>
              </a:solidFill>
              <a:effectLst/>
              <a:uLnTx/>
              <a:uFillTx/>
              <a:latin typeface="HeliosCond" pitchFamily="34" charset="-52"/>
              <a:ea typeface="+mj-ea"/>
              <a:cs typeface="+mj-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lstStyle/>
          <a:p>
            <a:r>
              <a:rPr lang="ru-RU" dirty="0" smtClean="0"/>
              <a:t>ОБРАЗЕЦ ЗАГОЛОВКА</a:t>
            </a:r>
            <a:endParaRPr lang="ru-RU" dirty="0"/>
          </a:p>
        </p:txBody>
      </p:sp>
      <p:sp>
        <p:nvSpPr>
          <p:cNvPr id="3" name="Содержимое 2"/>
          <p:cNvSpPr>
            <a:spLocks noGrp="1"/>
          </p:cNvSpPr>
          <p:nvPr>
            <p:ph idx="1"/>
          </p:nvPr>
        </p:nvSpPr>
        <p:spPr/>
        <p:txBody>
          <a:bodyPr/>
          <a:lstStyle>
            <a:lvl1pPr>
              <a:buFontTx/>
              <a:buBlip>
                <a:blip r:embed="rId2"/>
              </a:buBlip>
              <a:defRPr/>
            </a:lvl1pPr>
            <a:lvl2pPr>
              <a:buFontTx/>
              <a:buBlip>
                <a:blip r:embed="rId3"/>
              </a:buBlip>
              <a:defRPr/>
            </a:lvl2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smtClean="0"/>
              <a:t>Центр обеспечения охраны труда</a:t>
            </a:r>
            <a:endParaRPr lang="ru-RU"/>
          </a:p>
        </p:txBody>
      </p:sp>
      <p:sp>
        <p:nvSpPr>
          <p:cNvPr id="6" name="Номер слайда 5"/>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Образец заголовка</a:t>
            </a:r>
            <a:endParaRPr lang="ru-RU" dirty="0"/>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BC59C2D-DE7A-44D0-90D9-F567CFCA3F2E}" type="datetime1">
              <a:rPr lang="ru-RU" smtClean="0"/>
              <a:pPr/>
              <a:t>25.10.2024</a:t>
            </a:fld>
            <a:endParaRPr lang="ru-RU"/>
          </a:p>
        </p:txBody>
      </p:sp>
      <p:sp>
        <p:nvSpPr>
          <p:cNvPr id="6" name="Нижний колонтитул 5"/>
          <p:cNvSpPr>
            <a:spLocks noGrp="1"/>
          </p:cNvSpPr>
          <p:nvPr>
            <p:ph type="ftr" sz="quarter" idx="11"/>
          </p:nvPr>
        </p:nvSpPr>
        <p:spPr/>
        <p:txBody>
          <a:bodyPr/>
          <a:lstStyle/>
          <a:p>
            <a:r>
              <a:rPr lang="ru-RU" smtClean="0"/>
              <a:t>Центр обеспечения охраны труда</a:t>
            </a:r>
            <a:endParaRPr lang="ru-RU"/>
          </a:p>
        </p:txBody>
      </p:sp>
      <p:sp>
        <p:nvSpPr>
          <p:cNvPr id="7" name="Номер слайда 6"/>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Образец заголовка</a:t>
            </a:r>
            <a:endParaRPr lang="ru-RU" dirty="0"/>
          </a:p>
        </p:txBody>
      </p:sp>
      <p:sp>
        <p:nvSpPr>
          <p:cNvPr id="3" name="Дата 2"/>
          <p:cNvSpPr>
            <a:spLocks noGrp="1"/>
          </p:cNvSpPr>
          <p:nvPr>
            <p:ph type="dt" sz="half" idx="10"/>
          </p:nvPr>
        </p:nvSpPr>
        <p:spPr/>
        <p:txBody>
          <a:bodyPr/>
          <a:lstStyle/>
          <a:p>
            <a:fld id="{71FFAEEA-3D29-43D1-A092-E6CB578B2090}" type="datetime1">
              <a:rPr lang="ru-RU" smtClean="0"/>
              <a:pPr/>
              <a:t>25.10.2024</a:t>
            </a:fld>
            <a:endParaRPr lang="ru-RU"/>
          </a:p>
        </p:txBody>
      </p:sp>
      <p:sp>
        <p:nvSpPr>
          <p:cNvPr id="4" name="Нижний колонтитул 3"/>
          <p:cNvSpPr>
            <a:spLocks noGrp="1"/>
          </p:cNvSpPr>
          <p:nvPr>
            <p:ph type="ftr" sz="quarter" idx="11"/>
          </p:nvPr>
        </p:nvSpPr>
        <p:spPr/>
        <p:txBody>
          <a:bodyPr/>
          <a:lstStyle/>
          <a:p>
            <a:r>
              <a:rPr lang="ru-RU" smtClean="0"/>
              <a:t>Центр обеспечения охраны труда</a:t>
            </a:r>
            <a:endParaRPr lang="ru-RU"/>
          </a:p>
        </p:txBody>
      </p:sp>
      <p:sp>
        <p:nvSpPr>
          <p:cNvPr id="5" name="Номер слайда 4"/>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89FF26F-F1C2-4ED7-98C1-CFCD02C62927}" type="datetime1">
              <a:rPr lang="ru-RU" smtClean="0"/>
              <a:pPr/>
              <a:t>25.10.2024</a:t>
            </a:fld>
            <a:endParaRPr lang="ru-RU"/>
          </a:p>
        </p:txBody>
      </p:sp>
      <p:sp>
        <p:nvSpPr>
          <p:cNvPr id="3" name="Нижний колонтитул 2"/>
          <p:cNvSpPr>
            <a:spLocks noGrp="1"/>
          </p:cNvSpPr>
          <p:nvPr>
            <p:ph type="ftr" sz="quarter" idx="11"/>
          </p:nvPr>
        </p:nvSpPr>
        <p:spPr/>
        <p:txBody>
          <a:bodyPr/>
          <a:lstStyle/>
          <a:p>
            <a:r>
              <a:rPr lang="ru-RU" smtClean="0"/>
              <a:t>Центр обеспечения охраны труда</a:t>
            </a:r>
            <a:endParaRPr lang="ru-RU"/>
          </a:p>
        </p:txBody>
      </p:sp>
      <p:sp>
        <p:nvSpPr>
          <p:cNvPr id="4" name="Номер слайда 3"/>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5A6C1B0-8FC1-484D-8650-EB2E3B9CDA06}" type="datetime1">
              <a:rPr lang="ru-RU" smtClean="0"/>
              <a:pPr/>
              <a:t>25.10.2024</a:t>
            </a:fld>
            <a:endParaRPr lang="ru-RU"/>
          </a:p>
        </p:txBody>
      </p:sp>
      <p:sp>
        <p:nvSpPr>
          <p:cNvPr id="6" name="Нижний колонтитул 5"/>
          <p:cNvSpPr>
            <a:spLocks noGrp="1"/>
          </p:cNvSpPr>
          <p:nvPr>
            <p:ph type="ftr" sz="quarter" idx="11"/>
          </p:nvPr>
        </p:nvSpPr>
        <p:spPr/>
        <p:txBody>
          <a:bodyPr/>
          <a:lstStyle/>
          <a:p>
            <a:r>
              <a:rPr lang="ru-RU" smtClean="0"/>
              <a:t>Центр обеспечения охраны труда</a:t>
            </a:r>
            <a:endParaRPr lang="ru-RU"/>
          </a:p>
        </p:txBody>
      </p:sp>
      <p:sp>
        <p:nvSpPr>
          <p:cNvPr id="7" name="Номер слайда 6"/>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3968" y="1203598"/>
            <a:ext cx="4248472" cy="425054"/>
          </a:xfrm>
        </p:spPr>
        <p:txBody>
          <a:bodyPr anchor="b"/>
          <a:lstStyle>
            <a:lvl1pPr algn="l">
              <a:defRPr sz="2000" b="1"/>
            </a:lvl1pPr>
          </a:lstStyle>
          <a:p>
            <a:r>
              <a:rPr lang="ru-RU" dirty="0" smtClean="0"/>
              <a:t>Образец заголовка</a:t>
            </a:r>
            <a:endParaRPr lang="ru-RU" dirty="0"/>
          </a:p>
        </p:txBody>
      </p:sp>
      <p:sp>
        <p:nvSpPr>
          <p:cNvPr id="3" name="Рисунок 2"/>
          <p:cNvSpPr>
            <a:spLocks noGrp="1"/>
          </p:cNvSpPr>
          <p:nvPr>
            <p:ph type="pic" idx="1"/>
          </p:nvPr>
        </p:nvSpPr>
        <p:spPr>
          <a:xfrm>
            <a:off x="0" y="1203598"/>
            <a:ext cx="4147864" cy="33123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4283968" y="1707654"/>
            <a:ext cx="4248472" cy="28083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6FEB650-1F34-402B-8555-3D12AD250A25}" type="datetime1">
              <a:rPr lang="ru-RU" smtClean="0"/>
              <a:pPr/>
              <a:t>25.10.2024</a:t>
            </a:fld>
            <a:endParaRPr lang="ru-RU"/>
          </a:p>
        </p:txBody>
      </p:sp>
      <p:sp>
        <p:nvSpPr>
          <p:cNvPr id="6" name="Нижний колонтитул 5"/>
          <p:cNvSpPr>
            <a:spLocks noGrp="1"/>
          </p:cNvSpPr>
          <p:nvPr>
            <p:ph type="ftr" sz="quarter" idx="11"/>
          </p:nvPr>
        </p:nvSpPr>
        <p:spPr/>
        <p:txBody>
          <a:bodyPr/>
          <a:lstStyle/>
          <a:p>
            <a:r>
              <a:rPr lang="ru-RU" smtClean="0"/>
              <a:t>Центр обеспечения охраны труда</a:t>
            </a:r>
            <a:endParaRPr lang="ru-RU"/>
          </a:p>
        </p:txBody>
      </p:sp>
      <p:sp>
        <p:nvSpPr>
          <p:cNvPr id="7" name="Номер слайда 6"/>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Прямоугольник 7"/>
          <p:cNvSpPr/>
          <p:nvPr/>
        </p:nvSpPr>
        <p:spPr>
          <a:xfrm>
            <a:off x="0" y="4714890"/>
            <a:ext cx="9144000" cy="42861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descr="1_КОЛОНТ_верх.png"/>
          <p:cNvPicPr>
            <a:picLocks noChangeAspect="1"/>
          </p:cNvPicPr>
          <p:nvPr/>
        </p:nvPicPr>
        <p:blipFill>
          <a:blip r:embed="rId9" cstate="print"/>
          <a:stretch>
            <a:fillRect/>
          </a:stretch>
        </p:blipFill>
        <p:spPr>
          <a:xfrm>
            <a:off x="0" y="0"/>
            <a:ext cx="9144000" cy="1152144"/>
          </a:xfrm>
          <a:prstGeom prst="rect">
            <a:avLst/>
          </a:prstGeom>
        </p:spPr>
      </p:pic>
      <p:sp>
        <p:nvSpPr>
          <p:cNvPr id="2" name="Заголовок 1"/>
          <p:cNvSpPr>
            <a:spLocks noGrp="1"/>
          </p:cNvSpPr>
          <p:nvPr>
            <p:ph type="title"/>
          </p:nvPr>
        </p:nvSpPr>
        <p:spPr>
          <a:xfrm>
            <a:off x="3347864" y="205979"/>
            <a:ext cx="5328592" cy="857250"/>
          </a:xfrm>
          <a:prstGeom prst="rect">
            <a:avLst/>
          </a:prstGeom>
        </p:spPr>
        <p:txBody>
          <a:bodyPr vert="horz" lIns="91440" tIns="45720" rIns="91440" bIns="45720" rtlCol="0" anchor="ctr">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E5130DD8-E265-4D6E-A50E-69D176EE1732}" type="datetime1">
              <a:rPr lang="ru-RU" smtClean="0"/>
              <a:pPr/>
              <a:t>25.10.2024</a:t>
            </a:fld>
            <a:endParaRPr lang="ru-RU" dirty="0"/>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r>
              <a:rPr lang="ru-RU" smtClean="0"/>
              <a:t>Центр обеспечения охраны труда</a:t>
            </a:r>
            <a:endParaRPr lang="ru-RU" dirty="0"/>
          </a:p>
        </p:txBody>
      </p:sp>
      <p:sp>
        <p:nvSpPr>
          <p:cNvPr id="6" name="Номер слайда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36B1CA64-C48E-480E-A5A5-340591A3DC09}"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6" r:id="rId6"/>
    <p:sldLayoutId id="2147483657" r:id="rId7"/>
  </p:sldLayoutIdLst>
  <p:hf hdr="0"/>
  <p:txStyles>
    <p:title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p:titleStyle>
    <p:bodyStyle>
      <a:lvl1pPr marL="342900" indent="-342900" algn="l" defTabSz="914400" rtl="0" eaLnBrk="1" latinLnBrk="0" hangingPunct="1">
        <a:spcBef>
          <a:spcPct val="20000"/>
        </a:spcBef>
        <a:buFontTx/>
        <a:buBlip>
          <a:blip r:embed="rId10"/>
        </a:buBlip>
        <a:defRPr sz="3200" kern="1200">
          <a:solidFill>
            <a:schemeClr val="tx1"/>
          </a:solidFill>
          <a:latin typeface="+mn-lt"/>
          <a:ea typeface="+mn-ea"/>
          <a:cs typeface="+mn-cs"/>
        </a:defRPr>
      </a:lvl1pPr>
      <a:lvl2pPr marL="742950" indent="-285750" algn="l" defTabSz="914400" rtl="0" eaLnBrk="1" latinLnBrk="0" hangingPunct="1">
        <a:spcBef>
          <a:spcPct val="20000"/>
        </a:spcBef>
        <a:buFontTx/>
        <a:buBlip>
          <a:blip r:embed="rId11"/>
        </a:buBlip>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base.garant.ru/482302615/"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mailto:orientir@mxctr.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3419872" y="1039017"/>
            <a:ext cx="5724128" cy="3816085"/>
          </a:xfrm>
          <a:prstGeom prst="rect">
            <a:avLst/>
          </a:prstGeom>
        </p:spPr>
      </p:pic>
      <p:sp>
        <p:nvSpPr>
          <p:cNvPr id="12" name="Прямоугольник 11"/>
          <p:cNvSpPr/>
          <p:nvPr/>
        </p:nvSpPr>
        <p:spPr>
          <a:xfrm>
            <a:off x="0" y="4714890"/>
            <a:ext cx="9144000" cy="428610"/>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descr="оранж_верх.png"/>
          <p:cNvPicPr>
            <a:picLocks noChangeAspect="1"/>
          </p:cNvPicPr>
          <p:nvPr/>
        </p:nvPicPr>
        <p:blipFill>
          <a:blip r:embed="rId3" cstate="print"/>
          <a:stretch>
            <a:fillRect/>
          </a:stretch>
        </p:blipFill>
        <p:spPr>
          <a:xfrm>
            <a:off x="0" y="0"/>
            <a:ext cx="9144000" cy="1152336"/>
          </a:xfrm>
          <a:prstGeom prst="rect">
            <a:avLst/>
          </a:prstGeom>
        </p:spPr>
      </p:pic>
      <p:sp>
        <p:nvSpPr>
          <p:cNvPr id="5" name="Rectangle 4"/>
          <p:cNvSpPr txBox="1">
            <a:spLocks/>
          </p:cNvSpPr>
          <p:nvPr/>
        </p:nvSpPr>
        <p:spPr>
          <a:xfrm>
            <a:off x="857224" y="4071948"/>
            <a:ext cx="3714776" cy="714380"/>
          </a:xfrm>
          <a:prstGeom prst="rect">
            <a:avLst/>
          </a:prstGeom>
        </p:spPr>
        <p:txBody>
          <a:bodyPr vert="horz" anchor="t">
            <a:noAutofit/>
          </a:bodyPr>
          <a:lstStyle>
            <a:extLst/>
          </a:lstStyle>
          <a:p>
            <a:pPr marL="0" marR="0" lvl="0" indent="0" defTabSz="914400" rtl="0" eaLnBrk="1" fontAlgn="auto" latinLnBrk="0" hangingPunct="1">
              <a:lnSpc>
                <a:spcPts val="1400"/>
              </a:lnSpc>
              <a:spcBef>
                <a:spcPts val="700"/>
              </a:spcBef>
              <a:spcAft>
                <a:spcPts val="0"/>
              </a:spcAft>
              <a:buClr>
                <a:schemeClr val="accent2"/>
              </a:buClr>
              <a:buSzPct val="60000"/>
              <a:buFont typeface="Wingdings"/>
              <a:buNone/>
              <a:tabLst/>
              <a:defRPr/>
            </a:pPr>
            <a:r>
              <a:rPr kumimoji="0" lang="ru-RU" sz="1800" i="0" u="none" strike="noStrike" kern="1200" cap="none" spc="0" normalizeH="0" baseline="0" noProof="0" dirty="0" smtClean="0">
                <a:ln>
                  <a:noFill/>
                </a:ln>
                <a:effectLst/>
                <a:uLnTx/>
                <a:uFillTx/>
                <a:latin typeface="+mn-lt"/>
                <a:ea typeface="+mn-ea"/>
                <a:cs typeface="+mn-cs"/>
              </a:rPr>
              <a:t>Подготовлен</a:t>
            </a:r>
            <a:r>
              <a:rPr kumimoji="0" lang="ru-RU" sz="1800" i="0" u="none" strike="noStrike" kern="1200" cap="none" spc="0" normalizeH="0" noProof="0" dirty="0" smtClean="0">
                <a:ln>
                  <a:noFill/>
                </a:ln>
                <a:effectLst/>
                <a:uLnTx/>
                <a:uFillTx/>
                <a:latin typeface="+mn-lt"/>
                <a:ea typeface="+mn-ea"/>
                <a:cs typeface="+mn-cs"/>
              </a:rPr>
              <a:t> и представлен</a:t>
            </a:r>
          </a:p>
          <a:p>
            <a:pPr marL="0" marR="0" lvl="0" indent="0" defTabSz="914400" rtl="0" eaLnBrk="1" fontAlgn="auto" latinLnBrk="0" hangingPunct="1">
              <a:lnSpc>
                <a:spcPts val="1400"/>
              </a:lnSpc>
              <a:spcBef>
                <a:spcPts val="700"/>
              </a:spcBef>
              <a:spcAft>
                <a:spcPts val="0"/>
              </a:spcAft>
              <a:buClr>
                <a:schemeClr val="accent2"/>
              </a:buClr>
              <a:buSzPct val="60000"/>
              <a:buFont typeface="Wingdings"/>
              <a:buNone/>
              <a:tabLst/>
              <a:defRPr/>
            </a:pPr>
            <a:r>
              <a:rPr kumimoji="0" lang="ru-RU" sz="1800" b="1" i="0" u="none" strike="noStrike" kern="1200" cap="none" spc="0" normalizeH="0" baseline="0" noProof="0" dirty="0" smtClean="0">
                <a:ln>
                  <a:noFill/>
                </a:ln>
                <a:effectLst/>
                <a:uLnTx/>
                <a:uFillTx/>
                <a:latin typeface="+mn-lt"/>
                <a:ea typeface="+mn-ea"/>
                <a:cs typeface="+mn-cs"/>
              </a:rPr>
              <a:t>Александром Максимовым</a:t>
            </a:r>
          </a:p>
          <a:p>
            <a:pPr marL="0" marR="0" lvl="0" indent="0" defTabSz="914400" rtl="0" eaLnBrk="1" fontAlgn="auto" latinLnBrk="0" hangingPunct="1">
              <a:lnSpc>
                <a:spcPts val="1400"/>
              </a:lnSpc>
              <a:spcBef>
                <a:spcPts val="700"/>
              </a:spcBef>
              <a:spcAft>
                <a:spcPts val="0"/>
              </a:spcAft>
              <a:buClr>
                <a:schemeClr val="accent2"/>
              </a:buClr>
              <a:buSzPct val="60000"/>
              <a:buFont typeface="Wingdings"/>
              <a:buNone/>
              <a:tabLst/>
              <a:defRPr/>
            </a:pPr>
            <a:endParaRPr b="1" dirty="0" smtClean="0"/>
          </a:p>
        </p:txBody>
      </p:sp>
      <p:sp>
        <p:nvSpPr>
          <p:cNvPr id="6" name="Прямоугольник 5"/>
          <p:cNvSpPr/>
          <p:nvPr/>
        </p:nvSpPr>
        <p:spPr>
          <a:xfrm>
            <a:off x="928662" y="3857634"/>
            <a:ext cx="3500462" cy="71438"/>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Rectangle 3"/>
          <p:cNvSpPr txBox="1">
            <a:spLocks/>
          </p:cNvSpPr>
          <p:nvPr/>
        </p:nvSpPr>
        <p:spPr>
          <a:xfrm>
            <a:off x="755576" y="1779662"/>
            <a:ext cx="5678942" cy="1928826"/>
          </a:xfrm>
          <a:prstGeom prst="rect">
            <a:avLst/>
          </a:prstGeom>
        </p:spPr>
        <p:txBody>
          <a:bodyPr anchor="t">
            <a:noAutofit/>
          </a:bodyPr>
          <a:lstStyle>
            <a:extLst/>
          </a:lstStyle>
          <a:p>
            <a:r>
              <a:rPr lang="ru-RU" sz="4000" b="1" dirty="0" smtClean="0">
                <a:solidFill>
                  <a:schemeClr val="accent6">
                    <a:lumMod val="75000"/>
                  </a:schemeClr>
                </a:solidFill>
                <a:effectLst>
                  <a:glow rad="419100">
                    <a:schemeClr val="bg1">
                      <a:alpha val="32000"/>
                    </a:schemeClr>
                  </a:glow>
                  <a:outerShdw blurRad="304800" sx="49000" sy="49000" algn="tr" rotWithShape="0">
                    <a:schemeClr val="bg1">
                      <a:alpha val="0"/>
                    </a:schemeClr>
                  </a:outerShdw>
                </a:effectLst>
                <a:latin typeface="HeliosCond" pitchFamily="34" charset="-52"/>
              </a:rPr>
              <a:t>ОХРАНА ТРУДА:</a:t>
            </a:r>
          </a:p>
          <a:p>
            <a:r>
              <a:rPr lang="ru-RU" sz="4000" b="1" dirty="0" smtClean="0">
                <a:solidFill>
                  <a:schemeClr val="accent6">
                    <a:lumMod val="75000"/>
                  </a:schemeClr>
                </a:solidFill>
                <a:effectLst>
                  <a:glow rad="419100">
                    <a:schemeClr val="bg1">
                      <a:alpha val="32000"/>
                    </a:schemeClr>
                  </a:glow>
                  <a:outerShdw blurRad="304800" sx="49000" sy="49000" algn="tr" rotWithShape="0">
                    <a:schemeClr val="bg1">
                      <a:alpha val="0"/>
                    </a:schemeClr>
                  </a:outerShdw>
                </a:effectLst>
                <a:latin typeface="HeliosCond" pitchFamily="34" charset="-52"/>
              </a:rPr>
              <a:t>СЕМИНАР-ПРАКТИКУМ</a:t>
            </a:r>
          </a:p>
        </p:txBody>
      </p:sp>
      <p:sp>
        <p:nvSpPr>
          <p:cNvPr id="11" name="Title 1"/>
          <p:cNvSpPr txBox="1">
            <a:spLocks/>
          </p:cNvSpPr>
          <p:nvPr/>
        </p:nvSpPr>
        <p:spPr>
          <a:xfrm>
            <a:off x="827584" y="4796408"/>
            <a:ext cx="4032448" cy="22440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1300" b="1" dirty="0" smtClean="0">
                <a:solidFill>
                  <a:schemeClr val="bg1"/>
                </a:solidFill>
              </a:rPr>
              <a:t>«МАКСИМУМ»  Октябрь 2024</a:t>
            </a:r>
            <a:endParaRPr lang="en-US" sz="13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r="17721"/>
          <a:stretch/>
        </p:blipFill>
        <p:spPr>
          <a:xfrm>
            <a:off x="3752800" y="1021326"/>
            <a:ext cx="5427712" cy="3710664"/>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0404648" y="267494"/>
            <a:ext cx="3268215" cy="4196600"/>
          </a:xfrm>
          <a:prstGeom prst="rect">
            <a:avLst/>
          </a:prstGeom>
        </p:spPr>
      </p:pic>
      <p:sp>
        <p:nvSpPr>
          <p:cNvPr id="9" name="Прямоугольник 8"/>
          <p:cNvSpPr/>
          <p:nvPr/>
        </p:nvSpPr>
        <p:spPr>
          <a:xfrm>
            <a:off x="0" y="4714890"/>
            <a:ext cx="9144000" cy="428610"/>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smtClean="0"/>
              <a:t>Центр обеспечения охраны труда</a:t>
            </a:r>
            <a:endParaRPr lang="ru-RU"/>
          </a:p>
        </p:txBody>
      </p:sp>
      <p:sp>
        <p:nvSpPr>
          <p:cNvPr id="6" name="Номер слайда 5"/>
          <p:cNvSpPr>
            <a:spLocks noGrp="1"/>
          </p:cNvSpPr>
          <p:nvPr>
            <p:ph type="sldNum" sz="quarter" idx="12"/>
          </p:nvPr>
        </p:nvSpPr>
        <p:spPr/>
        <p:txBody>
          <a:bodyPr/>
          <a:lstStyle/>
          <a:p>
            <a:fld id="{36B1CA64-C48E-480E-A5A5-340591A3DC09}" type="slidenum">
              <a:rPr lang="ru-RU" smtClean="0"/>
              <a:pPr/>
              <a:t>2</a:t>
            </a:fld>
            <a:endParaRPr lang="ru-RU"/>
          </a:p>
        </p:txBody>
      </p:sp>
      <p:pic>
        <p:nvPicPr>
          <p:cNvPr id="7" name="Рисунок 6" descr="оранж_верх.png"/>
          <p:cNvPicPr>
            <a:picLocks noChangeAspect="1"/>
          </p:cNvPicPr>
          <p:nvPr/>
        </p:nvPicPr>
        <p:blipFill>
          <a:blip r:embed="rId5" cstate="print"/>
          <a:stretch>
            <a:fillRect/>
          </a:stretch>
        </p:blipFill>
        <p:spPr>
          <a:xfrm>
            <a:off x="0" y="0"/>
            <a:ext cx="9144000" cy="1152336"/>
          </a:xfrm>
          <a:prstGeom prst="rect">
            <a:avLst/>
          </a:prstGeom>
        </p:spPr>
      </p:pic>
      <p:sp>
        <p:nvSpPr>
          <p:cNvPr id="15" name="Прямоугольник 14"/>
          <p:cNvSpPr/>
          <p:nvPr/>
        </p:nvSpPr>
        <p:spPr>
          <a:xfrm>
            <a:off x="827584" y="1851670"/>
            <a:ext cx="4248472" cy="1200329"/>
          </a:xfrm>
          <a:prstGeom prst="rect">
            <a:avLst/>
          </a:prstGeom>
          <a:noFill/>
        </p:spPr>
        <p:txBody>
          <a:bodyPr wrap="square" lIns="91440" tIns="45720" rIns="91440" bIns="45720">
            <a:spAutoFit/>
          </a:bodyPr>
          <a:lstStyle/>
          <a:p>
            <a:r>
              <a:rPr lang="ru-RU" sz="3600" b="1" dirty="0" smtClean="0">
                <a:solidFill>
                  <a:schemeClr val="accent6">
                    <a:lumMod val="75000"/>
                  </a:schemeClr>
                </a:solidFill>
                <a:latin typeface="HeliosCond" pitchFamily="34" charset="-52"/>
              </a:rPr>
              <a:t>Практика </a:t>
            </a:r>
          </a:p>
          <a:p>
            <a:r>
              <a:rPr lang="ru-RU" sz="3600" b="1" dirty="0" smtClean="0">
                <a:solidFill>
                  <a:schemeClr val="accent6">
                    <a:lumMod val="75000"/>
                  </a:schemeClr>
                </a:solidFill>
                <a:latin typeface="HeliosCond" pitchFamily="34" charset="-52"/>
              </a:rPr>
              <a:t>охраны труда</a:t>
            </a:r>
          </a:p>
        </p:txBody>
      </p:sp>
      <p:sp>
        <p:nvSpPr>
          <p:cNvPr id="12" name="Заголовок 12"/>
          <p:cNvSpPr>
            <a:spLocks noGrp="1"/>
          </p:cNvSpPr>
          <p:nvPr>
            <p:ph type="title"/>
          </p:nvPr>
        </p:nvSpPr>
        <p:spPr>
          <a:xfrm>
            <a:off x="3347864" y="222870"/>
            <a:ext cx="5616624" cy="980728"/>
          </a:xfrm>
        </p:spPr>
        <p:txBody>
          <a:bodyPr vert="horz" lIns="91440" tIns="45720" rIns="91440" bIns="45720" rtlCol="0" anchor="ctr">
            <a:noAutofit/>
          </a:bodyPr>
          <a:lstStyle/>
          <a:p>
            <a:pPr>
              <a:lnSpc>
                <a:spcPts val="3700"/>
              </a:lnSpc>
            </a:pPr>
            <a:r>
              <a:rPr lang="ru-RU" sz="3600" b="1" dirty="0"/>
              <a:t>Охрана труда </a:t>
            </a:r>
            <a:r>
              <a:rPr lang="ru-RU" sz="3600" b="1" dirty="0" smtClean="0"/>
              <a:t>2024</a:t>
            </a:r>
            <a:endParaRPr lang="ru-RU" sz="3600" b="1" dirty="0"/>
          </a:p>
        </p:txBody>
      </p:sp>
    </p:spTree>
    <p:extLst>
      <p:ext uri="{BB962C8B-B14F-4D97-AF65-F5344CB8AC3E}">
        <p14:creationId xmlns:p14="http://schemas.microsoft.com/office/powerpoint/2010/main" val="13276333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gn="l">
              <a:lnSpc>
                <a:spcPts val="3700"/>
              </a:lnSpc>
            </a:pPr>
            <a:r>
              <a:rPr lang="ru-RU" b="1" dirty="0" smtClean="0"/>
              <a:t>1.1. Законодательство</a:t>
            </a:r>
          </a:p>
        </p:txBody>
      </p:sp>
      <p:sp>
        <p:nvSpPr>
          <p:cNvPr id="9" name="Прямоугольник 8"/>
          <p:cNvSpPr/>
          <p:nvPr/>
        </p:nvSpPr>
        <p:spPr>
          <a:xfrm>
            <a:off x="827584" y="1131590"/>
            <a:ext cx="7704856" cy="1938992"/>
          </a:xfrm>
          <a:prstGeom prst="rect">
            <a:avLst/>
          </a:prstGeom>
          <a:noFill/>
        </p:spPr>
        <p:txBody>
          <a:bodyPr wrap="square" lIns="91440" tIns="45720" rIns="91440" bIns="45720">
            <a:spAutoFit/>
          </a:bodyPr>
          <a:lstStyle/>
          <a:p>
            <a:pPr algn="just"/>
            <a:r>
              <a:rPr lang="ru-RU" sz="2000" b="1" dirty="0">
                <a:solidFill>
                  <a:srgbClr val="FF0000"/>
                </a:solidFill>
                <a:latin typeface="HeliosCond" panose="020B0800000000000000" pitchFamily="34" charset="-52"/>
              </a:rPr>
              <a:t>Проект Приказа </a:t>
            </a:r>
            <a:r>
              <a:rPr lang="ru-RU" sz="2000" b="1" dirty="0" smtClean="0">
                <a:solidFill>
                  <a:srgbClr val="FF0000"/>
                </a:solidFill>
                <a:latin typeface="HeliosCond" panose="020B0800000000000000" pitchFamily="34" charset="-52"/>
              </a:rPr>
              <a:t>Минтруда РФ </a:t>
            </a:r>
          </a:p>
          <a:p>
            <a:pPr algn="just"/>
            <a:r>
              <a:rPr lang="ru-RU" sz="2000" b="1" dirty="0" smtClean="0">
                <a:solidFill>
                  <a:srgbClr val="FF0000"/>
                </a:solidFill>
                <a:latin typeface="HeliosCond" panose="020B0800000000000000" pitchFamily="34" charset="-52"/>
              </a:rPr>
              <a:t>"</a:t>
            </a:r>
            <a:r>
              <a:rPr lang="ru-RU" sz="2000" b="1" dirty="0">
                <a:solidFill>
                  <a:srgbClr val="FF0000"/>
                </a:solidFill>
                <a:latin typeface="HeliosCond" panose="020B0800000000000000" pitchFamily="34" charset="-52"/>
              </a:rPr>
              <a:t>О внесении изменения в перечень индикаторов риска нарушения обязательных требований при осуществлении </a:t>
            </a:r>
            <a:r>
              <a:rPr lang="ru-RU" sz="2000" b="1" dirty="0" err="1" smtClean="0">
                <a:solidFill>
                  <a:srgbClr val="FF0000"/>
                </a:solidFill>
                <a:latin typeface="HeliosCond" panose="020B0800000000000000" pitchFamily="34" charset="-52"/>
              </a:rPr>
              <a:t>фед</a:t>
            </a:r>
            <a:r>
              <a:rPr lang="ru-RU" sz="2000" b="1" dirty="0" smtClean="0">
                <a:solidFill>
                  <a:srgbClr val="FF0000"/>
                </a:solidFill>
                <a:latin typeface="HeliosCond" panose="020B0800000000000000" pitchFamily="34" charset="-52"/>
              </a:rPr>
              <a:t>. госконтроля </a:t>
            </a:r>
            <a:r>
              <a:rPr lang="ru-RU" sz="2000" b="1" dirty="0">
                <a:solidFill>
                  <a:srgbClr val="FF0000"/>
                </a:solidFill>
                <a:latin typeface="HeliosCond" panose="020B0800000000000000" pitchFamily="34" charset="-52"/>
              </a:rPr>
              <a:t>(надзора) за соблюдением </a:t>
            </a:r>
            <a:r>
              <a:rPr lang="ru-RU" sz="2000" b="1" dirty="0" smtClean="0">
                <a:solidFill>
                  <a:srgbClr val="FF0000"/>
                </a:solidFill>
                <a:latin typeface="HeliosCond" panose="020B0800000000000000" pitchFamily="34" charset="-52"/>
              </a:rPr>
              <a:t>труд</a:t>
            </a:r>
            <a:r>
              <a:rPr lang="ru-RU" sz="2000" b="1" dirty="0" smtClean="0">
                <a:solidFill>
                  <a:srgbClr val="FF0000"/>
                </a:solidFill>
                <a:latin typeface="HeliosCond" panose="020B0800000000000000" pitchFamily="34" charset="-52"/>
              </a:rPr>
              <a:t>. законодательства </a:t>
            </a:r>
            <a:r>
              <a:rPr lang="ru-RU" sz="2000" b="1" dirty="0">
                <a:solidFill>
                  <a:srgbClr val="FF0000"/>
                </a:solidFill>
                <a:latin typeface="HeliosCond" panose="020B0800000000000000" pitchFamily="34" charset="-52"/>
              </a:rPr>
              <a:t>и иных </a:t>
            </a:r>
            <a:r>
              <a:rPr lang="ru-RU" sz="2000" b="1" dirty="0" smtClean="0">
                <a:solidFill>
                  <a:srgbClr val="FF0000"/>
                </a:solidFill>
                <a:latin typeface="HeliosCond" panose="020B0800000000000000" pitchFamily="34" charset="-52"/>
              </a:rPr>
              <a:t>НПА, </a:t>
            </a:r>
            <a:r>
              <a:rPr lang="ru-RU" sz="2000" b="1" dirty="0">
                <a:solidFill>
                  <a:srgbClr val="FF0000"/>
                </a:solidFill>
                <a:latin typeface="HeliosCond" panose="020B0800000000000000" pitchFamily="34" charset="-52"/>
              </a:rPr>
              <a:t>содержащих нормы </a:t>
            </a:r>
            <a:r>
              <a:rPr lang="ru-RU" sz="2000" b="1" dirty="0" smtClean="0">
                <a:solidFill>
                  <a:srgbClr val="FF0000"/>
                </a:solidFill>
                <a:latin typeface="HeliosCond" panose="020B0800000000000000" pitchFamily="34" charset="-52"/>
              </a:rPr>
              <a:t>труд.права</a:t>
            </a:r>
            <a:r>
              <a:rPr lang="ru-RU" sz="2000" b="1" dirty="0">
                <a:solidFill>
                  <a:srgbClr val="FF0000"/>
                </a:solidFill>
                <a:latin typeface="HeliosCond" panose="020B0800000000000000" pitchFamily="34" charset="-52"/>
              </a:rPr>
              <a:t>, утвержденный приказом </a:t>
            </a:r>
            <a:r>
              <a:rPr lang="ru-RU" sz="2000" b="1" dirty="0" smtClean="0">
                <a:solidFill>
                  <a:srgbClr val="FF0000"/>
                </a:solidFill>
                <a:latin typeface="HeliosCond" panose="020B0800000000000000" pitchFamily="34" charset="-52"/>
              </a:rPr>
              <a:t>Минтруда РФ от </a:t>
            </a:r>
            <a:r>
              <a:rPr lang="ru-RU" sz="2000" b="1" dirty="0">
                <a:solidFill>
                  <a:srgbClr val="FF0000"/>
                </a:solidFill>
                <a:latin typeface="HeliosCond" panose="020B0800000000000000" pitchFamily="34" charset="-52"/>
              </a:rPr>
              <a:t>30 ноября 2021 г. № 838н"</a:t>
            </a:r>
          </a:p>
        </p:txBody>
      </p:sp>
      <p:sp>
        <p:nvSpPr>
          <p:cNvPr id="8" name="Содержимое 2"/>
          <p:cNvSpPr>
            <a:spLocks noGrp="1"/>
          </p:cNvSpPr>
          <p:nvPr>
            <p:ph sz="half" idx="1"/>
          </p:nvPr>
        </p:nvSpPr>
        <p:spPr>
          <a:xfrm>
            <a:off x="847676" y="3070582"/>
            <a:ext cx="7684764" cy="2989490"/>
          </a:xfrm>
          <a:noFill/>
        </p:spPr>
        <p:txBody>
          <a:bodyPr>
            <a:noAutofit/>
          </a:bodyPr>
          <a:lstStyle/>
          <a:p>
            <a:pPr marL="0" indent="0">
              <a:buNone/>
            </a:pPr>
            <a:r>
              <a:rPr lang="ru-RU" sz="1400" dirty="0">
                <a:latin typeface="HeliosCond" panose="020B0800000000000000" pitchFamily="34" charset="-52"/>
              </a:rPr>
              <a:t>7. Получение российским юридическим лицом, осуществляющим деятельность по трудоустройству граждан Российской Федерации за пределами территории Российской Федерации для работы на судах, плавающих под флагом иностранного государства, </a:t>
            </a:r>
            <a:r>
              <a:rPr lang="ru-RU" sz="1400" dirty="0">
                <a:solidFill>
                  <a:schemeClr val="accent6"/>
                </a:solidFill>
                <a:latin typeface="HeliosCond" panose="020B0800000000000000" pitchFamily="34" charset="-52"/>
              </a:rPr>
              <a:t>убытка по итогам прошлого календарного года по данным отчета о финансовых результатах, размещенного контролируемым лицом на государственном информационном ресурсе бухгалтерской (финансовой) отчетности</a:t>
            </a:r>
            <a:r>
              <a:rPr lang="ru-RU" sz="1400" dirty="0" smtClean="0">
                <a:solidFill>
                  <a:schemeClr val="accent6"/>
                </a:solidFill>
                <a:latin typeface="HeliosCond" panose="020B0800000000000000" pitchFamily="34" charset="-52"/>
              </a:rPr>
              <a:t>.</a:t>
            </a:r>
          </a:p>
          <a:p>
            <a:pPr marL="0" indent="0">
              <a:spcBef>
                <a:spcPts val="1200"/>
              </a:spcBef>
              <a:buNone/>
            </a:pPr>
            <a:r>
              <a:rPr lang="ru-RU" sz="1400" dirty="0" smtClean="0">
                <a:latin typeface="HeliosCond" panose="020B0800000000000000" pitchFamily="34" charset="-52"/>
              </a:rPr>
              <a:t>Вступает </a:t>
            </a:r>
            <a:r>
              <a:rPr lang="ru-RU" sz="1400" dirty="0" smtClean="0">
                <a:latin typeface="HeliosCond" panose="020B0800000000000000" pitchFamily="34" charset="-52"/>
              </a:rPr>
              <a:t>в действие с 01.03.2025</a:t>
            </a:r>
          </a:p>
        </p:txBody>
      </p:sp>
    </p:spTree>
    <p:extLst>
      <p:ext uri="{BB962C8B-B14F-4D97-AF65-F5344CB8AC3E}">
        <p14:creationId xmlns:p14="http://schemas.microsoft.com/office/powerpoint/2010/main" val="28561649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4</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gn="l">
              <a:lnSpc>
                <a:spcPts val="3700"/>
              </a:lnSpc>
            </a:pPr>
            <a:r>
              <a:rPr lang="ru-RU" b="1" dirty="0" smtClean="0"/>
              <a:t>1.2. Законодательство</a:t>
            </a:r>
          </a:p>
        </p:txBody>
      </p:sp>
      <p:sp>
        <p:nvSpPr>
          <p:cNvPr id="9" name="Прямоугольник 8"/>
          <p:cNvSpPr/>
          <p:nvPr/>
        </p:nvSpPr>
        <p:spPr>
          <a:xfrm>
            <a:off x="827584" y="1155397"/>
            <a:ext cx="7920880" cy="1200329"/>
          </a:xfrm>
          <a:prstGeom prst="rect">
            <a:avLst/>
          </a:prstGeom>
          <a:noFill/>
        </p:spPr>
        <p:txBody>
          <a:bodyPr wrap="square" lIns="91440" tIns="45720" rIns="91440" bIns="45720">
            <a:spAutoFit/>
          </a:bodyPr>
          <a:lstStyle/>
          <a:p>
            <a:pPr fontAlgn="base">
              <a:lnSpc>
                <a:spcPct val="90000"/>
              </a:lnSpc>
            </a:pPr>
            <a:r>
              <a:rPr lang="ru-RU" sz="2000" dirty="0">
                <a:solidFill>
                  <a:srgbClr val="FF0000"/>
                </a:solidFill>
                <a:latin typeface="HeliosCond" panose="020B0800000000000000" pitchFamily="34" charset="-52"/>
              </a:rPr>
              <a:t>Проект приказа Минтруда "О внесении изменений в Правила обеспечения работников средствами индивидуальной защиты и смывающими средствами, утвержденные приказом Министерства труда и социальной защиты Российской Федерации от 29 октября 2021 г. </a:t>
            </a:r>
            <a:r>
              <a:rPr lang="ru-RU" sz="2000" dirty="0">
                <a:solidFill>
                  <a:srgbClr val="FF0000"/>
                </a:solidFill>
                <a:latin typeface="Arial" panose="020B0604020202020204" pitchFamily="34" charset="0"/>
                <a:cs typeface="Arial" panose="020B0604020202020204" pitchFamily="34" charset="0"/>
              </a:rPr>
              <a:t>№</a:t>
            </a:r>
            <a:r>
              <a:rPr lang="ru-RU" sz="2000" dirty="0">
                <a:solidFill>
                  <a:srgbClr val="FF0000"/>
                </a:solidFill>
                <a:latin typeface="HeliosCond" panose="020B0800000000000000" pitchFamily="34" charset="-52"/>
              </a:rPr>
              <a:t> 766н"</a:t>
            </a:r>
          </a:p>
        </p:txBody>
      </p:sp>
      <p:sp>
        <p:nvSpPr>
          <p:cNvPr id="10" name="Прямоугольник 9"/>
          <p:cNvSpPr/>
          <p:nvPr/>
        </p:nvSpPr>
        <p:spPr>
          <a:xfrm>
            <a:off x="827584" y="2402760"/>
            <a:ext cx="7632848" cy="2185214"/>
          </a:xfrm>
          <a:prstGeom prst="rect">
            <a:avLst/>
          </a:prstGeom>
          <a:noFill/>
        </p:spPr>
        <p:txBody>
          <a:bodyPr wrap="square" lIns="91440" tIns="45720" rIns="91440" bIns="45720">
            <a:spAutoFit/>
          </a:bodyPr>
          <a:lstStyle/>
          <a:p>
            <a:pPr marL="265113" indent="-265113" fontAlgn="base">
              <a:spcBef>
                <a:spcPts val="600"/>
              </a:spcBef>
              <a:buFont typeface="+mj-lt"/>
              <a:buAutoNum type="arabicParenR"/>
            </a:pPr>
            <a:r>
              <a:rPr lang="ru-RU" sz="1400" dirty="0" smtClean="0">
                <a:latin typeface="HeliosCond" panose="020B0800000000000000" pitchFamily="34" charset="-52"/>
              </a:rPr>
              <a:t>Работодатель </a:t>
            </a:r>
            <a:r>
              <a:rPr lang="ru-RU" sz="1400" dirty="0">
                <a:latin typeface="HeliosCond" panose="020B0800000000000000" pitchFamily="34" charset="-52"/>
              </a:rPr>
              <a:t>больше не сможет уменьшать объем выдаваемых средств индивидуальной защиты (СИЗ), указанных в </a:t>
            </a:r>
            <a:r>
              <a:rPr lang="ru-RU" sz="1400" u="sng" dirty="0">
                <a:latin typeface="HeliosCond" panose="020B0800000000000000" pitchFamily="34" charset="-52"/>
              </a:rPr>
              <a:t>Единых типовых нормах</a:t>
            </a:r>
            <a:r>
              <a:rPr lang="ru-RU" sz="1400" dirty="0">
                <a:latin typeface="HeliosCond" panose="020B0800000000000000" pitchFamily="34" charset="-52"/>
              </a:rPr>
              <a:t>, или переводить их в разряд дежурных СИЗ, основываясь на идентифицированных </a:t>
            </a:r>
            <a:r>
              <a:rPr lang="ru-RU" sz="1400" dirty="0" smtClean="0">
                <a:latin typeface="HeliosCond" panose="020B0800000000000000" pitchFamily="34" charset="-52"/>
              </a:rPr>
              <a:t>опасностях.</a:t>
            </a:r>
            <a:endParaRPr lang="en-US" sz="1400" dirty="0">
              <a:latin typeface="HeliosCond" panose="020B0800000000000000" pitchFamily="34" charset="-52"/>
            </a:endParaRPr>
          </a:p>
          <a:p>
            <a:pPr marL="265113" indent="-265113" fontAlgn="base">
              <a:spcBef>
                <a:spcPts val="600"/>
              </a:spcBef>
              <a:buFont typeface="+mj-lt"/>
              <a:buAutoNum type="arabicParenR"/>
            </a:pPr>
            <a:r>
              <a:rPr lang="ru-RU" sz="1400" dirty="0" smtClean="0">
                <a:latin typeface="HeliosCond" panose="020B0800000000000000" pitchFamily="34" charset="-52"/>
              </a:rPr>
              <a:t>Дежурные </a:t>
            </a:r>
            <a:r>
              <a:rPr lang="ru-RU" sz="1400" dirty="0">
                <a:latin typeface="HeliosCond" panose="020B0800000000000000" pitchFamily="34" charset="-52"/>
              </a:rPr>
              <a:t>СИЗ могут закрепляться  за  структурным </a:t>
            </a:r>
            <a:r>
              <a:rPr lang="ru-RU" sz="1400" dirty="0" smtClean="0">
                <a:latin typeface="HeliosCond" panose="020B0800000000000000" pitchFamily="34" charset="-52"/>
              </a:rPr>
              <a:t>подразделением.П</a:t>
            </a:r>
            <a:r>
              <a:rPr lang="en-US" sz="1400" dirty="0" smtClean="0">
                <a:latin typeface="HeliosCond" panose="020B0800000000000000" pitchFamily="34" charset="-52"/>
              </a:rPr>
              <a:t> </a:t>
            </a:r>
            <a:r>
              <a:rPr lang="ru-RU" sz="1400" dirty="0" smtClean="0">
                <a:latin typeface="HeliosCond" panose="020B0800000000000000" pitchFamily="34" charset="-52"/>
              </a:rPr>
              <a:t>еречень </a:t>
            </a:r>
            <a:r>
              <a:rPr lang="ru-RU" sz="1400" dirty="0">
                <a:latin typeface="HeliosCond" panose="020B0800000000000000" pitchFamily="34" charset="-52"/>
              </a:rPr>
              <a:t> дежурных СИЗ расширен, появятся маски сварщика, экзоскелеты, наколенники, обувь </a:t>
            </a:r>
            <a:r>
              <a:rPr lang="ru-RU" sz="1400" dirty="0" smtClean="0">
                <a:latin typeface="HeliosCond" panose="020B0800000000000000" pitchFamily="34" charset="-52"/>
              </a:rPr>
              <a:t>валяную</a:t>
            </a:r>
            <a:endParaRPr lang="en-US" sz="1400" dirty="0">
              <a:latin typeface="HeliosCond" panose="020B0800000000000000" pitchFamily="34" charset="-52"/>
            </a:endParaRPr>
          </a:p>
          <a:p>
            <a:pPr marL="265113" indent="-265113" fontAlgn="base">
              <a:spcBef>
                <a:spcPts val="600"/>
              </a:spcBef>
              <a:buFont typeface="+mj-lt"/>
              <a:buAutoNum type="arabicParenR"/>
            </a:pPr>
            <a:r>
              <a:rPr lang="ru-RU" sz="1400" dirty="0" smtClean="0">
                <a:latin typeface="HeliosCond" panose="020B0800000000000000" pitchFamily="34" charset="-52"/>
              </a:rPr>
              <a:t>Передача </a:t>
            </a:r>
            <a:r>
              <a:rPr lang="ru-RU" sz="1400" dirty="0">
                <a:latin typeface="HeliosCond" panose="020B0800000000000000" pitchFamily="34" charset="-52"/>
              </a:rPr>
              <a:t>дежурных СИЗ от одной смены к другой или от одного работника к другому в период нормативного срока эксплуатации не фиксируется в карточке выдачи дежурных СИЗ. СИЗ однократного  применения также можно  будет использовать  как дежурные,   только   при  условии   их   списания/утилизации   после </a:t>
            </a:r>
            <a:r>
              <a:rPr lang="ru-RU" sz="1400" dirty="0" smtClean="0">
                <a:latin typeface="HeliosCond" panose="020B0800000000000000" pitchFamily="34" charset="-52"/>
              </a:rPr>
              <a:t>применения.</a:t>
            </a:r>
            <a:endParaRPr lang="ru-RU" sz="1400" dirty="0">
              <a:latin typeface="HeliosCond" panose="020B0800000000000000" pitchFamily="34" charset="-52"/>
            </a:endParaRPr>
          </a:p>
        </p:txBody>
      </p:sp>
    </p:spTree>
    <p:extLst>
      <p:ext uri="{BB962C8B-B14F-4D97-AF65-F5344CB8AC3E}">
        <p14:creationId xmlns:p14="http://schemas.microsoft.com/office/powerpoint/2010/main" val="5007588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5</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gn="l">
              <a:lnSpc>
                <a:spcPts val="3700"/>
              </a:lnSpc>
            </a:pPr>
            <a:r>
              <a:rPr lang="ru-RU" b="1" dirty="0" smtClean="0"/>
              <a:t>1.2. Законодательство</a:t>
            </a:r>
          </a:p>
        </p:txBody>
      </p:sp>
      <p:sp>
        <p:nvSpPr>
          <p:cNvPr id="10" name="Прямоугольник 9"/>
          <p:cNvSpPr/>
          <p:nvPr/>
        </p:nvSpPr>
        <p:spPr>
          <a:xfrm>
            <a:off x="827584" y="2269777"/>
            <a:ext cx="7920880" cy="2379113"/>
          </a:xfrm>
          <a:prstGeom prst="rect">
            <a:avLst/>
          </a:prstGeom>
          <a:noFill/>
        </p:spPr>
        <p:txBody>
          <a:bodyPr wrap="square" lIns="91440" tIns="45720" rIns="91440" bIns="45720">
            <a:spAutoFit/>
          </a:bodyPr>
          <a:lstStyle/>
          <a:p>
            <a:pPr marL="265113" indent="-265113" fontAlgn="base">
              <a:lnSpc>
                <a:spcPct val="90000"/>
              </a:lnSpc>
              <a:spcBef>
                <a:spcPts val="600"/>
              </a:spcBef>
              <a:buFont typeface="+mj-lt"/>
              <a:buAutoNum type="arabicParenR" startAt="4"/>
            </a:pPr>
            <a:r>
              <a:rPr lang="ru-RU" sz="1400" dirty="0" smtClean="0">
                <a:latin typeface="HeliosCond" panose="020B0800000000000000" pitchFamily="34" charset="-52"/>
              </a:rPr>
              <a:t>Специальная </a:t>
            </a:r>
            <a:r>
              <a:rPr lang="ru-RU" sz="1400" dirty="0">
                <a:latin typeface="HeliosCond" panose="020B0800000000000000" pitchFamily="34" charset="-52"/>
              </a:rPr>
              <a:t>обувь может выдаваться в качестве дежурной только для разовых посещений производственных площадок, если ранее она не использовалась работниками на постоянной основе, а также при использовании новых носочно-чулочных изделий, которые выдаются на время посещения и подлежат утилизации после </a:t>
            </a:r>
            <a:r>
              <a:rPr lang="ru-RU" sz="1400" dirty="0" smtClean="0">
                <a:latin typeface="HeliosCond" panose="020B0800000000000000" pitchFamily="34" charset="-52"/>
              </a:rPr>
              <a:t>использования.</a:t>
            </a:r>
            <a:endParaRPr lang="en-US" sz="1400" dirty="0" smtClean="0">
              <a:latin typeface="HeliosCond" panose="020B0800000000000000" pitchFamily="34" charset="-52"/>
            </a:endParaRPr>
          </a:p>
          <a:p>
            <a:pPr marL="265113" indent="-265113" fontAlgn="base">
              <a:lnSpc>
                <a:spcPct val="90000"/>
              </a:lnSpc>
              <a:spcBef>
                <a:spcPts val="600"/>
              </a:spcBef>
              <a:buFont typeface="+mj-lt"/>
              <a:buAutoNum type="arabicParenR" startAt="4"/>
            </a:pPr>
            <a:r>
              <a:rPr lang="ru-RU" sz="1400" dirty="0" smtClean="0">
                <a:latin typeface="HeliosCond" panose="020B0800000000000000" pitchFamily="34" charset="-52"/>
              </a:rPr>
              <a:t>При </a:t>
            </a:r>
            <a:r>
              <a:rPr lang="ru-RU" sz="1400" dirty="0">
                <a:latin typeface="HeliosCond" panose="020B0800000000000000" pitchFamily="34" charset="-52"/>
              </a:rPr>
              <a:t>выдаче </a:t>
            </a:r>
            <a:r>
              <a:rPr lang="ru-RU" sz="1400" dirty="0">
                <a:latin typeface="HeliosCond" panose="020B0800000000000000" pitchFamily="34" charset="-52"/>
              </a:rPr>
              <a:t>дерматологических</a:t>
            </a:r>
            <a:r>
              <a:rPr lang="ru-RU" sz="1400" dirty="0">
                <a:latin typeface="HeliosCond" panose="020B0800000000000000" pitchFamily="34" charset="-52"/>
              </a:rPr>
              <a:t> СИЗ через дозирующие устройства допускается снижение объема, указанного в </a:t>
            </a:r>
            <a:r>
              <a:rPr lang="ru-RU" sz="1400" u="sng" dirty="0">
                <a:latin typeface="HeliosCond" panose="020B0800000000000000" pitchFamily="34" charset="-52"/>
              </a:rPr>
              <a:t>Единых типовых нормах</a:t>
            </a:r>
            <a:r>
              <a:rPr lang="ru-RU" sz="1400" dirty="0">
                <a:latin typeface="HeliosCond" panose="020B0800000000000000" pitchFamily="34" charset="-52"/>
              </a:rPr>
              <a:t>, не более чем на 25% относительно установленных норм. Это возможно при условии подтверждения экономии дерматологических СИЗ результатами производственных испытаний, проведенных работодателем за период не менее 3 </a:t>
            </a:r>
            <a:r>
              <a:rPr lang="ru-RU" sz="1400" dirty="0" smtClean="0">
                <a:latin typeface="HeliosCond" panose="020B0800000000000000" pitchFamily="34" charset="-52"/>
              </a:rPr>
              <a:t>месяцев.</a:t>
            </a:r>
            <a:endParaRPr lang="en-US" sz="1400" dirty="0">
              <a:latin typeface="HeliosCond" panose="020B0800000000000000" pitchFamily="34" charset="-52"/>
            </a:endParaRPr>
          </a:p>
          <a:p>
            <a:pPr marL="265113" indent="-265113" fontAlgn="base">
              <a:lnSpc>
                <a:spcPct val="90000"/>
              </a:lnSpc>
              <a:spcBef>
                <a:spcPts val="600"/>
              </a:spcBef>
              <a:buFont typeface="+mj-lt"/>
              <a:buAutoNum type="arabicParenR" startAt="4"/>
            </a:pPr>
            <a:r>
              <a:rPr lang="ru-RU" sz="1400" dirty="0" smtClean="0">
                <a:latin typeface="HeliosCond" panose="020B0800000000000000" pitchFamily="34" charset="-52"/>
              </a:rPr>
              <a:t>Нормативный </a:t>
            </a:r>
            <a:r>
              <a:rPr lang="ru-RU" sz="1400" dirty="0">
                <a:latin typeface="HeliosCond" panose="020B0800000000000000" pitchFamily="34" charset="-52"/>
              </a:rPr>
              <a:t>срок эксплуатации специальной одежды  в зависимости от климатических условий. исчисляется с момента ее выдачи работнику и может не включать время хранения, отпуска работника и период временной нетрудоспособности, но не должен превышать 2,5 года (вместо "календарных лет").</a:t>
            </a:r>
          </a:p>
        </p:txBody>
      </p:sp>
      <p:sp>
        <p:nvSpPr>
          <p:cNvPr id="11" name="Прямоугольник 8"/>
          <p:cNvSpPr/>
          <p:nvPr/>
        </p:nvSpPr>
        <p:spPr>
          <a:xfrm>
            <a:off x="827584" y="1059582"/>
            <a:ext cx="7920880" cy="1200329"/>
          </a:xfrm>
          <a:prstGeom prst="rect">
            <a:avLst/>
          </a:prstGeom>
          <a:noFill/>
        </p:spPr>
        <p:txBody>
          <a:bodyPr wrap="square" lIns="91440" tIns="45720" rIns="91440" bIns="45720">
            <a:spAutoFit/>
          </a:bodyPr>
          <a:lstStyle/>
          <a:p>
            <a:pPr fontAlgn="base">
              <a:lnSpc>
                <a:spcPct val="90000"/>
              </a:lnSpc>
            </a:pPr>
            <a:r>
              <a:rPr lang="ru-RU" sz="2000" dirty="0">
                <a:solidFill>
                  <a:srgbClr val="FF0000"/>
                </a:solidFill>
                <a:latin typeface="HeliosCond" panose="020B0800000000000000" pitchFamily="34" charset="-52"/>
              </a:rPr>
              <a:t>Проект приказа Минтруда "О внесении изменений в Правила обеспечения работников средствами индивидуальной защиты и смывающими средствами, утвержденные приказом Министерства труда и социальной защиты Российской Федерации от 29 октября 2021 г. </a:t>
            </a:r>
            <a:r>
              <a:rPr lang="ru-RU" sz="2000" dirty="0">
                <a:solidFill>
                  <a:srgbClr val="FF0000"/>
                </a:solidFill>
                <a:latin typeface="Arial" panose="020B0604020202020204" pitchFamily="34" charset="0"/>
                <a:cs typeface="Arial" panose="020B0604020202020204" pitchFamily="34" charset="0"/>
              </a:rPr>
              <a:t>№</a:t>
            </a:r>
            <a:r>
              <a:rPr lang="ru-RU" sz="2000" dirty="0">
                <a:solidFill>
                  <a:srgbClr val="FF0000"/>
                </a:solidFill>
                <a:latin typeface="HeliosCond" panose="020B0800000000000000" pitchFamily="34" charset="-52"/>
              </a:rPr>
              <a:t> 766н"</a:t>
            </a:r>
          </a:p>
        </p:txBody>
      </p:sp>
    </p:spTree>
    <p:extLst>
      <p:ext uri="{BB962C8B-B14F-4D97-AF65-F5344CB8AC3E}">
        <p14:creationId xmlns:p14="http://schemas.microsoft.com/office/powerpoint/2010/main" val="13353470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6</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gn="l">
              <a:lnSpc>
                <a:spcPts val="3700"/>
              </a:lnSpc>
            </a:pPr>
            <a:r>
              <a:rPr lang="ru-RU" b="1" dirty="0" smtClean="0"/>
              <a:t>1.</a:t>
            </a:r>
            <a:r>
              <a:rPr lang="en-US" b="1" dirty="0" smtClean="0"/>
              <a:t>3</a:t>
            </a:r>
            <a:r>
              <a:rPr lang="ru-RU" b="1" dirty="0" smtClean="0"/>
              <a:t>. Законодательство</a:t>
            </a:r>
          </a:p>
        </p:txBody>
      </p:sp>
      <p:sp>
        <p:nvSpPr>
          <p:cNvPr id="9" name="Прямоугольник 8"/>
          <p:cNvSpPr/>
          <p:nvPr/>
        </p:nvSpPr>
        <p:spPr>
          <a:xfrm>
            <a:off x="823764" y="1222756"/>
            <a:ext cx="8250932" cy="400110"/>
          </a:xfrm>
          <a:prstGeom prst="rect">
            <a:avLst/>
          </a:prstGeom>
          <a:noFill/>
        </p:spPr>
        <p:txBody>
          <a:bodyPr wrap="square" lIns="91440" tIns="45720" rIns="91440" bIns="45720">
            <a:spAutoFit/>
          </a:bodyPr>
          <a:lstStyle/>
          <a:p>
            <a:pPr fontAlgn="base"/>
            <a:r>
              <a:rPr lang="ru-RU" sz="2000" b="1" dirty="0" smtClean="0">
                <a:solidFill>
                  <a:srgbClr val="FF0000"/>
                </a:solidFill>
                <a:latin typeface="HeliosCond" panose="020B0800000000000000" pitchFamily="34" charset="-52"/>
              </a:rPr>
              <a:t>Памятка МЧС по оказанию первой помощи</a:t>
            </a:r>
            <a:endParaRPr lang="ru-RU" sz="2000" dirty="0">
              <a:solidFill>
                <a:srgbClr val="FF0000"/>
              </a:solidFill>
              <a:latin typeface="HeliosCond" panose="020B0800000000000000" pitchFamily="34" charset="-52"/>
            </a:endParaRPr>
          </a:p>
        </p:txBody>
      </p:sp>
      <p:sp>
        <p:nvSpPr>
          <p:cNvPr id="10" name="Прямоугольник 9"/>
          <p:cNvSpPr/>
          <p:nvPr/>
        </p:nvSpPr>
        <p:spPr>
          <a:xfrm>
            <a:off x="827584" y="1622866"/>
            <a:ext cx="8250932" cy="2893100"/>
          </a:xfrm>
          <a:prstGeom prst="rect">
            <a:avLst/>
          </a:prstGeom>
          <a:noFill/>
        </p:spPr>
        <p:txBody>
          <a:bodyPr wrap="square" lIns="91440" tIns="45720" rIns="91440" bIns="45720">
            <a:spAutoFit/>
          </a:bodyPr>
          <a:lstStyle/>
          <a:p>
            <a:pPr fontAlgn="base"/>
            <a:r>
              <a:rPr lang="ru-RU" sz="1400" dirty="0" smtClean="0">
                <a:latin typeface="HeliosCond" panose="020B0800000000000000" pitchFamily="34" charset="-52"/>
              </a:rPr>
              <a:t>МЧС обновило памятку по оказанию первой помощи пострадавшим</a:t>
            </a:r>
          </a:p>
          <a:p>
            <a:pPr fontAlgn="base"/>
            <a:r>
              <a:rPr lang="ru-RU" sz="1400" dirty="0" smtClean="0">
                <a:latin typeface="HeliosCond" panose="020B0800000000000000" pitchFamily="34" charset="-52"/>
              </a:rPr>
              <a:t>Она соответствует приказу Минздрава 220н </a:t>
            </a:r>
          </a:p>
          <a:p>
            <a:pPr fontAlgn="base"/>
            <a:r>
              <a:rPr lang="ru-RU" sz="1400" dirty="0" smtClean="0">
                <a:latin typeface="HeliosCond" panose="020B0800000000000000" pitchFamily="34" charset="-52"/>
              </a:rPr>
              <a:t>В ней найдете: </a:t>
            </a:r>
          </a:p>
          <a:p>
            <a:pPr marL="285750" indent="-285750" fontAlgn="base">
              <a:buFont typeface="Wingdings" panose="05000000000000000000" pitchFamily="2" charset="2"/>
              <a:buChar char="§"/>
            </a:pPr>
            <a:r>
              <a:rPr lang="ru-RU" sz="1400" dirty="0" smtClean="0">
                <a:latin typeface="HeliosCond" panose="020B0800000000000000" pitchFamily="34" charset="-52"/>
              </a:rPr>
              <a:t>Алгоритм оказания ПП </a:t>
            </a:r>
          </a:p>
          <a:p>
            <a:pPr marL="285750" indent="-285750" fontAlgn="base">
              <a:buFont typeface="Wingdings" panose="05000000000000000000" pitchFamily="2" charset="2"/>
              <a:buChar char="§"/>
            </a:pPr>
            <a:r>
              <a:rPr lang="ru-RU" sz="1400" dirty="0" smtClean="0">
                <a:latin typeface="HeliosCond" panose="020B0800000000000000" pitchFamily="34" charset="-52"/>
              </a:rPr>
              <a:t>Перечень состояний при которых оказывается ПП </a:t>
            </a:r>
          </a:p>
          <a:p>
            <a:pPr marL="285750" indent="-285750" fontAlgn="base">
              <a:buFont typeface="Wingdings" panose="05000000000000000000" pitchFamily="2" charset="2"/>
              <a:buChar char="§"/>
            </a:pPr>
            <a:r>
              <a:rPr lang="ru-RU" sz="1400" dirty="0" smtClean="0">
                <a:latin typeface="HeliosCond" panose="020B0800000000000000" pitchFamily="34" charset="-52"/>
              </a:rPr>
              <a:t>Судорожный приступ, укусы змей, острая психологическая реакция на стресс и другие состояния </a:t>
            </a:r>
          </a:p>
          <a:p>
            <a:pPr marL="285750" indent="-285750" fontAlgn="base">
              <a:buFont typeface="Wingdings" panose="05000000000000000000" pitchFamily="2" charset="2"/>
              <a:buChar char="§"/>
            </a:pPr>
            <a:r>
              <a:rPr lang="ru-RU" sz="1400" dirty="0">
                <a:latin typeface="HeliosCond" panose="020B0800000000000000" pitchFamily="34" charset="-52"/>
              </a:rPr>
              <a:t>Оказание помощи пострадавшему в принятии лекарственных препаратов для медицинского применения, назначенных ранее лечащим </a:t>
            </a:r>
            <a:r>
              <a:rPr lang="ru-RU" sz="1400" dirty="0" smtClean="0">
                <a:latin typeface="HeliosCond" panose="020B0800000000000000" pitchFamily="34" charset="-52"/>
              </a:rPr>
              <a:t>врачом</a:t>
            </a:r>
          </a:p>
          <a:p>
            <a:pPr marL="285750" indent="-285750" fontAlgn="base">
              <a:buFont typeface="Wingdings" panose="05000000000000000000" pitchFamily="2" charset="2"/>
              <a:buChar char="§"/>
            </a:pPr>
            <a:r>
              <a:rPr lang="ru-RU" sz="1400" dirty="0">
                <a:latin typeface="HeliosCond" panose="020B0800000000000000" pitchFamily="34" charset="-52"/>
              </a:rPr>
              <a:t>Придание и поддержание оптимального положения тела пострадавшего</a:t>
            </a:r>
            <a:r>
              <a:rPr lang="ru-RU" sz="1400" dirty="0" smtClean="0">
                <a:latin typeface="HeliosCond" panose="020B0800000000000000" pitchFamily="34" charset="-52"/>
              </a:rPr>
              <a:t>.</a:t>
            </a:r>
          </a:p>
          <a:p>
            <a:pPr marL="285750" indent="-285750" fontAlgn="base">
              <a:buFontTx/>
              <a:buChar char="-"/>
            </a:pPr>
            <a:endParaRPr lang="ru-RU" sz="1400" dirty="0">
              <a:latin typeface="HeliosCond" panose="020B0800000000000000" pitchFamily="34" charset="-52"/>
            </a:endParaRPr>
          </a:p>
          <a:p>
            <a:pPr fontAlgn="base"/>
            <a:r>
              <a:rPr lang="en-US" sz="1400" dirty="0">
                <a:latin typeface="HeliosCond" panose="020B0800000000000000" pitchFamily="34" charset="-52"/>
                <a:hlinkClick r:id="rId2"/>
              </a:rPr>
              <a:t>https://base.garant.ru/482302615</a:t>
            </a:r>
            <a:r>
              <a:rPr lang="en-US" sz="1400" dirty="0" smtClean="0">
                <a:latin typeface="HeliosCond" panose="020B0800000000000000" pitchFamily="34" charset="-52"/>
                <a:hlinkClick r:id="rId2"/>
              </a:rPr>
              <a:t>/</a:t>
            </a:r>
            <a:endParaRPr lang="ru-RU" sz="1400" dirty="0" smtClean="0">
              <a:latin typeface="HeliosCond" panose="020B0800000000000000" pitchFamily="34" charset="-52"/>
            </a:endParaRPr>
          </a:p>
          <a:p>
            <a:pPr fontAlgn="base"/>
            <a:r>
              <a:rPr lang="ru-RU" sz="1400" dirty="0" smtClean="0">
                <a:latin typeface="HeliosCond" panose="020B0800000000000000" pitchFamily="34" charset="-52"/>
              </a:rPr>
              <a:t>Есть в формате ПДФ с картинками (кому необходимо – обращайтесь)</a:t>
            </a:r>
          </a:p>
          <a:p>
            <a:pPr fontAlgn="base"/>
            <a:endParaRPr lang="ru-RU" sz="1400" dirty="0">
              <a:latin typeface="HeliosCond" panose="020B0800000000000000" pitchFamily="34" charset="-52"/>
            </a:endParaRPr>
          </a:p>
        </p:txBody>
      </p:sp>
    </p:spTree>
    <p:extLst>
      <p:ext uri="{BB962C8B-B14F-4D97-AF65-F5344CB8AC3E}">
        <p14:creationId xmlns:p14="http://schemas.microsoft.com/office/powerpoint/2010/main" val="3139320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7</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gn="l">
              <a:lnSpc>
                <a:spcPts val="3700"/>
              </a:lnSpc>
            </a:pPr>
            <a:r>
              <a:rPr lang="ru-RU" b="1" dirty="0" smtClean="0"/>
              <a:t>1.</a:t>
            </a:r>
            <a:r>
              <a:rPr lang="en-US" b="1" dirty="0" smtClean="0"/>
              <a:t>4</a:t>
            </a:r>
            <a:r>
              <a:rPr lang="ru-RU" b="1" dirty="0" smtClean="0"/>
              <a:t>. Законодательство</a:t>
            </a:r>
          </a:p>
        </p:txBody>
      </p:sp>
      <p:sp>
        <p:nvSpPr>
          <p:cNvPr id="9" name="Прямоугольник 8"/>
          <p:cNvSpPr/>
          <p:nvPr/>
        </p:nvSpPr>
        <p:spPr>
          <a:xfrm>
            <a:off x="817776" y="1120180"/>
            <a:ext cx="8146711" cy="707886"/>
          </a:xfrm>
          <a:prstGeom prst="rect">
            <a:avLst/>
          </a:prstGeom>
          <a:noFill/>
        </p:spPr>
        <p:txBody>
          <a:bodyPr wrap="square" lIns="91440" tIns="45720" rIns="91440" bIns="45720">
            <a:spAutoFit/>
          </a:bodyPr>
          <a:lstStyle/>
          <a:p>
            <a:pPr fontAlgn="base"/>
            <a:r>
              <a:rPr lang="ru-RU" sz="2000" dirty="0" smtClean="0">
                <a:solidFill>
                  <a:srgbClr val="FF0000"/>
                </a:solidFill>
                <a:latin typeface="HeliosCond" panose="020B0800000000000000" pitchFamily="34" charset="-52"/>
              </a:rPr>
              <a:t>Письма ГИТ</a:t>
            </a:r>
          </a:p>
          <a:p>
            <a:pPr fontAlgn="base"/>
            <a:r>
              <a:rPr lang="ru-RU" sz="2000" b="1" dirty="0">
                <a:solidFill>
                  <a:srgbClr val="FF0000"/>
                </a:solidFill>
                <a:latin typeface="HeliosCond" panose="020B0800000000000000" pitchFamily="34" charset="-52"/>
              </a:rPr>
              <a:t>З</a:t>
            </a:r>
            <a:r>
              <a:rPr lang="ru-RU" sz="2000" b="1" dirty="0" smtClean="0">
                <a:solidFill>
                  <a:srgbClr val="FF0000"/>
                </a:solidFill>
                <a:latin typeface="HeliosCond" panose="020B0800000000000000" pitchFamily="34" charset="-52"/>
              </a:rPr>
              <a:t>аконопроект </a:t>
            </a:r>
            <a:r>
              <a:rPr lang="ru-RU" sz="2000" b="1" dirty="0">
                <a:solidFill>
                  <a:srgbClr val="FF0000"/>
                </a:solidFill>
                <a:latin typeface="HeliosCond" panose="020B0800000000000000" pitchFamily="34" charset="-52"/>
              </a:rPr>
              <a:t>с поправками в Федеральный закон от 02.05.2006 № 59-ФЗ</a:t>
            </a:r>
            <a:r>
              <a:rPr lang="ru-RU" sz="2000" dirty="0">
                <a:solidFill>
                  <a:srgbClr val="FF0000"/>
                </a:solidFill>
                <a:latin typeface="HeliosCond" panose="020B0800000000000000" pitchFamily="34" charset="-52"/>
              </a:rPr>
              <a:t>.</a:t>
            </a:r>
          </a:p>
        </p:txBody>
      </p:sp>
      <p:sp>
        <p:nvSpPr>
          <p:cNvPr id="8" name="Содержимое 2"/>
          <p:cNvSpPr>
            <a:spLocks noGrp="1"/>
          </p:cNvSpPr>
          <p:nvPr>
            <p:ph sz="half" idx="1"/>
          </p:nvPr>
        </p:nvSpPr>
        <p:spPr>
          <a:xfrm>
            <a:off x="817776" y="1828066"/>
            <a:ext cx="8326224" cy="3200290"/>
          </a:xfrm>
          <a:noFill/>
        </p:spPr>
        <p:txBody>
          <a:bodyPr>
            <a:noAutofit/>
          </a:bodyPr>
          <a:lstStyle/>
          <a:p>
            <a:pPr marL="0" indent="0">
              <a:buNone/>
            </a:pPr>
            <a:r>
              <a:rPr lang="ru-RU" sz="1400" dirty="0" smtClean="0">
                <a:latin typeface="HeliosCond" panose="020B0800000000000000" pitchFamily="34" charset="-52"/>
              </a:rPr>
              <a:t>Суть коротко: </a:t>
            </a:r>
          </a:p>
          <a:p>
            <a:pPr marL="0" indent="0">
              <a:buNone/>
            </a:pPr>
            <a:r>
              <a:rPr lang="ru-RU" sz="1400" dirty="0" smtClean="0">
                <a:latin typeface="HeliosCond" panose="020B0800000000000000" pitchFamily="34" charset="-52"/>
              </a:rPr>
              <a:t>Теперь все письма (обращения), которые мы с вами направляем в ГИТ, должны быть с почтовых сервисов с русской доменной зоне </a:t>
            </a:r>
          </a:p>
          <a:p>
            <a:pPr marL="0" indent="0">
              <a:buNone/>
            </a:pPr>
            <a:endParaRPr lang="ru-RU" sz="1400" dirty="0">
              <a:latin typeface="HeliosCond" panose="020B0800000000000000" pitchFamily="34" charset="-52"/>
            </a:endParaRPr>
          </a:p>
        </p:txBody>
      </p:sp>
    </p:spTree>
    <p:extLst>
      <p:ext uri="{BB962C8B-B14F-4D97-AF65-F5344CB8AC3E}">
        <p14:creationId xmlns:p14="http://schemas.microsoft.com/office/powerpoint/2010/main" val="20677917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8</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gn="l">
              <a:lnSpc>
                <a:spcPts val="3700"/>
              </a:lnSpc>
            </a:pPr>
            <a:r>
              <a:rPr lang="ru-RU" b="1" dirty="0" smtClean="0"/>
              <a:t>1.5. Законодательство</a:t>
            </a:r>
          </a:p>
        </p:txBody>
      </p:sp>
      <p:sp>
        <p:nvSpPr>
          <p:cNvPr id="8" name="Содержимое 2"/>
          <p:cNvSpPr>
            <a:spLocks noGrp="1"/>
          </p:cNvSpPr>
          <p:nvPr>
            <p:ph sz="half" idx="1"/>
          </p:nvPr>
        </p:nvSpPr>
        <p:spPr>
          <a:xfrm>
            <a:off x="755576" y="1131590"/>
            <a:ext cx="7848872" cy="3672408"/>
          </a:xfrm>
          <a:noFill/>
        </p:spPr>
        <p:txBody>
          <a:bodyPr>
            <a:noAutofit/>
          </a:bodyPr>
          <a:lstStyle/>
          <a:p>
            <a:pPr marL="0" indent="0">
              <a:lnSpc>
                <a:spcPct val="90000"/>
              </a:lnSpc>
              <a:spcBef>
                <a:spcPts val="0"/>
              </a:spcBef>
              <a:buNone/>
            </a:pPr>
            <a:r>
              <a:rPr lang="ru-RU" sz="2000" b="1" dirty="0">
                <a:solidFill>
                  <a:srgbClr val="FF0000"/>
                </a:solidFill>
                <a:latin typeface="HeliosCond" panose="020B0800000000000000" pitchFamily="34" charset="-52"/>
              </a:rPr>
              <a:t>Письмо </a:t>
            </a:r>
            <a:r>
              <a:rPr lang="ru-RU" sz="2000" b="1" dirty="0" smtClean="0">
                <a:solidFill>
                  <a:srgbClr val="FF0000"/>
                </a:solidFill>
                <a:latin typeface="HeliosCond" panose="020B0800000000000000" pitchFamily="34" charset="-52"/>
              </a:rPr>
              <a:t>Минтруда РФ </a:t>
            </a:r>
            <a:r>
              <a:rPr lang="ru-RU" sz="2000" b="1" dirty="0">
                <a:solidFill>
                  <a:srgbClr val="FF0000"/>
                </a:solidFill>
                <a:latin typeface="HeliosCond" panose="020B0800000000000000" pitchFamily="34" charset="-52"/>
              </a:rPr>
              <a:t>от 11 октября 2024 г. № 15-2/ООГ-3210 </a:t>
            </a:r>
            <a:endParaRPr lang="ru-RU" sz="2000" b="1" dirty="0" smtClean="0">
              <a:solidFill>
                <a:srgbClr val="FF0000"/>
              </a:solidFill>
              <a:latin typeface="HeliosCond" panose="020B0800000000000000" pitchFamily="34" charset="-52"/>
            </a:endParaRPr>
          </a:p>
          <a:p>
            <a:pPr marL="0" indent="0">
              <a:lnSpc>
                <a:spcPct val="90000"/>
              </a:lnSpc>
              <a:spcBef>
                <a:spcPts val="0"/>
              </a:spcBef>
              <a:buNone/>
            </a:pPr>
            <a:r>
              <a:rPr lang="ru-RU" sz="2000" b="1" dirty="0" smtClean="0">
                <a:solidFill>
                  <a:srgbClr val="FF0000"/>
                </a:solidFill>
                <a:latin typeface="HeliosCond" panose="020B0800000000000000" pitchFamily="34" charset="-52"/>
              </a:rPr>
              <a:t>О </a:t>
            </a:r>
            <a:r>
              <a:rPr lang="ru-RU" sz="2000" b="1" dirty="0">
                <a:solidFill>
                  <a:srgbClr val="FF0000"/>
                </a:solidFill>
                <a:latin typeface="HeliosCond" panose="020B0800000000000000" pitchFamily="34" charset="-52"/>
              </a:rPr>
              <a:t>праве работодателя утвердить </a:t>
            </a:r>
            <a:r>
              <a:rPr lang="ru-RU" sz="2000" b="1" dirty="0" smtClean="0">
                <a:solidFill>
                  <a:srgbClr val="FF0000"/>
                </a:solidFill>
                <a:latin typeface="HeliosCond" panose="020B0800000000000000" pitchFamily="34" charset="-52"/>
              </a:rPr>
              <a:t>ЛНА распределение </a:t>
            </a:r>
            <a:r>
              <a:rPr lang="ru-RU" sz="2000" b="1" dirty="0">
                <a:solidFill>
                  <a:srgbClr val="FF0000"/>
                </a:solidFill>
                <a:latin typeface="HeliosCond" panose="020B0800000000000000" pitchFamily="34" charset="-52"/>
              </a:rPr>
              <a:t>обязанностей и ответственности должностных лиц за разработку </a:t>
            </a:r>
            <a:r>
              <a:rPr lang="ru-RU" sz="2000" b="1" dirty="0" smtClean="0">
                <a:solidFill>
                  <a:srgbClr val="FF0000"/>
                </a:solidFill>
                <a:latin typeface="HeliosCond" panose="020B0800000000000000" pitchFamily="34" charset="-52"/>
              </a:rPr>
              <a:t>ИОТ организации</a:t>
            </a:r>
            <a:endParaRPr lang="ru-RU" sz="2000" b="1" dirty="0">
              <a:solidFill>
                <a:srgbClr val="FF0000"/>
              </a:solidFill>
              <a:latin typeface="HeliosCond" panose="020B0800000000000000" pitchFamily="34" charset="-52"/>
            </a:endParaRPr>
          </a:p>
          <a:p>
            <a:pPr marL="0" indent="0">
              <a:buNone/>
            </a:pPr>
            <a:r>
              <a:rPr lang="ru-RU" sz="1400" dirty="0" smtClean="0">
                <a:latin typeface="HeliosCond" panose="020B0800000000000000" pitchFamily="34" charset="-52"/>
              </a:rPr>
              <a:t>Минтрудом </a:t>
            </a:r>
            <a:r>
              <a:rPr lang="ru-RU" sz="1400" dirty="0">
                <a:latin typeface="HeliosCond" panose="020B0800000000000000" pitchFamily="34" charset="-52"/>
              </a:rPr>
              <a:t>России разработан Приказ от 29.10.2021 N 772н </a:t>
            </a:r>
            <a:r>
              <a:rPr lang="ru-RU" sz="1400" dirty="0" smtClean="0">
                <a:latin typeface="HeliosCond" panose="020B0800000000000000" pitchFamily="34" charset="-52"/>
              </a:rPr>
              <a:t>, которым утверждены </a:t>
            </a:r>
            <a:r>
              <a:rPr lang="ru-RU" sz="1400" dirty="0">
                <a:latin typeface="HeliosCond" panose="020B0800000000000000" pitchFamily="34" charset="-52"/>
              </a:rPr>
              <a:t>основные требования к порядку разработки и содержанию правил и инструкций по охране труда, разрабатываемых работодателем </a:t>
            </a:r>
            <a:endParaRPr lang="ru-RU" sz="1400" dirty="0" smtClean="0">
              <a:latin typeface="HeliosCond" panose="020B0800000000000000" pitchFamily="34" charset="-52"/>
            </a:endParaRPr>
          </a:p>
          <a:p>
            <a:pPr marL="0" indent="0">
              <a:buNone/>
            </a:pPr>
            <a:r>
              <a:rPr lang="ru-RU" sz="1400" dirty="0" smtClean="0">
                <a:latin typeface="HeliosCond" panose="020B0800000000000000" pitchFamily="34" charset="-52"/>
              </a:rPr>
              <a:t>Согласно </a:t>
            </a:r>
            <a:r>
              <a:rPr lang="ru-RU" sz="1400" dirty="0">
                <a:latin typeface="HeliosCond" panose="020B0800000000000000" pitchFamily="34" charset="-52"/>
              </a:rPr>
              <a:t>пункту 1 Правил N 772н </a:t>
            </a:r>
            <a:r>
              <a:rPr lang="ru-RU" sz="1400" dirty="0" smtClean="0">
                <a:latin typeface="HeliosCond" panose="020B0800000000000000" pitchFamily="34" charset="-52"/>
              </a:rPr>
              <a:t>ИОТ  разрабатываются работодателем.</a:t>
            </a:r>
            <a:endParaRPr lang="ru-RU" sz="1400" dirty="0">
              <a:latin typeface="HeliosCond" panose="020B0800000000000000" pitchFamily="34" charset="-52"/>
            </a:endParaRPr>
          </a:p>
          <a:p>
            <a:pPr marL="0" indent="0">
              <a:buNone/>
            </a:pPr>
            <a:r>
              <a:rPr lang="ru-RU" sz="1400" dirty="0">
                <a:latin typeface="HeliosCond" panose="020B0800000000000000" pitchFamily="34" charset="-52"/>
              </a:rPr>
              <a:t>Пунктом 29 Правил N 772н установлено, что </a:t>
            </a:r>
            <a:r>
              <a:rPr lang="ru-RU" sz="1400" dirty="0" smtClean="0">
                <a:latin typeface="HeliosCond" panose="020B0800000000000000" pitchFamily="34" charset="-52"/>
              </a:rPr>
              <a:t>ИОТ утверждаются </a:t>
            </a:r>
            <a:r>
              <a:rPr lang="ru-RU" sz="1400" dirty="0">
                <a:latin typeface="HeliosCond" panose="020B0800000000000000" pitchFamily="34" charset="-52"/>
              </a:rPr>
              <a:t>работодателем (руководителем организации) или уполномоченным им лицом с учетом мнения выборного органа первичной профсоюзной организации или иного уполномоченного работниками представительного органа (при наличии).</a:t>
            </a:r>
          </a:p>
          <a:p>
            <a:pPr marL="0" indent="0">
              <a:buNone/>
            </a:pPr>
            <a:r>
              <a:rPr lang="ru-RU" sz="1400" dirty="0">
                <a:latin typeface="HeliosCond" panose="020B0800000000000000" pitchFamily="34" charset="-52"/>
              </a:rPr>
              <a:t>В целях </a:t>
            </a:r>
            <a:r>
              <a:rPr lang="ru-RU" sz="1400" dirty="0">
                <a:solidFill>
                  <a:srgbClr val="FF0000"/>
                </a:solidFill>
                <a:latin typeface="HeliosCond" panose="020B0800000000000000" pitchFamily="34" charset="-52"/>
              </a:rPr>
              <a:t>оказания содействия работодателям </a:t>
            </a:r>
            <a:r>
              <a:rPr lang="ru-RU" sz="1400" dirty="0">
                <a:latin typeface="HeliosCond" panose="020B0800000000000000" pitchFamily="34" charset="-52"/>
              </a:rPr>
              <a:t>в соблюдении требований охраны труда посредством создания, внедрения и обеспечения функционирования СУОТ в организации, в разработке </a:t>
            </a:r>
            <a:r>
              <a:rPr lang="ru-RU" sz="1400" dirty="0" smtClean="0">
                <a:latin typeface="HeliosCond" panose="020B0800000000000000" pitchFamily="34" charset="-52"/>
              </a:rPr>
              <a:t>ЛНА, </a:t>
            </a:r>
            <a:r>
              <a:rPr lang="ru-RU" sz="1400" dirty="0">
                <a:latin typeface="HeliosCond" panose="020B0800000000000000" pitchFamily="34" charset="-52"/>
              </a:rPr>
              <a:t>определяющих порядок функционирования СУОТ, в разработке мер, направленных на создание безопасных условий труда, предотвращение производственного травматизма и профессиональной заболеваемости Минтрудом России утвержден Приказ от 29.10.2021 N 776н </a:t>
            </a:r>
            <a:endParaRPr lang="ru-RU" sz="1400" dirty="0" smtClean="0">
              <a:latin typeface="HeliosCond" panose="020B0800000000000000" pitchFamily="34" charset="-52"/>
            </a:endParaRPr>
          </a:p>
        </p:txBody>
      </p:sp>
    </p:spTree>
    <p:extLst>
      <p:ext uri="{BB962C8B-B14F-4D97-AF65-F5344CB8AC3E}">
        <p14:creationId xmlns:p14="http://schemas.microsoft.com/office/powerpoint/2010/main" val="17701611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9</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gn="l">
              <a:lnSpc>
                <a:spcPts val="3700"/>
              </a:lnSpc>
            </a:pPr>
            <a:r>
              <a:rPr lang="ru-RU" b="1" dirty="0" smtClean="0"/>
              <a:t>1.5. Законодательство</a:t>
            </a:r>
          </a:p>
        </p:txBody>
      </p:sp>
      <p:sp>
        <p:nvSpPr>
          <p:cNvPr id="8" name="Содержимое 2"/>
          <p:cNvSpPr>
            <a:spLocks noGrp="1"/>
          </p:cNvSpPr>
          <p:nvPr>
            <p:ph sz="half" idx="1"/>
          </p:nvPr>
        </p:nvSpPr>
        <p:spPr>
          <a:xfrm>
            <a:off x="827584" y="1059582"/>
            <a:ext cx="8208912" cy="3672408"/>
          </a:xfrm>
          <a:noFill/>
        </p:spPr>
        <p:txBody>
          <a:bodyPr>
            <a:noAutofit/>
          </a:bodyPr>
          <a:lstStyle/>
          <a:p>
            <a:pPr marL="0" indent="0" algn="just">
              <a:lnSpc>
                <a:spcPct val="90000"/>
              </a:lnSpc>
              <a:buNone/>
            </a:pPr>
            <a:r>
              <a:rPr lang="ru-RU" sz="1400" dirty="0" smtClean="0">
                <a:latin typeface="HeliosCond" panose="020B0800000000000000" pitchFamily="34" charset="-52"/>
              </a:rPr>
              <a:t>В </a:t>
            </a:r>
            <a:r>
              <a:rPr lang="ru-RU" sz="1400" dirty="0">
                <a:latin typeface="HeliosCond" panose="020B0800000000000000" pitchFamily="34" charset="-52"/>
              </a:rPr>
              <a:t>соответствии с подпунктом "а" пункта 2 Правил N 776н СУОТ представляет собой единство организационной структуры управления организации (согласно штатному расписанию), предусматривающей установление обязанностей и ответственности в области охраны труда на всех уровнях управления.</a:t>
            </a:r>
          </a:p>
          <a:p>
            <a:pPr marL="0" indent="0" algn="just">
              <a:lnSpc>
                <a:spcPct val="90000"/>
              </a:lnSpc>
              <a:buNone/>
            </a:pPr>
            <a:r>
              <a:rPr lang="ru-RU" sz="1400" dirty="0">
                <a:latin typeface="HeliosCond" panose="020B0800000000000000" pitchFamily="34" charset="-52"/>
              </a:rPr>
              <a:t>Подпунктом "г" пункта 16 Правил N 776н установлено, что для организации консультаций и взаимодействия в области охраны труда с работниками </a:t>
            </a:r>
            <a:r>
              <a:rPr lang="ru-RU" sz="1400" dirty="0" smtClean="0">
                <a:latin typeface="HeliosCond" panose="020B0800000000000000" pitchFamily="34" charset="-52"/>
              </a:rPr>
              <a:t>работодатель </a:t>
            </a:r>
            <a:r>
              <a:rPr lang="ru-RU" sz="1400" dirty="0">
                <a:latin typeface="HeliosCond" panose="020B0800000000000000" pitchFamily="34" charset="-52"/>
              </a:rPr>
              <a:t>вправе реализовывать и поддерживать в работоспособном состоянии процессы, обеспечивающие участие работников или их уполномоченных представителей (при наличии) в разработке, планировании, обеспечении функционирования, оценке показателей функционирования и действиях по улучшению СУОТ.</a:t>
            </a:r>
          </a:p>
          <a:p>
            <a:pPr marL="0" indent="0" algn="just">
              <a:lnSpc>
                <a:spcPct val="90000"/>
              </a:lnSpc>
              <a:buNone/>
            </a:pPr>
            <a:r>
              <a:rPr lang="ru-RU" sz="1400" dirty="0">
                <a:latin typeface="HeliosCond" panose="020B0800000000000000" pitchFamily="34" charset="-52"/>
              </a:rPr>
              <a:t>В целях реализации механизмов консультаций и взаимодействия по охране труда рекомендуется обеспечивать координацию и взаимодействие по охране труда с работниками и (или) их уполномоченными представителями по вопросам определения и закрепления в действующих </a:t>
            </a:r>
            <a:r>
              <a:rPr lang="ru-RU" sz="1400" dirty="0" smtClean="0">
                <a:latin typeface="HeliosCond" panose="020B0800000000000000" pitchFamily="34" charset="-52"/>
              </a:rPr>
              <a:t>ЛНА работодателя </a:t>
            </a:r>
            <a:r>
              <a:rPr lang="ru-RU" sz="1400" dirty="0">
                <a:latin typeface="HeliosCond" panose="020B0800000000000000" pitchFamily="34" charset="-52"/>
              </a:rPr>
              <a:t>функциональных (в том объеме, в котором это применимо) обязанностей, ответственности и полномочий в области охраны труда.</a:t>
            </a:r>
          </a:p>
          <a:p>
            <a:pPr marL="0" indent="0" algn="just">
              <a:lnSpc>
                <a:spcPct val="90000"/>
              </a:lnSpc>
              <a:buNone/>
            </a:pPr>
            <a:r>
              <a:rPr lang="ru-RU" sz="1400" dirty="0">
                <a:latin typeface="HeliosCond" panose="020B0800000000000000" pitchFamily="34" charset="-52"/>
              </a:rPr>
              <a:t>Согласно подпункту "ж" пункта 55 Правил N 776н одним из основных процессов и процедур, устанавливающих порядок действий, направленных на обеспечение функционирования процессов и СУОТ в целом, является распределение обязанностей для обеспечения функционирования СУОТ.</a:t>
            </a:r>
          </a:p>
          <a:p>
            <a:pPr marL="0" indent="0" algn="just">
              <a:lnSpc>
                <a:spcPct val="90000"/>
              </a:lnSpc>
              <a:buNone/>
            </a:pPr>
            <a:r>
              <a:rPr lang="ru-RU" sz="1400" dirty="0">
                <a:latin typeface="HeliosCond" panose="020B0800000000000000" pitchFamily="34" charset="-52"/>
              </a:rPr>
              <a:t>С учетом изложенного полагаем, что работодатель вправе локальным нормативным актом утвердить распределение обязанностей и ответственности должностных лиц за разработку инструкций по охране труда </a:t>
            </a:r>
            <a:r>
              <a:rPr lang="ru-RU" sz="1400" dirty="0" smtClean="0">
                <a:latin typeface="HeliosCond" panose="020B0800000000000000" pitchFamily="34" charset="-52"/>
              </a:rPr>
              <a:t>организации</a:t>
            </a:r>
            <a:endParaRPr lang="ru-RU" sz="1400" b="1" dirty="0">
              <a:solidFill>
                <a:srgbClr val="FF0000"/>
              </a:solidFill>
              <a:latin typeface="HeliosCond" panose="020B0800000000000000" pitchFamily="34" charset="-52"/>
            </a:endParaRPr>
          </a:p>
        </p:txBody>
      </p:sp>
    </p:spTree>
    <p:extLst>
      <p:ext uri="{BB962C8B-B14F-4D97-AF65-F5344CB8AC3E}">
        <p14:creationId xmlns:p14="http://schemas.microsoft.com/office/powerpoint/2010/main" val="14084200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10</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gn="l">
              <a:lnSpc>
                <a:spcPts val="3700"/>
              </a:lnSpc>
            </a:pPr>
            <a:r>
              <a:rPr lang="ru-RU" b="1" dirty="0" smtClean="0"/>
              <a:t>1.6. Законодательство</a:t>
            </a:r>
          </a:p>
        </p:txBody>
      </p:sp>
      <p:sp>
        <p:nvSpPr>
          <p:cNvPr id="9" name="Прямоугольник 8"/>
          <p:cNvSpPr/>
          <p:nvPr/>
        </p:nvSpPr>
        <p:spPr>
          <a:xfrm>
            <a:off x="755576" y="1131590"/>
            <a:ext cx="8316416" cy="646331"/>
          </a:xfrm>
          <a:prstGeom prst="rect">
            <a:avLst/>
          </a:prstGeom>
          <a:noFill/>
        </p:spPr>
        <p:txBody>
          <a:bodyPr wrap="square" lIns="91440" tIns="45720" rIns="91440" bIns="45720">
            <a:spAutoFit/>
          </a:bodyPr>
          <a:lstStyle/>
          <a:p>
            <a:r>
              <a:rPr lang="ru-RU" b="1" dirty="0">
                <a:solidFill>
                  <a:srgbClr val="FF0000"/>
                </a:solidFill>
                <a:latin typeface="HeliosCond" panose="020B0800000000000000" pitchFamily="34" charset="-52"/>
              </a:rPr>
              <a:t>Письмо Федеральной службы по труду и занятости от 24 сентября 2024 г. N ПГ/18450-6-1 "Предварительные обязательные медосмотры: кто проходит и кто оплачивает"</a:t>
            </a:r>
          </a:p>
        </p:txBody>
      </p:sp>
      <p:sp>
        <p:nvSpPr>
          <p:cNvPr id="8" name="Содержимое 2"/>
          <p:cNvSpPr>
            <a:spLocks noGrp="1"/>
          </p:cNvSpPr>
          <p:nvPr>
            <p:ph sz="half" idx="1"/>
          </p:nvPr>
        </p:nvSpPr>
        <p:spPr>
          <a:xfrm>
            <a:off x="755576" y="1779707"/>
            <a:ext cx="8064896" cy="3615516"/>
          </a:xfrm>
          <a:noFill/>
        </p:spPr>
        <p:txBody>
          <a:bodyPr>
            <a:noAutofit/>
          </a:bodyPr>
          <a:lstStyle/>
          <a:p>
            <a:pPr marL="0" indent="0">
              <a:buNone/>
            </a:pPr>
            <a:r>
              <a:rPr lang="ru-RU" sz="1400" b="1" dirty="0">
                <a:solidFill>
                  <a:schemeClr val="accent6"/>
                </a:solidFill>
                <a:latin typeface="HeliosCond" panose="020B0800000000000000" pitchFamily="34" charset="-52"/>
              </a:rPr>
              <a:t>Вопрос</a:t>
            </a:r>
            <a:endParaRPr lang="ru-RU" sz="1400" dirty="0">
              <a:solidFill>
                <a:schemeClr val="accent6"/>
              </a:solidFill>
              <a:latin typeface="HeliosCond" panose="020B0800000000000000" pitchFamily="34" charset="-52"/>
            </a:endParaRPr>
          </a:p>
          <a:p>
            <a:pPr marL="0" indent="0">
              <a:buNone/>
            </a:pPr>
            <a:r>
              <a:rPr lang="ru-RU" sz="1400" dirty="0">
                <a:latin typeface="HeliosCond" panose="020B0800000000000000" pitchFamily="34" charset="-52"/>
              </a:rPr>
              <a:t>При устройстве на новую работу с обязательным медицинским осмотром работник прошел этот осмотр за свой счет. Он отработал на этом месте больше месяца, но расходы на медосмотр еще не возместили, хотя это было предусмотрено условиями приема на работу. Установлен ли срок, в который работодатель должен возместить расходы на медосмотр при устройстве на работу</a:t>
            </a:r>
            <a:r>
              <a:rPr lang="ru-RU" sz="1400" dirty="0" smtClean="0">
                <a:latin typeface="HeliosCond" panose="020B0800000000000000" pitchFamily="34" charset="-52"/>
              </a:rPr>
              <a:t>?</a:t>
            </a:r>
          </a:p>
          <a:p>
            <a:pPr marL="0" indent="0">
              <a:buNone/>
            </a:pPr>
            <a:r>
              <a:rPr lang="ru-RU" sz="1400" b="1" dirty="0" smtClean="0">
                <a:solidFill>
                  <a:schemeClr val="accent6"/>
                </a:solidFill>
                <a:latin typeface="HeliosCond" panose="020B0800000000000000" pitchFamily="34" charset="-52"/>
              </a:rPr>
              <a:t>Ответ: </a:t>
            </a:r>
          </a:p>
          <a:p>
            <a:pPr marL="0" indent="0">
              <a:buNone/>
            </a:pPr>
            <a:r>
              <a:rPr lang="ru-RU" sz="1400" dirty="0">
                <a:latin typeface="HeliosCond" panose="020B0800000000000000" pitchFamily="34" charset="-52"/>
              </a:rPr>
              <a:t>Таким образом, полагаем, что работодатель обязан организовать проведение за счет собственных средств обязательных предварительных </a:t>
            </a:r>
            <a:r>
              <a:rPr lang="ru-RU" sz="1400" dirty="0" smtClean="0">
                <a:latin typeface="HeliosCond" panose="020B0800000000000000" pitchFamily="34" charset="-52"/>
              </a:rPr>
              <a:t>МО, </a:t>
            </a:r>
            <a:r>
              <a:rPr lang="ru-RU" sz="1400" dirty="0">
                <a:latin typeface="HeliosCond" panose="020B0800000000000000" pitchFamily="34" charset="-52"/>
              </a:rPr>
              <a:t>в том числе заключить договор с медицинской организацией об их проведении (пункты 12.4, 14, 31.4, 32, 38, 39 Порядка).</a:t>
            </a:r>
          </a:p>
          <a:p>
            <a:pPr marL="0" indent="0">
              <a:buNone/>
            </a:pPr>
            <a:r>
              <a:rPr lang="ru-RU" sz="1400" dirty="0">
                <a:latin typeface="HeliosCond" panose="020B0800000000000000" pitchFamily="34" charset="-52"/>
              </a:rPr>
              <a:t>Прохождение работником предварительного </a:t>
            </a:r>
            <a:r>
              <a:rPr lang="ru-RU" sz="1400" dirty="0" smtClean="0">
                <a:latin typeface="HeliosCond" panose="020B0800000000000000" pitchFamily="34" charset="-52"/>
              </a:rPr>
              <a:t>МО за </a:t>
            </a:r>
            <a:r>
              <a:rPr lang="ru-RU" sz="1400" dirty="0">
                <a:latin typeface="HeliosCond" panose="020B0800000000000000" pitchFamily="34" charset="-52"/>
              </a:rPr>
              <a:t>свой счет трудовым законодательством не предусмотрено.</a:t>
            </a:r>
          </a:p>
          <a:p>
            <a:pPr marL="0" indent="0">
              <a:buNone/>
            </a:pPr>
            <a:r>
              <a:rPr lang="ru-RU" sz="1400" dirty="0">
                <a:latin typeface="HeliosCond" panose="020B0800000000000000" pitchFamily="34" charset="-52"/>
              </a:rPr>
              <a:t>Согласно части первой статьи 352 ТК РФ каждый имеет право защищать свои трудовые права и свободы всеми способами, не запрещенными законом.</a:t>
            </a:r>
          </a:p>
          <a:p>
            <a:pPr marL="0" indent="0">
              <a:buNone/>
            </a:pPr>
            <a:endParaRPr lang="ru-RU" sz="1400" dirty="0">
              <a:latin typeface="HeliosCond" panose="020B0800000000000000" pitchFamily="34" charset="-52"/>
            </a:endParaRPr>
          </a:p>
        </p:txBody>
      </p:sp>
    </p:spTree>
    <p:extLst>
      <p:ext uri="{BB962C8B-B14F-4D97-AF65-F5344CB8AC3E}">
        <p14:creationId xmlns:p14="http://schemas.microsoft.com/office/powerpoint/2010/main" val="18390415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11</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gn="l">
              <a:lnSpc>
                <a:spcPts val="3700"/>
              </a:lnSpc>
            </a:pPr>
            <a:r>
              <a:rPr lang="ru-RU" b="1" dirty="0" smtClean="0"/>
              <a:t>1.6. Законодательство</a:t>
            </a:r>
          </a:p>
        </p:txBody>
      </p:sp>
      <p:sp>
        <p:nvSpPr>
          <p:cNvPr id="9" name="Прямоугольник 8"/>
          <p:cNvSpPr/>
          <p:nvPr/>
        </p:nvSpPr>
        <p:spPr>
          <a:xfrm>
            <a:off x="827584" y="1131590"/>
            <a:ext cx="7632848" cy="646331"/>
          </a:xfrm>
          <a:prstGeom prst="rect">
            <a:avLst/>
          </a:prstGeom>
          <a:noFill/>
        </p:spPr>
        <p:txBody>
          <a:bodyPr wrap="square" lIns="91440" tIns="45720" rIns="91440" bIns="45720">
            <a:spAutoFit/>
          </a:bodyPr>
          <a:lstStyle/>
          <a:p>
            <a:pPr hangingPunct="0"/>
            <a:r>
              <a:rPr lang="ru-RU" b="1" dirty="0">
                <a:solidFill>
                  <a:srgbClr val="FF0000"/>
                </a:solidFill>
                <a:latin typeface="HeliosCond" panose="020B0800000000000000" pitchFamily="34" charset="-52"/>
              </a:rPr>
              <a:t>Решение Октябрьского районного суда г. Архангельска Архангельской области от 26 апреля 2024 г. по делу N 2а-1458/2024</a:t>
            </a:r>
          </a:p>
        </p:txBody>
      </p:sp>
      <p:sp>
        <p:nvSpPr>
          <p:cNvPr id="8" name="Содержимое 2"/>
          <p:cNvSpPr>
            <a:spLocks noGrp="1"/>
          </p:cNvSpPr>
          <p:nvPr>
            <p:ph sz="half" idx="1"/>
          </p:nvPr>
        </p:nvSpPr>
        <p:spPr>
          <a:xfrm>
            <a:off x="827584" y="1779662"/>
            <a:ext cx="7920880" cy="3096344"/>
          </a:xfrm>
          <a:noFill/>
        </p:spPr>
        <p:txBody>
          <a:bodyPr>
            <a:noAutofit/>
          </a:bodyPr>
          <a:lstStyle/>
          <a:p>
            <a:pPr marL="0" indent="0" algn="just">
              <a:buNone/>
            </a:pPr>
            <a:r>
              <a:rPr lang="ru-RU" sz="1400" dirty="0">
                <a:latin typeface="HeliosCond" panose="020B0800000000000000" pitchFamily="34" charset="-52"/>
              </a:rPr>
              <a:t>ООО "Природный ресурс" обратилось в суд с иском к Межрегиональной территориальной инспекции труда в Архангельской области и НАО, начальнику отдела - главному государственному инспектору труда административно-аналитического отдела Межрегиональной территориальной инспекции труда в Архангельской области и НАО Дмитровой Н.В. о признании незаконными предписания и </a:t>
            </a:r>
            <a:r>
              <a:rPr lang="ru-RU" sz="1400" dirty="0" smtClean="0">
                <a:latin typeface="HeliosCond" panose="020B0800000000000000" pitchFamily="34" charset="-52"/>
              </a:rPr>
              <a:t>заключения</a:t>
            </a:r>
          </a:p>
          <a:p>
            <a:pPr marL="0" indent="0" algn="just">
              <a:buNone/>
            </a:pPr>
            <a:r>
              <a:rPr lang="ru-RU" sz="1400" dirty="0">
                <a:latin typeface="HeliosCond" panose="020B0800000000000000" pitchFamily="34" charset="-52"/>
              </a:rPr>
              <a:t>В обоснование требований указано, что административным ответчиком на основании распоряжения руководителя Межрегиональной территориальной государственной инспекции труда в Архангельской области и Ненецком автономном округе от 29.02.2024 </a:t>
            </a:r>
            <a:r>
              <a:rPr lang="ru-RU" sz="1400" b="1" dirty="0">
                <a:solidFill>
                  <a:schemeClr val="accent6"/>
                </a:solidFill>
                <a:latin typeface="HeliosCond" panose="020B0800000000000000" pitchFamily="34" charset="-52"/>
              </a:rPr>
              <a:t>о проведении дополнительного расследования легкого несчастного случая проведено дополнительное расследование легкого несчастного случая</a:t>
            </a:r>
            <a:r>
              <a:rPr lang="ru-RU" sz="1400" dirty="0">
                <a:latin typeface="HeliosCond" panose="020B0800000000000000" pitchFamily="34" charset="-52"/>
              </a:rPr>
              <a:t>, происшедшего 25.10.2023 с оператором на автоматических и полуавтоматических линиях в деревообработке ООО "Природный ресурс" Лопатиным И.А. По результатам дополнительного расследования несчастного случая составлено заключение государственного инспектора труда от 01.03.2024 N 29/6-2087-23-ПВ/12-2187-И/21-92, а также внесено предписание от 01.03.2024 N 29/6-2087-23-ПВ/10-257-И/21-92 Указанное заключение и предписание административный истец считает </a:t>
            </a:r>
            <a:r>
              <a:rPr lang="ru-RU" sz="1400" dirty="0" smtClean="0">
                <a:latin typeface="HeliosCond" panose="020B0800000000000000" pitchFamily="34" charset="-52"/>
              </a:rPr>
              <a:t>незаконным</a:t>
            </a:r>
            <a:r>
              <a:rPr lang="en-US" sz="1400" dirty="0">
                <a:latin typeface="HeliosCond" panose="020B0800000000000000" pitchFamily="34" charset="-52"/>
              </a:rPr>
              <a:t>.</a:t>
            </a:r>
            <a:endParaRPr lang="ru-RU" sz="1400" dirty="0" smtClean="0">
              <a:latin typeface="HeliosCond" panose="020B0800000000000000" pitchFamily="34" charset="-52"/>
            </a:endParaRPr>
          </a:p>
        </p:txBody>
      </p:sp>
    </p:spTree>
    <p:extLst>
      <p:ext uri="{BB962C8B-B14F-4D97-AF65-F5344CB8AC3E}">
        <p14:creationId xmlns:p14="http://schemas.microsoft.com/office/powerpoint/2010/main" val="20667123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12</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gn="l">
              <a:lnSpc>
                <a:spcPts val="3700"/>
              </a:lnSpc>
            </a:pPr>
            <a:r>
              <a:rPr lang="ru-RU" b="1" dirty="0" smtClean="0"/>
              <a:t>1.6. Законодательство</a:t>
            </a:r>
          </a:p>
        </p:txBody>
      </p:sp>
      <p:sp>
        <p:nvSpPr>
          <p:cNvPr id="9" name="Прямоугольник 8"/>
          <p:cNvSpPr/>
          <p:nvPr/>
        </p:nvSpPr>
        <p:spPr>
          <a:xfrm>
            <a:off x="827584" y="1131590"/>
            <a:ext cx="7632848" cy="646331"/>
          </a:xfrm>
          <a:prstGeom prst="rect">
            <a:avLst/>
          </a:prstGeom>
          <a:noFill/>
        </p:spPr>
        <p:txBody>
          <a:bodyPr wrap="square" lIns="91440" tIns="45720" rIns="91440" bIns="45720">
            <a:spAutoFit/>
          </a:bodyPr>
          <a:lstStyle/>
          <a:p>
            <a:pPr hangingPunct="0"/>
            <a:r>
              <a:rPr lang="ru-RU" b="1" dirty="0">
                <a:solidFill>
                  <a:srgbClr val="FF0000"/>
                </a:solidFill>
                <a:latin typeface="HeliosCond" panose="020B0800000000000000" pitchFamily="34" charset="-52"/>
              </a:rPr>
              <a:t>Решение Октябрьского районного суда г. Архангельска Архангельской области от 26 апреля 2024 г. по делу N 2а-1458/2024</a:t>
            </a:r>
          </a:p>
        </p:txBody>
      </p:sp>
      <p:sp>
        <p:nvSpPr>
          <p:cNvPr id="8" name="Содержимое 2"/>
          <p:cNvSpPr>
            <a:spLocks noGrp="1"/>
          </p:cNvSpPr>
          <p:nvPr>
            <p:ph sz="half" idx="1"/>
          </p:nvPr>
        </p:nvSpPr>
        <p:spPr>
          <a:xfrm>
            <a:off x="755576" y="1779662"/>
            <a:ext cx="7632848" cy="2664296"/>
          </a:xfrm>
          <a:noFill/>
        </p:spPr>
        <p:txBody>
          <a:bodyPr>
            <a:noAutofit/>
          </a:bodyPr>
          <a:lstStyle/>
          <a:p>
            <a:pPr marL="0" indent="0">
              <a:buNone/>
            </a:pPr>
            <a:r>
              <a:rPr lang="ru-RU" sz="1400" dirty="0">
                <a:latin typeface="HeliosCond" panose="020B0800000000000000" pitchFamily="34" charset="-52"/>
              </a:rPr>
              <a:t>На основании положений ст. 229.3 ТК РФ государственный инспектор труда при выявлении сокрытого несчастного случая, а также при получении сведений, объективно свидетельствующих о нарушении порядка расследования, проводит дополнительное расследование несчастного случая в соответствии с </a:t>
            </a:r>
            <a:r>
              <a:rPr lang="ru-RU" sz="1400" b="1" dirty="0">
                <a:solidFill>
                  <a:schemeClr val="accent6"/>
                </a:solidFill>
                <a:latin typeface="HeliosCond" panose="020B0800000000000000" pitchFamily="34" charset="-52"/>
              </a:rPr>
              <a:t>требованиями настоящей главы независимо от срока давности несчастного </a:t>
            </a:r>
            <a:r>
              <a:rPr lang="ru-RU" sz="1400" b="1" dirty="0" smtClean="0">
                <a:solidFill>
                  <a:schemeClr val="accent6"/>
                </a:solidFill>
                <a:latin typeface="HeliosCond" panose="020B0800000000000000" pitchFamily="34" charset="-52"/>
              </a:rPr>
              <a:t>случая</a:t>
            </a:r>
          </a:p>
          <a:p>
            <a:pPr marL="0" indent="0">
              <a:buNone/>
            </a:pPr>
            <a:r>
              <a:rPr lang="ru-RU" sz="1400" dirty="0" smtClean="0">
                <a:solidFill>
                  <a:srgbClr val="002060"/>
                </a:solidFill>
                <a:latin typeface="HeliosCond" panose="020B0800000000000000" pitchFamily="34" charset="-52"/>
              </a:rPr>
              <a:t>«Ст.229.3 «При </a:t>
            </a:r>
            <a:r>
              <a:rPr lang="ru-RU" sz="1400" dirty="0">
                <a:solidFill>
                  <a:srgbClr val="002060"/>
                </a:solidFill>
                <a:latin typeface="HeliosCond" panose="020B0800000000000000" pitchFamily="34" charset="-52"/>
              </a:rPr>
              <a:t>выявлении сокрытого несчастного случая государственный инспектор труда проводит расследование самостоятельно</a:t>
            </a:r>
            <a:r>
              <a:rPr lang="ru-RU" sz="1400" dirty="0" smtClean="0">
                <a:solidFill>
                  <a:srgbClr val="002060"/>
                </a:solidFill>
                <a:latin typeface="HeliosCond" panose="020B0800000000000000" pitchFamily="34" charset="-52"/>
              </a:rPr>
              <a:t>.  Дополнительное </a:t>
            </a:r>
            <a:r>
              <a:rPr lang="ru-RU" sz="1400" dirty="0">
                <a:solidFill>
                  <a:srgbClr val="002060"/>
                </a:solidFill>
                <a:latin typeface="HeliosCond" panose="020B0800000000000000" pitchFamily="34" charset="-52"/>
              </a:rPr>
              <a:t>расследование проводится в отношении несчастных случаев, расследованных не ранее чем за пять лет до дня наступления </a:t>
            </a:r>
            <a:r>
              <a:rPr lang="ru-RU" sz="1400" dirty="0" smtClean="0">
                <a:solidFill>
                  <a:srgbClr val="002060"/>
                </a:solidFill>
                <a:latin typeface="HeliosCond" panose="020B0800000000000000" pitchFamily="34" charset="-52"/>
              </a:rPr>
              <a:t>обстоятельств</a:t>
            </a:r>
            <a:r>
              <a:rPr lang="ru-RU" sz="1400" dirty="0">
                <a:solidFill>
                  <a:srgbClr val="002060"/>
                </a:solidFill>
                <a:latin typeface="HeliosCond" panose="020B0800000000000000" pitchFamily="34" charset="-52"/>
              </a:rPr>
              <a:t>, указанных в части второй настоящей </a:t>
            </a:r>
            <a:r>
              <a:rPr lang="ru-RU" sz="1400" dirty="0" smtClean="0">
                <a:solidFill>
                  <a:srgbClr val="002060"/>
                </a:solidFill>
                <a:latin typeface="HeliosCond" panose="020B0800000000000000" pitchFamily="34" charset="-52"/>
              </a:rPr>
              <a:t>статьи»</a:t>
            </a:r>
          </a:p>
          <a:p>
            <a:pPr marL="0" indent="0">
              <a:buNone/>
            </a:pPr>
            <a:r>
              <a:rPr lang="ru-RU" sz="1400" dirty="0">
                <a:latin typeface="HeliosCond" panose="020B0800000000000000" pitchFamily="34" charset="-52"/>
              </a:rPr>
              <a:t>По результатам дополнительного расследования государственный инспектор труда составляет заключение о несчастном случае на производстве и выдает предписание, обязательное для выполнения работодателем (его представителем</a:t>
            </a:r>
            <a:r>
              <a:rPr lang="ru-RU" sz="1400" dirty="0" smtClean="0">
                <a:latin typeface="HeliosCond" panose="020B0800000000000000" pitchFamily="34" charset="-52"/>
              </a:rPr>
              <a:t>)</a:t>
            </a:r>
            <a:r>
              <a:rPr lang="en-US" sz="1400" dirty="0">
                <a:latin typeface="HeliosCond" panose="020B0800000000000000" pitchFamily="34" charset="-52"/>
              </a:rPr>
              <a:t>.</a:t>
            </a:r>
            <a:endParaRPr lang="ru-RU" sz="1400" dirty="0" smtClean="0">
              <a:solidFill>
                <a:srgbClr val="002060"/>
              </a:solidFill>
              <a:latin typeface="HeliosCond" panose="020B0800000000000000" pitchFamily="34" charset="-52"/>
            </a:endParaRPr>
          </a:p>
        </p:txBody>
      </p:sp>
    </p:spTree>
    <p:extLst>
      <p:ext uri="{BB962C8B-B14F-4D97-AF65-F5344CB8AC3E}">
        <p14:creationId xmlns:p14="http://schemas.microsoft.com/office/powerpoint/2010/main" val="20173438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13</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gn="l">
              <a:lnSpc>
                <a:spcPts val="3700"/>
              </a:lnSpc>
            </a:pPr>
            <a:r>
              <a:rPr lang="ru-RU" b="1" dirty="0" smtClean="0"/>
              <a:t>1.6. Законодательство</a:t>
            </a:r>
          </a:p>
        </p:txBody>
      </p:sp>
      <p:sp>
        <p:nvSpPr>
          <p:cNvPr id="8" name="Содержимое 2"/>
          <p:cNvSpPr>
            <a:spLocks noGrp="1"/>
          </p:cNvSpPr>
          <p:nvPr>
            <p:ph sz="half" idx="1"/>
          </p:nvPr>
        </p:nvSpPr>
        <p:spPr>
          <a:xfrm>
            <a:off x="827584" y="1188482"/>
            <a:ext cx="7704856" cy="3615516"/>
          </a:xfrm>
          <a:noFill/>
        </p:spPr>
        <p:txBody>
          <a:bodyPr>
            <a:noAutofit/>
          </a:bodyPr>
          <a:lstStyle/>
          <a:p>
            <a:pPr marL="0" indent="0">
              <a:buNone/>
            </a:pPr>
            <a:r>
              <a:rPr lang="ru-RU" sz="1400" dirty="0" smtClean="0">
                <a:latin typeface="HeliosCond" panose="020B0800000000000000" pitchFamily="34" charset="-52"/>
              </a:rPr>
              <a:t>Согласно </a:t>
            </a:r>
            <a:r>
              <a:rPr lang="ru-RU" sz="1400" dirty="0">
                <a:latin typeface="HeliosCond" panose="020B0800000000000000" pitchFamily="34" charset="-52"/>
              </a:rPr>
              <a:t>материалам расследования несчастного случая, Лопатин И.А. являлся работником ООО "Природный ресурс", был принят на работу оператором на автоматических и полуавтоматических линиях в деревообработке 17.10.2023.25.10.2023 Лопатин И.А. пришел на работу </a:t>
            </a:r>
            <a:r>
              <a:rPr lang="ru-RU" sz="1400" dirty="0" smtClean="0">
                <a:latin typeface="HeliosCond" panose="020B0800000000000000" pitchFamily="34" charset="-52"/>
              </a:rPr>
              <a:t>в </a:t>
            </a:r>
            <a:r>
              <a:rPr lang="ru-RU" sz="1400" dirty="0">
                <a:latin typeface="HeliosCond" panose="020B0800000000000000" pitchFamily="34" charset="-52"/>
              </a:rPr>
              <a:t>07 час. 20 мин. до начала рабочего дня (08 час. 00 мин).В 08 час. 00 мин. Лопатин И.А. приступил к работе на продольно-фрезерном станке </a:t>
            </a:r>
            <a:r>
              <a:rPr lang="ru-RU" sz="1400" dirty="0" smtClean="0">
                <a:latin typeface="HeliosCond" panose="020B0800000000000000" pitchFamily="34" charset="-52"/>
              </a:rPr>
              <a:t>и </a:t>
            </a:r>
            <a:r>
              <a:rPr lang="ru-RU" sz="1400" dirty="0">
                <a:latin typeface="HeliosCond" panose="020B0800000000000000" pitchFamily="34" charset="-52"/>
              </a:rPr>
              <a:t>занимался изготовлением </a:t>
            </a:r>
            <a:r>
              <a:rPr lang="ru-RU" sz="1400" dirty="0" err="1">
                <a:latin typeface="HeliosCond" panose="020B0800000000000000" pitchFamily="34" charset="-52"/>
              </a:rPr>
              <a:t>вагонки</a:t>
            </a:r>
            <a:r>
              <a:rPr lang="ru-RU" sz="1400" dirty="0">
                <a:latin typeface="HeliosCond" panose="020B0800000000000000" pitchFamily="34" charset="-52"/>
              </a:rPr>
              <a:t>. Выполнял работу до </a:t>
            </a:r>
            <a:r>
              <a:rPr lang="ru-RU" sz="1400" dirty="0" smtClean="0">
                <a:latin typeface="HeliosCond" panose="020B0800000000000000" pitchFamily="34" charset="-52"/>
              </a:rPr>
              <a:t> </a:t>
            </a:r>
            <a:r>
              <a:rPr lang="ru-RU" sz="1400" dirty="0">
                <a:latin typeface="HeliosCond" panose="020B0800000000000000" pitchFamily="34" charset="-52"/>
              </a:rPr>
              <a:t>перерыва (перерыв с 10:00 до 10:10 часов). После перерыва в 10 час. 10 мин. он продолжил работу на </a:t>
            </a:r>
            <a:r>
              <a:rPr lang="ru-RU" sz="1400" dirty="0" smtClean="0">
                <a:latin typeface="HeliosCond" panose="020B0800000000000000" pitchFamily="34" charset="-52"/>
              </a:rPr>
              <a:t>станке</a:t>
            </a:r>
          </a:p>
          <a:p>
            <a:pPr marL="0" indent="0">
              <a:buNone/>
            </a:pPr>
            <a:r>
              <a:rPr lang="ru-RU" sz="1400" dirty="0" smtClean="0">
                <a:latin typeface="HeliosCond" panose="020B0800000000000000" pitchFamily="34" charset="-52"/>
              </a:rPr>
              <a:t>После </a:t>
            </a:r>
            <a:r>
              <a:rPr lang="ru-RU" sz="1400" dirty="0">
                <a:latin typeface="HeliosCond" panose="020B0800000000000000" pitchFamily="34" charset="-52"/>
              </a:rPr>
              <a:t>перерыва в 10:10 часов продолжил работу на станке. Примерно в 10:30 часов в станке остановилась доска (застряла), Лопатин И.А. поднял защитный экран чтобы посмотреть что произошло и увидел, что доска стоит и от подающего ролика отслоилась пластиковая часть, которая мешала дальнейшему проходу доски, Лопатин И.А. начал убирать отслоившуюся пластиковую часть подающего ролика и в этот момент произошло </a:t>
            </a:r>
            <a:r>
              <a:rPr lang="ru-RU" sz="1400" dirty="0" err="1">
                <a:latin typeface="HeliosCond" panose="020B0800000000000000" pitchFamily="34" charset="-52"/>
              </a:rPr>
              <a:t>травмирование</a:t>
            </a:r>
            <a:r>
              <a:rPr lang="ru-RU" sz="1400" dirty="0">
                <a:latin typeface="HeliosCond" panose="020B0800000000000000" pitchFamily="34" charset="-52"/>
              </a:rPr>
              <a:t> большого пальца правой руки вращающейся фрезой (нижняя фреза N 9).После получения травмы Лопатин И.А. выключил станок, нажав на красную кнопку "Стоп". После этого работники организации помогли пострадавшему перетянуть и перебинтовать руку. На транспорте работодателя пострадавший был доставлен в </a:t>
            </a:r>
            <a:r>
              <a:rPr lang="ru-RU" sz="1400" dirty="0" err="1">
                <a:latin typeface="HeliosCond" panose="020B0800000000000000" pitchFamily="34" charset="-52"/>
              </a:rPr>
              <a:t>травматолого</a:t>
            </a:r>
            <a:r>
              <a:rPr lang="ru-RU" sz="1400" dirty="0">
                <a:latin typeface="HeliosCond" panose="020B0800000000000000" pitchFamily="34" charset="-52"/>
              </a:rPr>
              <a:t>-ортопедическое отделение ГБУЗ Архангельской области "Архангельская городская клиническая поликлиника N 1".</a:t>
            </a:r>
            <a:endParaRPr lang="ru-RU" sz="1400" dirty="0" smtClean="0">
              <a:solidFill>
                <a:srgbClr val="002060"/>
              </a:solidFill>
              <a:latin typeface="HeliosCond" panose="020B0800000000000000" pitchFamily="34" charset="-52"/>
            </a:endParaRPr>
          </a:p>
        </p:txBody>
      </p:sp>
    </p:spTree>
    <p:extLst>
      <p:ext uri="{BB962C8B-B14F-4D97-AF65-F5344CB8AC3E}">
        <p14:creationId xmlns:p14="http://schemas.microsoft.com/office/powerpoint/2010/main" val="30052260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14</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gn="l">
              <a:lnSpc>
                <a:spcPts val="3700"/>
              </a:lnSpc>
            </a:pPr>
            <a:r>
              <a:rPr lang="ru-RU" b="1" dirty="0" smtClean="0"/>
              <a:t>1.6. Законодательство</a:t>
            </a:r>
          </a:p>
        </p:txBody>
      </p:sp>
      <p:sp>
        <p:nvSpPr>
          <p:cNvPr id="8" name="Содержимое 2"/>
          <p:cNvSpPr>
            <a:spLocks noGrp="1"/>
          </p:cNvSpPr>
          <p:nvPr>
            <p:ph sz="half" idx="1"/>
          </p:nvPr>
        </p:nvSpPr>
        <p:spPr>
          <a:xfrm>
            <a:off x="755576" y="1116474"/>
            <a:ext cx="7848872" cy="3615516"/>
          </a:xfrm>
          <a:noFill/>
        </p:spPr>
        <p:txBody>
          <a:bodyPr>
            <a:noAutofit/>
          </a:bodyPr>
          <a:lstStyle/>
          <a:p>
            <a:pPr marL="0" indent="0" algn="just" hangingPunct="0">
              <a:lnSpc>
                <a:spcPct val="93000"/>
              </a:lnSpc>
              <a:buNone/>
            </a:pPr>
            <a:r>
              <a:rPr lang="ru-RU" sz="1400" dirty="0">
                <a:latin typeface="HeliosCond" panose="020B0800000000000000" pitchFamily="34" charset="-52"/>
              </a:rPr>
              <a:t>В нарушение ст. 22 ТК РФ, ст. 76 ТК РФ, ст. 214 ТК РФ, 219 ТК РФ, п. 25, п. 27, п. 31 Правил обучения по охране труда и проверки знания требований охраны труда, утвержденными Постановлением Правительства РФ от 24.12.2021 N 2464 "О порядке обучения по охране труда и проверки знания требований охраны труда" работник ООО "Природный ресурс" Лопатин И.А. был допущен к исполнению трудовых обязанностей без прохождения в установленном порядке обучения и проверки знаний требований охраны труда, а также без стажировки на рабочем месте продолжительностью не менее 2-х смен.</a:t>
            </a:r>
          </a:p>
          <a:p>
            <a:pPr marL="0" indent="0" algn="just">
              <a:lnSpc>
                <a:spcPct val="93000"/>
              </a:lnSpc>
              <a:buNone/>
            </a:pPr>
            <a:r>
              <a:rPr lang="ru-RU" sz="1400" dirty="0">
                <a:latin typeface="HeliosCond" panose="020B0800000000000000" pitchFamily="34" charset="-52"/>
              </a:rPr>
              <a:t>Подпись Лопатин И.А. в журнале регистрации инструктажа по охране труда на рабочем месте от 17.10.2023 свидетельствует только об устном инструктаже и не является доказательством прохождения Лопатиным И.А. обучения, проверки знаний требований охраны труда, а также стажировки на рабочем </a:t>
            </a:r>
            <a:r>
              <a:rPr lang="ru-RU" sz="1400" dirty="0" smtClean="0">
                <a:latin typeface="HeliosCond" panose="020B0800000000000000" pitchFamily="34" charset="-52"/>
              </a:rPr>
              <a:t>месте</a:t>
            </a:r>
          </a:p>
          <a:p>
            <a:pPr marL="0" indent="0" algn="just">
              <a:lnSpc>
                <a:spcPct val="93000"/>
              </a:lnSpc>
              <a:buNone/>
            </a:pPr>
            <a:r>
              <a:rPr lang="ru-RU" sz="1400" dirty="0">
                <a:latin typeface="HeliosCond" panose="020B0800000000000000" pitchFamily="34" charset="-52"/>
              </a:rPr>
              <a:t>Согласно </a:t>
            </a:r>
            <a:r>
              <a:rPr lang="ru-RU" sz="1400" dirty="0" smtClean="0">
                <a:latin typeface="HeliosCond" panose="020B0800000000000000" pitchFamily="34" charset="-52"/>
              </a:rPr>
              <a:t>заключению ГИТ от </a:t>
            </a:r>
            <a:r>
              <a:rPr lang="ru-RU" sz="1400" dirty="0">
                <a:latin typeface="HeliosCond" panose="020B0800000000000000" pitchFamily="34" charset="-52"/>
              </a:rPr>
              <a:t>01.03.2024, в ООО "Природный ресурс" не обеспечено функционирование </a:t>
            </a:r>
            <a:r>
              <a:rPr lang="ru-RU" sz="1400" dirty="0" smtClean="0">
                <a:latin typeface="HeliosCond" panose="020B0800000000000000" pitchFamily="34" charset="-52"/>
              </a:rPr>
              <a:t>СУОТ опасности</a:t>
            </a:r>
            <a:r>
              <a:rPr lang="ru-RU" sz="1400" dirty="0">
                <a:latin typeface="HeliosCond" panose="020B0800000000000000" pitchFamily="34" charset="-52"/>
              </a:rPr>
              <a:t>, в том числе: воздействие режущих инструментов (дисковые ножи, дисковые пилы, фрезы и т.д.)", отсутствии норм, правил, требований к поведению (действиям/бездействию) работников в целях недопущения </a:t>
            </a:r>
            <a:r>
              <a:rPr lang="ru-RU" sz="1400" dirty="0" err="1">
                <a:latin typeface="HeliosCond" panose="020B0800000000000000" pitchFamily="34" charset="-52"/>
              </a:rPr>
              <a:t>травмирования</a:t>
            </a:r>
            <a:r>
              <a:rPr lang="ru-RU" sz="1400" dirty="0">
                <a:latin typeface="HeliosCond" panose="020B0800000000000000" pitchFamily="34" charset="-52"/>
              </a:rPr>
              <a:t> при наступлении вышеуказанного риска, в нарушение ст. 22 ТК РФ, ст. 214 ТК РФ, ст. 218 ТК РФ, п. 21, п. 55 Примерного положения о Системе управления охраной </a:t>
            </a:r>
            <a:r>
              <a:rPr lang="ru-RU" sz="1400" dirty="0" smtClean="0">
                <a:latin typeface="HeliosCond" panose="020B0800000000000000" pitchFamily="34" charset="-52"/>
              </a:rPr>
              <a:t>труда, </a:t>
            </a:r>
            <a:r>
              <a:rPr lang="ru-RU" sz="1400" dirty="0">
                <a:latin typeface="HeliosCond" panose="020B0800000000000000" pitchFamily="34" charset="-52"/>
              </a:rPr>
              <a:t>а также недостаточном контроле за исполнением работником требований охраны труда, трудовой и производственной дисциплины директором ООО "Природный ресурс" в нарушение ст. 21 ТК РФ, ст. 212 ТК РФ, ст. 214 ТК РФ</a:t>
            </a:r>
            <a:endParaRPr lang="ru-RU" sz="1400" dirty="0" smtClean="0">
              <a:latin typeface="HeliosCond" panose="020B0800000000000000" pitchFamily="34" charset="-52"/>
            </a:endParaRPr>
          </a:p>
        </p:txBody>
      </p:sp>
    </p:spTree>
    <p:extLst>
      <p:ext uri="{BB962C8B-B14F-4D97-AF65-F5344CB8AC3E}">
        <p14:creationId xmlns:p14="http://schemas.microsoft.com/office/powerpoint/2010/main" val="27636703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15</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gn="l">
              <a:lnSpc>
                <a:spcPts val="3700"/>
              </a:lnSpc>
            </a:pPr>
            <a:r>
              <a:rPr lang="ru-RU" b="1" dirty="0" smtClean="0"/>
              <a:t>1.6. Законодательство</a:t>
            </a:r>
          </a:p>
        </p:txBody>
      </p:sp>
      <p:sp>
        <p:nvSpPr>
          <p:cNvPr id="8" name="Содержимое 2"/>
          <p:cNvSpPr>
            <a:spLocks noGrp="1"/>
          </p:cNvSpPr>
          <p:nvPr>
            <p:ph sz="half" idx="1"/>
          </p:nvPr>
        </p:nvSpPr>
        <p:spPr>
          <a:xfrm>
            <a:off x="827584" y="1131590"/>
            <a:ext cx="7704856" cy="3615516"/>
          </a:xfrm>
          <a:noFill/>
        </p:spPr>
        <p:txBody>
          <a:bodyPr>
            <a:noAutofit/>
          </a:bodyPr>
          <a:lstStyle/>
          <a:p>
            <a:pPr marL="0" indent="0" hangingPunct="0">
              <a:lnSpc>
                <a:spcPct val="95000"/>
              </a:lnSpc>
              <a:buNone/>
            </a:pPr>
            <a:r>
              <a:rPr lang="ru-RU" sz="1400" dirty="0">
                <a:latin typeface="HeliosCond" panose="020B0800000000000000" pitchFamily="34" charset="-52"/>
              </a:rPr>
              <a:t>Государственный инспектор пришел к выводу о том, что данный несчастный случай подлежит квалификации как несчастный случай на производстве. Недостатки в организации и проведении подготовки работников по охране труда, выразились: в </a:t>
            </a:r>
            <a:r>
              <a:rPr lang="ru-RU" sz="1400" dirty="0" err="1">
                <a:latin typeface="HeliosCond" panose="020B0800000000000000" pitchFamily="34" charset="-52"/>
              </a:rPr>
              <a:t>непроведении</a:t>
            </a:r>
            <a:r>
              <a:rPr lang="ru-RU" sz="1400" dirty="0">
                <a:latin typeface="HeliosCond" panose="020B0800000000000000" pitchFamily="34" charset="-52"/>
              </a:rPr>
              <a:t> обучения и проверки знаний по охране труда, </a:t>
            </a:r>
            <a:r>
              <a:rPr lang="ru-RU" sz="1400" dirty="0" smtClean="0">
                <a:latin typeface="HeliosCond" panose="020B0800000000000000" pitchFamily="34" charset="-52"/>
              </a:rPr>
              <a:t>стажировки; </a:t>
            </a:r>
            <a:r>
              <a:rPr lang="ru-RU" sz="1400" dirty="0">
                <a:latin typeface="HeliosCond" panose="020B0800000000000000" pitchFamily="34" charset="-52"/>
              </a:rPr>
              <a:t>в необеспечении функционирование </a:t>
            </a:r>
            <a:r>
              <a:rPr lang="ru-RU" sz="1400" dirty="0" smtClean="0">
                <a:latin typeface="HeliosCond" panose="020B0800000000000000" pitchFamily="34" charset="-52"/>
              </a:rPr>
              <a:t>СУОТ, </a:t>
            </a:r>
            <a:r>
              <a:rPr lang="ru-RU" sz="1400" dirty="0">
                <a:latin typeface="HeliosCond" panose="020B0800000000000000" pitchFamily="34" charset="-52"/>
              </a:rPr>
              <a:t>а именно в отсутствии мероприятий по предотвращению и снижению возникновения риска "механические </a:t>
            </a:r>
            <a:r>
              <a:rPr lang="ru-RU" sz="1400" dirty="0" smtClean="0">
                <a:latin typeface="HeliosCond" panose="020B0800000000000000" pitchFamily="34" charset="-52"/>
              </a:rPr>
              <a:t>опасности", </a:t>
            </a:r>
            <a:r>
              <a:rPr lang="ru-RU" sz="1400" dirty="0">
                <a:latin typeface="HeliosCond" panose="020B0800000000000000" pitchFamily="34" charset="-52"/>
              </a:rPr>
              <a:t>отсутствии норм, правил, требований к поведению (действиям/бездействию) работников в целях недопущения </a:t>
            </a:r>
            <a:r>
              <a:rPr lang="ru-RU" sz="1400" dirty="0" err="1">
                <a:latin typeface="HeliosCond" panose="020B0800000000000000" pitchFamily="34" charset="-52"/>
              </a:rPr>
              <a:t>травмирования</a:t>
            </a:r>
            <a:r>
              <a:rPr lang="ru-RU" sz="1400" dirty="0">
                <a:latin typeface="HeliosCond" panose="020B0800000000000000" pitchFamily="34" charset="-52"/>
              </a:rPr>
              <a:t> при наступлении вышеуказанного </a:t>
            </a:r>
            <a:r>
              <a:rPr lang="ru-RU" sz="1400" dirty="0" smtClean="0">
                <a:latin typeface="HeliosCond" panose="020B0800000000000000" pitchFamily="34" charset="-52"/>
              </a:rPr>
              <a:t>риска; необеспечение </a:t>
            </a:r>
            <a:r>
              <a:rPr lang="ru-RU" sz="1400" dirty="0">
                <a:latin typeface="HeliosCond" panose="020B0800000000000000" pitchFamily="34" charset="-52"/>
              </a:rPr>
              <a:t>контроля со стороны руководителей и специалистов подразделения по обеспечению безопасных условий и охраны труда, за соблюдением трудовой </a:t>
            </a:r>
            <a:r>
              <a:rPr lang="ru-RU" sz="1400" dirty="0" smtClean="0">
                <a:latin typeface="HeliosCond" panose="020B0800000000000000" pitchFamily="34" charset="-52"/>
              </a:rPr>
              <a:t>дисциплины.</a:t>
            </a:r>
            <a:endParaRPr lang="ru-RU" sz="1400" dirty="0">
              <a:latin typeface="HeliosCond" panose="020B0800000000000000" pitchFamily="34" charset="-52"/>
            </a:endParaRPr>
          </a:p>
          <a:p>
            <a:pPr marL="0" indent="0" hangingPunct="0">
              <a:lnSpc>
                <a:spcPct val="95000"/>
              </a:lnSpc>
              <a:buNone/>
            </a:pPr>
            <a:r>
              <a:rPr lang="ru-RU" sz="1400" dirty="0">
                <a:latin typeface="HeliosCond" panose="020B0800000000000000" pitchFamily="34" charset="-52"/>
              </a:rPr>
              <a:t>Также инспектором было вынесено предписание N 29/6-2087-23-ПВ/10-257-И/21-92 от 01.03.2024 согласно которому ООО "Природный ресурс" обязано: обеспечить оформление и утверждение акта формы Н-1 на пострадавшего в соответствии с заключением государственного инспектора </a:t>
            </a:r>
            <a:r>
              <a:rPr lang="ru-RU" sz="1400" dirty="0" smtClean="0">
                <a:latin typeface="HeliosCond" panose="020B0800000000000000" pitchFamily="34" charset="-52"/>
              </a:rPr>
              <a:t>труда;</a:t>
            </a:r>
            <a:endParaRPr lang="ru-RU" sz="1400" dirty="0">
              <a:latin typeface="HeliosCond" panose="020B0800000000000000" pitchFamily="34" charset="-52"/>
            </a:endParaRPr>
          </a:p>
          <a:p>
            <a:pPr marL="0" indent="0" hangingPunct="0">
              <a:lnSpc>
                <a:spcPct val="95000"/>
              </a:lnSpc>
              <a:buNone/>
            </a:pPr>
            <a:r>
              <a:rPr lang="ru-RU" sz="1400" dirty="0">
                <a:latin typeface="HeliosCond" panose="020B0800000000000000" pitchFamily="34" charset="-52"/>
              </a:rPr>
              <a:t>обеспечить проведение обучения и проверку знаний требований охраны труда, прохождение стажировки в порядке, установленном законодательством Лопатину И.А.; разработать мероприятия по организации контроля со стороны руководителей подразделения за соблюдением безопасных условий и охраны труда, за соблюдением трудовой дисциплины.</a:t>
            </a:r>
          </a:p>
        </p:txBody>
      </p:sp>
    </p:spTree>
    <p:extLst>
      <p:ext uri="{BB962C8B-B14F-4D97-AF65-F5344CB8AC3E}">
        <p14:creationId xmlns:p14="http://schemas.microsoft.com/office/powerpoint/2010/main" val="42651964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16</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gn="l">
              <a:lnSpc>
                <a:spcPts val="3700"/>
              </a:lnSpc>
            </a:pPr>
            <a:r>
              <a:rPr lang="ru-RU" b="1" dirty="0" smtClean="0"/>
              <a:t>1.7. Законодательство</a:t>
            </a:r>
          </a:p>
        </p:txBody>
      </p:sp>
      <p:sp>
        <p:nvSpPr>
          <p:cNvPr id="9" name="Прямоугольник 8"/>
          <p:cNvSpPr/>
          <p:nvPr/>
        </p:nvSpPr>
        <p:spPr>
          <a:xfrm>
            <a:off x="827584" y="1059582"/>
            <a:ext cx="8132836" cy="646331"/>
          </a:xfrm>
          <a:prstGeom prst="rect">
            <a:avLst/>
          </a:prstGeom>
          <a:noFill/>
        </p:spPr>
        <p:txBody>
          <a:bodyPr wrap="square" lIns="91440" tIns="45720" rIns="91440" bIns="45720">
            <a:spAutoFit/>
          </a:bodyPr>
          <a:lstStyle/>
          <a:p>
            <a:r>
              <a:rPr lang="ru-RU" b="1" dirty="0">
                <a:solidFill>
                  <a:srgbClr val="FF0000"/>
                </a:solidFill>
                <a:latin typeface="HeliosCond" panose="020B0800000000000000" pitchFamily="34" charset="-52"/>
              </a:rPr>
              <a:t>Письмо </a:t>
            </a:r>
            <a:r>
              <a:rPr lang="ru-RU" b="1" dirty="0" smtClean="0">
                <a:solidFill>
                  <a:srgbClr val="FF0000"/>
                </a:solidFill>
                <a:latin typeface="HeliosCond" panose="020B0800000000000000" pitchFamily="34" charset="-52"/>
              </a:rPr>
              <a:t>Минтруда РФ от </a:t>
            </a:r>
            <a:r>
              <a:rPr lang="ru-RU" b="1" dirty="0">
                <a:solidFill>
                  <a:srgbClr val="FF0000"/>
                </a:solidFill>
                <a:latin typeface="HeliosCond" panose="020B0800000000000000" pitchFamily="34" charset="-52"/>
              </a:rPr>
              <a:t>6 сентября 2024 г. № 14-6/ООГ-5304 </a:t>
            </a:r>
            <a:endParaRPr lang="ru-RU" b="1" dirty="0" smtClean="0">
              <a:solidFill>
                <a:srgbClr val="FF0000"/>
              </a:solidFill>
              <a:latin typeface="HeliosCond" panose="020B0800000000000000" pitchFamily="34" charset="-52"/>
            </a:endParaRPr>
          </a:p>
          <a:p>
            <a:r>
              <a:rPr lang="ru-RU" b="1" dirty="0" smtClean="0">
                <a:solidFill>
                  <a:srgbClr val="FF0000"/>
                </a:solidFill>
                <a:latin typeface="HeliosCond" panose="020B0800000000000000" pitchFamily="34" charset="-52"/>
              </a:rPr>
              <a:t>«Об </a:t>
            </a:r>
            <a:r>
              <a:rPr lang="ru-RU" b="1" dirty="0">
                <a:solidFill>
                  <a:srgbClr val="FF0000"/>
                </a:solidFill>
                <a:latin typeface="HeliosCond" panose="020B0800000000000000" pitchFamily="34" charset="-52"/>
              </a:rPr>
              <a:t>установлении сроков служебных </a:t>
            </a:r>
            <a:r>
              <a:rPr lang="ru-RU" b="1" dirty="0" smtClean="0">
                <a:solidFill>
                  <a:srgbClr val="FF0000"/>
                </a:solidFill>
                <a:latin typeface="HeliosCond" panose="020B0800000000000000" pitchFamily="34" charset="-52"/>
              </a:rPr>
              <a:t>командировок»</a:t>
            </a:r>
            <a:endParaRPr lang="ru-RU" b="1"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827584" y="1646526"/>
            <a:ext cx="8064896" cy="3615516"/>
          </a:xfrm>
          <a:noFill/>
        </p:spPr>
        <p:txBody>
          <a:bodyPr>
            <a:noAutofit/>
          </a:bodyPr>
          <a:lstStyle/>
          <a:p>
            <a:pPr marL="0" indent="0" algn="just">
              <a:lnSpc>
                <a:spcPct val="90000"/>
              </a:lnSpc>
              <a:buNone/>
            </a:pPr>
            <a:r>
              <a:rPr lang="ru-RU" sz="1350" spc="-20" dirty="0">
                <a:latin typeface="HeliosCond" panose="020B0800000000000000" pitchFamily="34" charset="-52"/>
              </a:rPr>
              <a:t>В соответствии с </a:t>
            </a:r>
            <a:r>
              <a:rPr lang="ru-RU" sz="1350" spc="-20" dirty="0" smtClean="0">
                <a:latin typeface="HeliosCond" panose="020B0800000000000000" pitchFamily="34" charset="-52"/>
              </a:rPr>
              <a:t>ч.1</a:t>
            </a:r>
            <a:r>
              <a:rPr lang="ru-RU" sz="1350" spc="-20" dirty="0">
                <a:latin typeface="HeliosCond" panose="020B0800000000000000" pitchFamily="34" charset="-52"/>
              </a:rPr>
              <a:t> </a:t>
            </a:r>
            <a:r>
              <a:rPr lang="ru-RU" sz="1350" spc="-20" dirty="0" smtClean="0">
                <a:latin typeface="HeliosCond" panose="020B0800000000000000" pitchFamily="34" charset="-52"/>
              </a:rPr>
              <a:t>ст. </a:t>
            </a:r>
            <a:r>
              <a:rPr lang="ru-RU" sz="1350" spc="-20" dirty="0">
                <a:latin typeface="HeliosCond" panose="020B0800000000000000" pitchFamily="34" charset="-52"/>
              </a:rPr>
              <a:t>166 </a:t>
            </a:r>
            <a:r>
              <a:rPr lang="ru-RU" sz="1350" spc="-20" dirty="0" smtClean="0">
                <a:latin typeface="HeliosCond" panose="020B0800000000000000" pitchFamily="34" charset="-52"/>
              </a:rPr>
              <a:t>ТК РФ  </a:t>
            </a:r>
            <a:r>
              <a:rPr lang="ru-RU" sz="1350" spc="-20" dirty="0">
                <a:latin typeface="HeliosCond" panose="020B0800000000000000" pitchFamily="34" charset="-52"/>
              </a:rPr>
              <a:t>под служебной командировкой понимается поездка работника по распоряжению работодателя на определенный срок для выполнения служебного поручения вне места постоянной работы.</a:t>
            </a:r>
          </a:p>
          <a:p>
            <a:pPr marL="0" indent="0" algn="just">
              <a:lnSpc>
                <a:spcPct val="90000"/>
              </a:lnSpc>
              <a:buNone/>
            </a:pPr>
            <a:r>
              <a:rPr lang="ru-RU" sz="1350" dirty="0">
                <a:latin typeface="HeliosCond" panose="020B0800000000000000" pitchFamily="34" charset="-52"/>
              </a:rPr>
              <a:t>Особенности направления работников в служебные командировки установлены соответствующим Положением, </a:t>
            </a:r>
            <a:r>
              <a:rPr lang="ru-RU" sz="1350" dirty="0" smtClean="0">
                <a:latin typeface="HeliosCond" panose="020B0800000000000000" pitchFamily="34" charset="-52"/>
              </a:rPr>
              <a:t>утв.</a:t>
            </a:r>
            <a:r>
              <a:rPr lang="ru-RU" sz="1350" dirty="0">
                <a:latin typeface="HeliosCond" panose="020B0800000000000000" pitchFamily="34" charset="-52"/>
              </a:rPr>
              <a:t> постановлением Правительства </a:t>
            </a:r>
            <a:r>
              <a:rPr lang="ru-RU" sz="1350" dirty="0" smtClean="0">
                <a:latin typeface="HeliosCond" panose="020B0800000000000000" pitchFamily="34" charset="-52"/>
              </a:rPr>
              <a:t>РФ  от 13.10. </a:t>
            </a:r>
            <a:r>
              <a:rPr lang="ru-RU" sz="1350" dirty="0">
                <a:latin typeface="HeliosCond" panose="020B0800000000000000" pitchFamily="34" charset="-52"/>
              </a:rPr>
              <a:t>2008 г. N 749</a:t>
            </a:r>
            <a:r>
              <a:rPr lang="ru-RU" sz="1350" dirty="0" smtClean="0">
                <a:latin typeface="HeliosCond" panose="020B0800000000000000" pitchFamily="34" charset="-52"/>
              </a:rPr>
              <a:t>. Согласно </a:t>
            </a:r>
            <a:r>
              <a:rPr lang="ru-RU" sz="1350" dirty="0">
                <a:latin typeface="HeliosCond" panose="020B0800000000000000" pitchFamily="34" charset="-52"/>
              </a:rPr>
              <a:t>нормам </a:t>
            </a:r>
            <a:r>
              <a:rPr lang="ru-RU" sz="1350" dirty="0" smtClean="0">
                <a:latin typeface="HeliosCond" panose="020B0800000000000000" pitchFamily="34" charset="-52"/>
              </a:rPr>
              <a:t>которого в </a:t>
            </a:r>
            <a:r>
              <a:rPr lang="ru-RU" sz="1350" dirty="0">
                <a:latin typeface="HeliosCond" panose="020B0800000000000000" pitchFamily="34" charset="-52"/>
              </a:rPr>
              <a:t>его целях местом постоянной работы следует считать место расположения организации (обособленного структурного подразделения организации), работа в которой обусловлена </a:t>
            </a:r>
            <a:r>
              <a:rPr lang="ru-RU" sz="1350" dirty="0" smtClean="0">
                <a:latin typeface="HeliosCond" panose="020B0800000000000000" pitchFamily="34" charset="-52"/>
              </a:rPr>
              <a:t>ТД.</a:t>
            </a:r>
            <a:endParaRPr lang="ru-RU" sz="1350" dirty="0">
              <a:latin typeface="HeliosCond" panose="020B0800000000000000" pitchFamily="34" charset="-52"/>
            </a:endParaRPr>
          </a:p>
          <a:p>
            <a:pPr marL="0" indent="0" algn="just">
              <a:lnSpc>
                <a:spcPct val="90000"/>
              </a:lnSpc>
              <a:buNone/>
            </a:pPr>
            <a:r>
              <a:rPr lang="ru-RU" sz="1350" dirty="0">
                <a:latin typeface="HeliosCond" panose="020B0800000000000000" pitchFamily="34" charset="-52"/>
              </a:rPr>
              <a:t>Работники направляются в командировки на основании письменного решения работодателя на определенный срок для выполнения служебного поручения вне места постоянной работы</a:t>
            </a:r>
            <a:r>
              <a:rPr lang="ru-RU" sz="1350" dirty="0" smtClean="0">
                <a:latin typeface="HeliosCond" panose="020B0800000000000000" pitchFamily="34" charset="-52"/>
              </a:rPr>
              <a:t>..</a:t>
            </a:r>
            <a:endParaRPr lang="ru-RU" sz="1350" dirty="0">
              <a:latin typeface="HeliosCond" panose="020B0800000000000000" pitchFamily="34" charset="-52"/>
            </a:endParaRPr>
          </a:p>
          <a:p>
            <a:pPr marL="0" indent="0" algn="just">
              <a:lnSpc>
                <a:spcPct val="90000"/>
              </a:lnSpc>
              <a:buNone/>
            </a:pPr>
            <a:r>
              <a:rPr lang="ru-RU" sz="1350" dirty="0">
                <a:latin typeface="HeliosCond" panose="020B0800000000000000" pitchFamily="34" charset="-52"/>
              </a:rPr>
              <a:t>Срок командировки определяется работодателем с учетом </a:t>
            </a:r>
            <a:r>
              <a:rPr lang="ru-RU" sz="1350" dirty="0" smtClean="0">
                <a:latin typeface="HeliosCond" panose="020B0800000000000000" pitchFamily="34" charset="-52"/>
              </a:rPr>
              <a:t>объема и </a:t>
            </a:r>
            <a:r>
              <a:rPr lang="ru-RU" sz="1350" dirty="0">
                <a:latin typeface="HeliosCond" panose="020B0800000000000000" pitchFamily="34" charset="-52"/>
              </a:rPr>
              <a:t>других особенностей служебного поручения.</a:t>
            </a:r>
          </a:p>
          <a:p>
            <a:pPr marL="0" indent="0" algn="just">
              <a:lnSpc>
                <a:spcPct val="90000"/>
              </a:lnSpc>
              <a:buNone/>
            </a:pPr>
            <a:r>
              <a:rPr lang="ru-RU" sz="1350" dirty="0">
                <a:latin typeface="HeliosCond" panose="020B0800000000000000" pitchFamily="34" charset="-52"/>
              </a:rPr>
              <a:t>В случае проезда работника на основании письменного решения работодателя к месту командирования и (или) обратно к месту работы, в частности, на служебном транспорте, фактический срок пребывания в месте </a:t>
            </a:r>
            <a:r>
              <a:rPr lang="ru-RU" sz="1350" b="1" dirty="0">
                <a:solidFill>
                  <a:schemeClr val="accent6"/>
                </a:solidFill>
                <a:latin typeface="HeliosCond" panose="020B0800000000000000" pitchFamily="34" charset="-52"/>
              </a:rPr>
              <a:t>командирования указывается в служебной записке, которая представляется работником по возвращении из командировки работодателю с приложением документов, подтверждающих использование указанного транспорта для проезда к месту командирования и обратно (путевой лист, маршрутный лист, счета, квитанции, кассовые чеки и иные документы, подтверждающие маршрут следования транспорта).</a:t>
            </a:r>
          </a:p>
        </p:txBody>
      </p:sp>
    </p:spTree>
    <p:extLst>
      <p:ext uri="{BB962C8B-B14F-4D97-AF65-F5344CB8AC3E}">
        <p14:creationId xmlns:p14="http://schemas.microsoft.com/office/powerpoint/2010/main" val="36271646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17</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gn="l">
              <a:lnSpc>
                <a:spcPts val="3700"/>
              </a:lnSpc>
            </a:pPr>
            <a:r>
              <a:rPr lang="ru-RU" b="1" dirty="0" smtClean="0"/>
              <a:t>1.8. Законодательство</a:t>
            </a:r>
          </a:p>
        </p:txBody>
      </p:sp>
      <p:sp>
        <p:nvSpPr>
          <p:cNvPr id="9" name="Прямоугольник 8"/>
          <p:cNvSpPr/>
          <p:nvPr/>
        </p:nvSpPr>
        <p:spPr>
          <a:xfrm>
            <a:off x="827584" y="1133331"/>
            <a:ext cx="8132836" cy="646331"/>
          </a:xfrm>
          <a:prstGeom prst="rect">
            <a:avLst/>
          </a:prstGeom>
          <a:noFill/>
        </p:spPr>
        <p:txBody>
          <a:bodyPr wrap="square" lIns="91440" tIns="45720" rIns="91440" bIns="45720">
            <a:spAutoFit/>
          </a:bodyPr>
          <a:lstStyle/>
          <a:p>
            <a:r>
              <a:rPr lang="ru-RU" dirty="0" smtClean="0">
                <a:solidFill>
                  <a:srgbClr val="FF0000"/>
                </a:solidFill>
                <a:latin typeface="HeliosCond" panose="020B0800000000000000" pitchFamily="34" charset="-52"/>
              </a:rPr>
              <a:t>Решение </a:t>
            </a:r>
            <a:r>
              <a:rPr lang="ru-RU" dirty="0">
                <a:solidFill>
                  <a:srgbClr val="FF0000"/>
                </a:solidFill>
                <a:latin typeface="HeliosCond" panose="020B0800000000000000" pitchFamily="34" charset="-52"/>
              </a:rPr>
              <a:t>Ленинского районного суда города Владивостока Приморского края от 24.03.2023 </a:t>
            </a:r>
            <a:r>
              <a:rPr lang="ru-RU" dirty="0" smtClean="0">
                <a:solidFill>
                  <a:srgbClr val="FF0000"/>
                </a:solidFill>
                <a:latin typeface="Arial" panose="020B0604020202020204" pitchFamily="34" charset="0"/>
                <a:cs typeface="Arial" panose="020B0604020202020204" pitchFamily="34" charset="0"/>
              </a:rPr>
              <a:t>№</a:t>
            </a:r>
            <a:r>
              <a:rPr lang="en-US" dirty="0" smtClean="0">
                <a:solidFill>
                  <a:srgbClr val="FF0000"/>
                </a:solidFill>
                <a:latin typeface="HeliosCond" panose="020B0800000000000000" pitchFamily="34" charset="-52"/>
              </a:rPr>
              <a:t> </a:t>
            </a:r>
            <a:r>
              <a:rPr lang="ru-RU" dirty="0" smtClean="0">
                <a:solidFill>
                  <a:srgbClr val="FF0000"/>
                </a:solidFill>
                <a:latin typeface="HeliosCond" panose="020B0800000000000000" pitchFamily="34" charset="-52"/>
              </a:rPr>
              <a:t>12-377/2023</a:t>
            </a:r>
            <a:endParaRPr lang="ru-RU"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827584" y="1777921"/>
            <a:ext cx="7560840" cy="3026077"/>
          </a:xfrm>
          <a:noFill/>
        </p:spPr>
        <p:txBody>
          <a:bodyPr>
            <a:noAutofit/>
          </a:bodyPr>
          <a:lstStyle/>
          <a:p>
            <a:pPr marL="0" indent="0">
              <a:buNone/>
            </a:pPr>
            <a:r>
              <a:rPr lang="ru-RU" sz="1400" dirty="0">
                <a:latin typeface="HeliosCond" panose="020B0800000000000000" pitchFamily="34" charset="-52"/>
              </a:rPr>
              <a:t>ГИТ оштрафовал работодателя из-за отсутствия двух журналов по охране труда: уч</a:t>
            </a:r>
            <a:r>
              <a:rPr lang="ru-RU" sz="1400" dirty="0">
                <a:latin typeface="Arial Narrow" panose="020B0606020202030204" pitchFamily="34" charset="0"/>
                <a:cs typeface="Arial" panose="020B0604020202020204" pitchFamily="34" charset="0"/>
              </a:rPr>
              <a:t>ё</a:t>
            </a:r>
            <a:r>
              <a:rPr lang="ru-RU" sz="1400" dirty="0">
                <a:latin typeface="HeliosCond" panose="020B0800000000000000" pitchFamily="34" charset="-52"/>
              </a:rPr>
              <a:t>т микротравм и регистрация несчастных случаев. Компания решила оспорить </a:t>
            </a:r>
            <a:r>
              <a:rPr lang="ru-RU" sz="1400" dirty="0" smtClean="0">
                <a:latin typeface="HeliosCond" panose="020B0800000000000000" pitchFamily="34" charset="-52"/>
              </a:rPr>
              <a:t>штраф</a:t>
            </a:r>
          </a:p>
          <a:p>
            <a:pPr marL="0" indent="0">
              <a:buNone/>
            </a:pPr>
            <a:r>
              <a:rPr lang="ru-RU" sz="1400" dirty="0">
                <a:latin typeface="HeliosCond" panose="020B0800000000000000" pitchFamily="34" charset="-52"/>
              </a:rPr>
              <a:t>Работодатель с доводами ГИТ не согласился. Он указал, что организация является некоммерческой, поэтому принять в штат специалиста по охране труда не представляется возможным. В связи с этим работодатель просил суд заменить штраф на предупреждение. Суд сч</a:t>
            </a:r>
            <a:r>
              <a:rPr lang="ru-RU" sz="1400" dirty="0">
                <a:latin typeface="Arial Narrow" panose="020B0606020202030204" pitchFamily="34" charset="0"/>
              </a:rPr>
              <a:t>ё</a:t>
            </a:r>
            <a:r>
              <a:rPr lang="ru-RU" sz="1400" dirty="0">
                <a:latin typeface="HeliosCond" panose="020B0800000000000000" pitchFamily="34" charset="-52"/>
              </a:rPr>
              <a:t>л доводы работодателя несостоятельными. Штраф могут заменить на предупреждение, если соответствующая статья не предусматривает наказания в виде предупреждения. Однако статья, по которой работодателя оштрафовали, уже предусматривает наказание в виде предупреждения. Также штраф могут заменить на предупреждение, если правонарушение выявили в ходе осуществления государственного контроля (надзора) или муниципального контроля. В данном случае правонарушения выявили в ходе прокурорской проверки. Поэтому суд отказал в удовлетворении жалобы </a:t>
            </a:r>
            <a:r>
              <a:rPr lang="ru-RU" sz="1400" dirty="0" smtClean="0">
                <a:latin typeface="HeliosCond" panose="020B0800000000000000" pitchFamily="34" charset="-52"/>
              </a:rPr>
              <a:t>работодателя</a:t>
            </a:r>
            <a:r>
              <a:rPr lang="en-US" sz="1400" dirty="0" smtClean="0">
                <a:latin typeface="HeliosCond" panose="020B0800000000000000" pitchFamily="34" charset="-52"/>
              </a:rPr>
              <a:t>.</a:t>
            </a:r>
            <a:endParaRPr lang="ru-RU" sz="1400" dirty="0">
              <a:latin typeface="HeliosCond" panose="020B0800000000000000" pitchFamily="34" charset="-52"/>
            </a:endParaRPr>
          </a:p>
        </p:txBody>
      </p:sp>
    </p:spTree>
    <p:extLst>
      <p:ext uri="{BB962C8B-B14F-4D97-AF65-F5344CB8AC3E}">
        <p14:creationId xmlns:p14="http://schemas.microsoft.com/office/powerpoint/2010/main" val="5038136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18</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gn="l">
              <a:lnSpc>
                <a:spcPts val="3700"/>
              </a:lnSpc>
            </a:pPr>
            <a:r>
              <a:rPr lang="ru-RU" b="1" dirty="0" smtClean="0"/>
              <a:t>1.9. Законодательство</a:t>
            </a:r>
          </a:p>
        </p:txBody>
      </p:sp>
      <p:sp>
        <p:nvSpPr>
          <p:cNvPr id="9" name="Прямоугольник 8"/>
          <p:cNvSpPr/>
          <p:nvPr/>
        </p:nvSpPr>
        <p:spPr>
          <a:xfrm>
            <a:off x="827584" y="1059582"/>
            <a:ext cx="8132836" cy="369332"/>
          </a:xfrm>
          <a:prstGeom prst="rect">
            <a:avLst/>
          </a:prstGeom>
          <a:noFill/>
        </p:spPr>
        <p:txBody>
          <a:bodyPr wrap="square" lIns="91440" tIns="45720" rIns="91440" bIns="45720">
            <a:spAutoFit/>
          </a:bodyPr>
          <a:lstStyle/>
          <a:p>
            <a:r>
              <a:rPr lang="ru-RU" dirty="0" smtClean="0">
                <a:solidFill>
                  <a:srgbClr val="FF0000"/>
                </a:solidFill>
                <a:latin typeface="HeliosCond" panose="020B0800000000000000" pitchFamily="34" charset="-52"/>
              </a:rPr>
              <a:t>Определение Верховного суда республики Коми от 08.07.2024 №33-4881/2024</a:t>
            </a:r>
            <a:endParaRPr lang="ru-RU"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899592" y="1428914"/>
            <a:ext cx="7935068" cy="3615516"/>
          </a:xfrm>
          <a:noFill/>
        </p:spPr>
        <p:txBody>
          <a:bodyPr>
            <a:noAutofit/>
          </a:bodyPr>
          <a:lstStyle/>
          <a:p>
            <a:pPr marL="0" indent="0">
              <a:buNone/>
            </a:pPr>
            <a:r>
              <a:rPr lang="ru-RU" sz="1400" dirty="0">
                <a:latin typeface="HeliosCond" panose="020B0800000000000000" pitchFamily="34" charset="-52"/>
              </a:rPr>
              <a:t>В обоснование иска указано, что с 31.01.2014 по 24.01.2020 истец состояла в трудовых отношениях с Отделенческой больницей на ст. Сосногорск ОАО "РЖД" в должности ... По результатам проведенной ООО "УМЦ ОТ УГТУ" в 2015 г. </a:t>
            </a:r>
            <a:r>
              <a:rPr lang="ru-RU" sz="1400" dirty="0" smtClean="0">
                <a:latin typeface="HeliosCond" panose="020B0800000000000000" pitchFamily="34" charset="-52"/>
              </a:rPr>
              <a:t>СОУТ на </a:t>
            </a:r>
            <a:r>
              <a:rPr lang="ru-RU" sz="1400" dirty="0">
                <a:latin typeface="HeliosCond" panose="020B0800000000000000" pitchFamily="34" charset="-52"/>
              </a:rPr>
              <a:t>рабочем месте ..., к удивлению всех работников рентгеновского отделения, несмотря на тот факт, что оборудование было старым и работа явно вредной, работа ... по степени вредности стала относиться к допустимым условиям труда (2 класс). После возмущения работников результатами проведенной СОУТ, работодателем в 2018 г. была проведена внеплановая СОУТ, при неизменном виде условий труда, по результатам которой сделан вывод о наличии оснований для признания условий труда ... вредными (класс (подкласс) условий труда 3.3). Работодателем было разъяснено работникам о восстановлении их прав связанных с вредными условиями труда с 2015 г., в связи с чем истец была уверена, что в специальный стаж работы, дающий право на назначение досрочной страховой пенсии по старости, будет зачтен весь период работы в отделенческой больнице в должности ... с 31.01.2014 по 24.01.2020. Однако решением пенсионного органа от 13.01.2023 истцу отказано в досрочном назначении пенсии по мотивам недостаточности стажа работы с вредными условиями труда, поскольку в специальный стаж работы с вредными условиями труда не зачтены спорные периоды работы в должности </a:t>
            </a:r>
            <a:r>
              <a:rPr lang="ru-RU" sz="1400" dirty="0" smtClean="0">
                <a:latin typeface="HeliosCond" panose="020B0800000000000000" pitchFamily="34" charset="-52"/>
              </a:rPr>
              <a:t>...</a:t>
            </a:r>
          </a:p>
        </p:txBody>
      </p:sp>
    </p:spTree>
    <p:extLst>
      <p:ext uri="{BB962C8B-B14F-4D97-AF65-F5344CB8AC3E}">
        <p14:creationId xmlns:p14="http://schemas.microsoft.com/office/powerpoint/2010/main" val="30791841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19</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gn="l">
              <a:lnSpc>
                <a:spcPts val="3700"/>
              </a:lnSpc>
            </a:pPr>
            <a:r>
              <a:rPr lang="ru-RU" b="1" dirty="0" smtClean="0"/>
              <a:t>1.9. Законодательство</a:t>
            </a:r>
          </a:p>
        </p:txBody>
      </p:sp>
      <p:sp>
        <p:nvSpPr>
          <p:cNvPr id="9" name="Прямоугольник 8"/>
          <p:cNvSpPr/>
          <p:nvPr/>
        </p:nvSpPr>
        <p:spPr>
          <a:xfrm>
            <a:off x="827584" y="1194306"/>
            <a:ext cx="8132836" cy="369332"/>
          </a:xfrm>
          <a:prstGeom prst="rect">
            <a:avLst/>
          </a:prstGeom>
          <a:noFill/>
        </p:spPr>
        <p:txBody>
          <a:bodyPr wrap="square" lIns="91440" tIns="45720" rIns="91440" bIns="45720">
            <a:spAutoFit/>
          </a:bodyPr>
          <a:lstStyle/>
          <a:p>
            <a:r>
              <a:rPr lang="ru-RU" dirty="0" smtClean="0">
                <a:solidFill>
                  <a:srgbClr val="FF0000"/>
                </a:solidFill>
                <a:latin typeface="HeliosCond" panose="020B0800000000000000" pitchFamily="34" charset="-52"/>
              </a:rPr>
              <a:t>Определение Верховного суда республики Коми от 08.07.2024 </a:t>
            </a:r>
            <a:r>
              <a:rPr lang="ru-RU" dirty="0" smtClean="0">
                <a:solidFill>
                  <a:srgbClr val="FF0000"/>
                </a:solidFill>
                <a:latin typeface="Arial Narrow" panose="020B0606020202030204" pitchFamily="34" charset="0"/>
              </a:rPr>
              <a:t>№</a:t>
            </a:r>
            <a:r>
              <a:rPr lang="ru-RU" dirty="0" smtClean="0">
                <a:solidFill>
                  <a:srgbClr val="FF0000"/>
                </a:solidFill>
                <a:latin typeface="HeliosCond" panose="020B0800000000000000" pitchFamily="34" charset="-52"/>
              </a:rPr>
              <a:t>33-4881/2024</a:t>
            </a:r>
            <a:endParaRPr lang="ru-RU"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827584" y="1548522"/>
            <a:ext cx="7488832" cy="3615516"/>
          </a:xfrm>
          <a:noFill/>
        </p:spPr>
        <p:txBody>
          <a:bodyPr>
            <a:noAutofit/>
          </a:bodyPr>
          <a:lstStyle/>
          <a:p>
            <a:pPr marL="0" indent="0">
              <a:buNone/>
            </a:pPr>
            <a:r>
              <a:rPr lang="ru-RU" sz="1400" dirty="0" smtClean="0">
                <a:latin typeface="HeliosCond" panose="020B0800000000000000" pitchFamily="34" charset="-52"/>
              </a:rPr>
              <a:t>Отклоняя </a:t>
            </a:r>
            <a:r>
              <a:rPr lang="ru-RU" sz="1400" dirty="0">
                <a:latin typeface="HeliosCond" panose="020B0800000000000000" pitchFamily="34" charset="-52"/>
              </a:rPr>
              <a:t>ходатайство ответчика о применении положений </a:t>
            </a:r>
            <a:r>
              <a:rPr lang="ru-RU" sz="1400" u="sng" dirty="0">
                <a:latin typeface="HeliosCond" panose="020B0800000000000000" pitchFamily="34" charset="-52"/>
              </a:rPr>
              <a:t>ст. 392</a:t>
            </a:r>
            <a:r>
              <a:rPr lang="ru-RU" sz="1400" dirty="0">
                <a:latin typeface="HeliosCond" panose="020B0800000000000000" pitchFamily="34" charset="-52"/>
              </a:rPr>
              <a:t> Трудового кодекса Российской Федерации и отказе в удовлетворении исковых требований в связи с пропуском истцом срока для обращения с иском, суд указал, что истица узнала о нарушении своих прав (о </a:t>
            </a:r>
            <a:r>
              <a:rPr lang="ru-RU" sz="1400" dirty="0" err="1">
                <a:latin typeface="HeliosCond" panose="020B0800000000000000" pitchFamily="34" charset="-52"/>
              </a:rPr>
              <a:t>невключении</a:t>
            </a:r>
            <a:r>
              <a:rPr lang="ru-RU" sz="1400" dirty="0">
                <a:latin typeface="HeliosCond" panose="020B0800000000000000" pitchFamily="34" charset="-52"/>
              </a:rPr>
              <a:t> периода работы у ответчика с 23.10.2015 по 20.06.2018 в стаж, дающий право на досрочное назначение пенсии) только после предоставления письменного отзыва ОСФР РК и документов ЧУЗ "РЖД-Медицина" г. Сосногорска, что подтверждается материалами гражданского дела </a:t>
            </a:r>
            <a:r>
              <a:rPr lang="ru-RU" sz="1400" dirty="0">
                <a:latin typeface="Arial Narrow" panose="020B0606020202030204" pitchFamily="34" charset="0"/>
              </a:rPr>
              <a:t>№</a:t>
            </a:r>
            <a:r>
              <a:rPr lang="ru-RU" sz="1400" dirty="0">
                <a:latin typeface="HeliosCond" panose="020B0800000000000000" pitchFamily="34" charset="-52"/>
              </a:rPr>
              <a:t> 2-688/2023. Из гражданского дела </a:t>
            </a:r>
            <a:r>
              <a:rPr lang="ru-RU" sz="1400" dirty="0">
                <a:latin typeface="Arial Narrow" panose="020B0606020202030204" pitchFamily="34" charset="0"/>
              </a:rPr>
              <a:t>№</a:t>
            </a:r>
            <a:r>
              <a:rPr lang="ru-RU" sz="1400" dirty="0">
                <a:latin typeface="HeliosCond" panose="020B0800000000000000" pitchFamily="34" charset="-52"/>
              </a:rPr>
              <a:t> 2-688/2023 также следует, что П.О. после судебного заседания 15.05.2023 представила в суд 25.05.2023 заявление об уточнении исковых требований о включении спорного периода в специальный стаж, которые приняты судом 06.06.2023 и 14.06.2023 производство по делу приостановлено в связи с обращением П.О. 13.06.2023 в суд с настоящим </a:t>
            </a:r>
            <a:r>
              <a:rPr lang="ru-RU" sz="1400" dirty="0" smtClean="0">
                <a:latin typeface="HeliosCond" panose="020B0800000000000000" pitchFamily="34" charset="-52"/>
              </a:rPr>
              <a:t>иском</a:t>
            </a:r>
          </a:p>
          <a:p>
            <a:pPr marL="0" indent="0">
              <a:buNone/>
            </a:pPr>
            <a:r>
              <a:rPr lang="ru-RU" sz="1400" dirty="0" smtClean="0">
                <a:latin typeface="HeliosCond" panose="020B0800000000000000" pitchFamily="34" charset="-52"/>
              </a:rPr>
              <a:t>Признаны </a:t>
            </a:r>
            <a:r>
              <a:rPr lang="ru-RU" sz="1400" dirty="0">
                <a:latin typeface="HeliosCond" panose="020B0800000000000000" pitchFamily="34" charset="-52"/>
              </a:rPr>
              <a:t>незаконными и отменены результаты специальной оценки условий труда, изложенные в карте специальной оценки условий труда НУЗ "Отделенческая больница на станции Сосногорск ОАО "РЖД" рабочего места </a:t>
            </a:r>
            <a:r>
              <a:rPr lang="ru-RU" sz="1400" dirty="0">
                <a:latin typeface="Arial Narrow" panose="020B0606020202030204" pitchFamily="34" charset="0"/>
              </a:rPr>
              <a:t>№</a:t>
            </a:r>
            <a:r>
              <a:rPr lang="ru-RU" sz="1400" dirty="0">
                <a:latin typeface="HeliosCond" panose="020B0800000000000000" pitchFamily="34" charset="-52"/>
              </a:rPr>
              <a:t> 39 рентгенлаборанта рентгеновского отделения от 18.10.2015</a:t>
            </a:r>
          </a:p>
        </p:txBody>
      </p:sp>
    </p:spTree>
    <p:extLst>
      <p:ext uri="{BB962C8B-B14F-4D97-AF65-F5344CB8AC3E}">
        <p14:creationId xmlns:p14="http://schemas.microsoft.com/office/powerpoint/2010/main" val="10146578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r="17721"/>
          <a:stretch/>
        </p:blipFill>
        <p:spPr>
          <a:xfrm>
            <a:off x="3752800" y="1021326"/>
            <a:ext cx="5427712" cy="3710664"/>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0404648" y="267494"/>
            <a:ext cx="3268215" cy="4196600"/>
          </a:xfrm>
          <a:prstGeom prst="rect">
            <a:avLst/>
          </a:prstGeom>
        </p:spPr>
      </p:pic>
      <p:sp>
        <p:nvSpPr>
          <p:cNvPr id="9" name="Прямоугольник 8"/>
          <p:cNvSpPr/>
          <p:nvPr/>
        </p:nvSpPr>
        <p:spPr>
          <a:xfrm>
            <a:off x="0" y="4714890"/>
            <a:ext cx="9144000" cy="428610"/>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smtClean="0"/>
              <a:t>Центр обеспечения охраны труда</a:t>
            </a:r>
            <a:endParaRPr lang="ru-RU"/>
          </a:p>
        </p:txBody>
      </p:sp>
      <p:sp>
        <p:nvSpPr>
          <p:cNvPr id="6" name="Номер слайда 5"/>
          <p:cNvSpPr>
            <a:spLocks noGrp="1"/>
          </p:cNvSpPr>
          <p:nvPr>
            <p:ph type="sldNum" sz="quarter" idx="12"/>
          </p:nvPr>
        </p:nvSpPr>
        <p:spPr/>
        <p:txBody>
          <a:bodyPr/>
          <a:lstStyle/>
          <a:p>
            <a:fld id="{36B1CA64-C48E-480E-A5A5-340591A3DC09}" type="slidenum">
              <a:rPr lang="ru-RU" smtClean="0"/>
              <a:pPr/>
              <a:t>20</a:t>
            </a:fld>
            <a:endParaRPr lang="ru-RU"/>
          </a:p>
        </p:txBody>
      </p:sp>
      <p:pic>
        <p:nvPicPr>
          <p:cNvPr id="7" name="Рисунок 6" descr="оранж_верх.png"/>
          <p:cNvPicPr>
            <a:picLocks noChangeAspect="1"/>
          </p:cNvPicPr>
          <p:nvPr/>
        </p:nvPicPr>
        <p:blipFill>
          <a:blip r:embed="rId5" cstate="print"/>
          <a:stretch>
            <a:fillRect/>
          </a:stretch>
        </p:blipFill>
        <p:spPr>
          <a:xfrm>
            <a:off x="0" y="0"/>
            <a:ext cx="9144000" cy="1152336"/>
          </a:xfrm>
          <a:prstGeom prst="rect">
            <a:avLst/>
          </a:prstGeom>
        </p:spPr>
      </p:pic>
      <p:sp>
        <p:nvSpPr>
          <p:cNvPr id="15" name="Прямоугольник 14"/>
          <p:cNvSpPr/>
          <p:nvPr/>
        </p:nvSpPr>
        <p:spPr>
          <a:xfrm>
            <a:off x="827584" y="1851670"/>
            <a:ext cx="4248472" cy="1754326"/>
          </a:xfrm>
          <a:prstGeom prst="rect">
            <a:avLst/>
          </a:prstGeom>
          <a:noFill/>
        </p:spPr>
        <p:txBody>
          <a:bodyPr wrap="square" lIns="91440" tIns="45720" rIns="91440" bIns="45720">
            <a:spAutoFit/>
          </a:bodyPr>
          <a:lstStyle/>
          <a:p>
            <a:r>
              <a:rPr lang="en-US" sz="3600" b="1" dirty="0" smtClean="0">
                <a:solidFill>
                  <a:schemeClr val="accent6">
                    <a:lumMod val="75000"/>
                  </a:schemeClr>
                </a:solidFill>
                <a:latin typeface="HeliosCond" pitchFamily="34" charset="-52"/>
              </a:rPr>
              <a:t>2</a:t>
            </a:r>
            <a:r>
              <a:rPr lang="ru-RU" sz="3600" b="1" dirty="0" smtClean="0">
                <a:solidFill>
                  <a:schemeClr val="accent6">
                    <a:lumMod val="75000"/>
                  </a:schemeClr>
                </a:solidFill>
                <a:latin typeface="HeliosCond" pitchFamily="34" charset="-52"/>
              </a:rPr>
              <a:t>. Оценка профессиональных рисков 2024</a:t>
            </a:r>
          </a:p>
        </p:txBody>
      </p:sp>
      <p:sp>
        <p:nvSpPr>
          <p:cNvPr id="12" name="Заголовок 12"/>
          <p:cNvSpPr>
            <a:spLocks noGrp="1"/>
          </p:cNvSpPr>
          <p:nvPr>
            <p:ph type="title"/>
          </p:nvPr>
        </p:nvSpPr>
        <p:spPr>
          <a:xfrm>
            <a:off x="3347864" y="222870"/>
            <a:ext cx="5616624" cy="980728"/>
          </a:xfrm>
        </p:spPr>
        <p:txBody>
          <a:bodyPr vert="horz" lIns="91440" tIns="45720" rIns="91440" bIns="45720" rtlCol="0" anchor="ctr">
            <a:noAutofit/>
          </a:bodyPr>
          <a:lstStyle/>
          <a:p>
            <a:pPr algn="l">
              <a:lnSpc>
                <a:spcPts val="3700"/>
              </a:lnSpc>
            </a:pPr>
            <a:r>
              <a:rPr lang="ru-RU" sz="3600" b="1" dirty="0">
                <a:solidFill>
                  <a:schemeClr val="bg1"/>
                </a:solidFill>
              </a:rPr>
              <a:t>Охрана труда </a:t>
            </a:r>
            <a:r>
              <a:rPr lang="ru-RU" sz="3600" b="1" dirty="0" smtClean="0">
                <a:solidFill>
                  <a:schemeClr val="bg1"/>
                </a:solidFill>
              </a:rPr>
              <a:t>2024</a:t>
            </a:r>
            <a:endParaRPr lang="ru-RU" sz="3600" b="1" dirty="0">
              <a:solidFill>
                <a:schemeClr val="bg1"/>
              </a:solidFill>
            </a:endParaRPr>
          </a:p>
        </p:txBody>
      </p:sp>
    </p:spTree>
    <p:extLst>
      <p:ext uri="{BB962C8B-B14F-4D97-AF65-F5344CB8AC3E}">
        <p14:creationId xmlns:p14="http://schemas.microsoft.com/office/powerpoint/2010/main" val="7010305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21</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gn="l">
              <a:lnSpc>
                <a:spcPts val="3700"/>
              </a:lnSpc>
            </a:pPr>
            <a:r>
              <a:rPr lang="ru-RU" b="1" dirty="0" smtClean="0"/>
              <a:t>2</a:t>
            </a:r>
            <a:r>
              <a:rPr lang="ru-RU" b="1" dirty="0" smtClean="0"/>
              <a:t>.</a:t>
            </a:r>
            <a:r>
              <a:rPr lang="en-US" b="1" dirty="0" smtClean="0"/>
              <a:t> </a:t>
            </a:r>
            <a:r>
              <a:rPr lang="ru-RU" b="1" dirty="0" smtClean="0"/>
              <a:t>Законодательство</a:t>
            </a:r>
            <a:endParaRPr lang="ru-RU" b="1" dirty="0" smtClean="0"/>
          </a:p>
        </p:txBody>
      </p:sp>
      <p:sp>
        <p:nvSpPr>
          <p:cNvPr id="9" name="Прямоугольник 8"/>
          <p:cNvSpPr/>
          <p:nvPr/>
        </p:nvSpPr>
        <p:spPr>
          <a:xfrm>
            <a:off x="822272" y="1122298"/>
            <a:ext cx="8254655" cy="369332"/>
          </a:xfrm>
          <a:prstGeom prst="rect">
            <a:avLst/>
          </a:prstGeom>
          <a:noFill/>
        </p:spPr>
        <p:txBody>
          <a:bodyPr wrap="square" lIns="91440" tIns="45720" rIns="91440" bIns="45720">
            <a:spAutoFit/>
          </a:bodyPr>
          <a:lstStyle/>
          <a:p>
            <a:pPr fontAlgn="base"/>
            <a:r>
              <a:rPr lang="ru-RU" dirty="0" smtClean="0">
                <a:solidFill>
                  <a:srgbClr val="FF0000"/>
                </a:solidFill>
                <a:latin typeface="HeliosCond" panose="020B0800000000000000" pitchFamily="34" charset="-52"/>
              </a:rPr>
              <a:t>Законодательная база оценки профессиональных рисков</a:t>
            </a:r>
            <a:endParaRPr lang="ru-RU"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827584" y="1469336"/>
            <a:ext cx="8316416" cy="3406670"/>
          </a:xfrm>
          <a:noFill/>
        </p:spPr>
        <p:txBody>
          <a:bodyPr>
            <a:noAutofit/>
          </a:bodyPr>
          <a:lstStyle/>
          <a:p>
            <a:pPr marL="0" indent="0">
              <a:buNone/>
            </a:pPr>
            <a:r>
              <a:rPr lang="ru-RU" sz="1400" b="1" dirty="0" smtClean="0">
                <a:latin typeface="HeliosCond" panose="020B0800000000000000" pitchFamily="34" charset="-52"/>
              </a:rPr>
              <a:t>Ст.209 ТК РФ </a:t>
            </a:r>
          </a:p>
          <a:p>
            <a:pPr marL="0" indent="0">
              <a:buNone/>
            </a:pPr>
            <a:r>
              <a:rPr lang="ru-RU" sz="1400" dirty="0">
                <a:latin typeface="HeliosCond" panose="020B0800000000000000" pitchFamily="34" charset="-52"/>
              </a:rPr>
              <a:t>Опасность - потенциальный источник нанесения вреда, представляющий угрозу жизни и (или) здоровью работника в процессе трудовой деятельности</a:t>
            </a:r>
            <a:r>
              <a:rPr lang="ru-RU" sz="1400" dirty="0" smtClean="0">
                <a:latin typeface="HeliosCond" panose="020B0800000000000000" pitchFamily="34" charset="-52"/>
              </a:rPr>
              <a:t>.</a:t>
            </a:r>
          </a:p>
          <a:p>
            <a:pPr marL="0" indent="0">
              <a:buNone/>
            </a:pPr>
            <a:r>
              <a:rPr lang="ru-RU" sz="1400" dirty="0">
                <a:latin typeface="HeliosCond" panose="020B0800000000000000" pitchFamily="34" charset="-52"/>
              </a:rPr>
              <a:t>Профессиональный риск - </a:t>
            </a:r>
            <a:r>
              <a:rPr lang="ru-RU" sz="1400" b="1" dirty="0">
                <a:latin typeface="HeliosCond" panose="020B0800000000000000" pitchFamily="34" charset="-52"/>
              </a:rPr>
              <a:t>вероятность</a:t>
            </a:r>
            <a:r>
              <a:rPr lang="ru-RU" sz="1400" dirty="0">
                <a:latin typeface="HeliosCond" panose="020B0800000000000000" pitchFamily="34" charset="-52"/>
              </a:rPr>
              <a:t> причинения вреда жизни и (или) здоровью работника в результате воздействия на него </a:t>
            </a:r>
            <a:r>
              <a:rPr lang="ru-RU" sz="1400" b="1" dirty="0">
                <a:solidFill>
                  <a:schemeClr val="accent6"/>
                </a:solidFill>
                <a:latin typeface="HeliosCond" panose="020B0800000000000000" pitchFamily="34" charset="-52"/>
              </a:rPr>
              <a:t>вредного и (или) опасного производственного фактора </a:t>
            </a:r>
            <a:r>
              <a:rPr lang="ru-RU" sz="1400" dirty="0">
                <a:latin typeface="HeliosCond" panose="020B0800000000000000" pitchFamily="34" charset="-52"/>
              </a:rPr>
              <a:t>при исполнении им своей трудовой функции с учетом возможной </a:t>
            </a:r>
            <a:r>
              <a:rPr lang="ru-RU" sz="1400" b="1" dirty="0">
                <a:solidFill>
                  <a:schemeClr val="accent6"/>
                </a:solidFill>
                <a:latin typeface="HeliosCond" panose="020B0800000000000000" pitchFamily="34" charset="-52"/>
              </a:rPr>
              <a:t>тяжести повреждения здоровья</a:t>
            </a:r>
            <a:r>
              <a:rPr lang="ru-RU" sz="1400" dirty="0" smtClean="0">
                <a:latin typeface="HeliosCond" panose="020B0800000000000000" pitchFamily="34" charset="-52"/>
              </a:rPr>
              <a:t>.</a:t>
            </a:r>
            <a:endParaRPr lang="en-US" sz="1400" dirty="0" smtClean="0">
              <a:latin typeface="HeliosCond" panose="020B0800000000000000" pitchFamily="34" charset="-52"/>
            </a:endParaRPr>
          </a:p>
          <a:p>
            <a:pPr marL="0" indent="0">
              <a:buNone/>
            </a:pPr>
            <a:r>
              <a:rPr lang="ru-RU" sz="1400" dirty="0" smtClean="0">
                <a:latin typeface="HeliosCond" panose="020B0800000000000000" pitchFamily="34" charset="-52"/>
              </a:rPr>
              <a:t>Управление </a:t>
            </a:r>
            <a:r>
              <a:rPr lang="ru-RU" sz="1400" dirty="0" smtClean="0">
                <a:latin typeface="HeliosCond" panose="020B0800000000000000" pitchFamily="34" charset="-52"/>
              </a:rPr>
              <a:t>проф.рисками </a:t>
            </a:r>
            <a:r>
              <a:rPr lang="ru-RU" sz="1400" dirty="0">
                <a:latin typeface="HeliosCond" panose="020B0800000000000000" pitchFamily="34" charset="-52"/>
              </a:rPr>
              <a:t>- комплекс взаимосвязанных мероприятий и процедур, являющихся элементами </a:t>
            </a:r>
            <a:r>
              <a:rPr lang="ru-RU" sz="1400" dirty="0" smtClean="0">
                <a:latin typeface="HeliosCond" panose="020B0800000000000000" pitchFamily="34" charset="-52"/>
              </a:rPr>
              <a:t>СУОТ и </a:t>
            </a:r>
            <a:r>
              <a:rPr lang="ru-RU" sz="1400" dirty="0">
                <a:latin typeface="HeliosCond" panose="020B0800000000000000" pitchFamily="34" charset="-52"/>
              </a:rPr>
              <a:t>включающих в себя </a:t>
            </a:r>
            <a:r>
              <a:rPr lang="ru-RU" sz="1400" b="1" dirty="0">
                <a:latin typeface="HeliosCond" panose="020B0800000000000000" pitchFamily="34" charset="-52"/>
              </a:rPr>
              <a:t>выявление</a:t>
            </a:r>
            <a:r>
              <a:rPr lang="ru-RU" sz="1400" dirty="0">
                <a:latin typeface="HeliosCond" panose="020B0800000000000000" pitchFamily="34" charset="-52"/>
              </a:rPr>
              <a:t> опасностей, </a:t>
            </a:r>
            <a:r>
              <a:rPr lang="ru-RU" sz="1400" b="1" dirty="0">
                <a:latin typeface="HeliosCond" panose="020B0800000000000000" pitchFamily="34" charset="-52"/>
              </a:rPr>
              <a:t>оценку</a:t>
            </a:r>
            <a:r>
              <a:rPr lang="ru-RU" sz="1400" dirty="0">
                <a:solidFill>
                  <a:srgbClr val="C00000"/>
                </a:solidFill>
                <a:latin typeface="HeliosCond" panose="020B0800000000000000" pitchFamily="34" charset="-52"/>
              </a:rPr>
              <a:t> </a:t>
            </a:r>
            <a:r>
              <a:rPr lang="ru-RU" sz="1400" dirty="0">
                <a:latin typeface="HeliosCond" panose="020B0800000000000000" pitchFamily="34" charset="-52"/>
              </a:rPr>
              <a:t>профессиональных рисков и </a:t>
            </a:r>
            <a:r>
              <a:rPr lang="ru-RU" sz="1400" b="1" dirty="0">
                <a:latin typeface="HeliosCond" panose="020B0800000000000000" pitchFamily="34" charset="-52"/>
              </a:rPr>
              <a:t>применение мер </a:t>
            </a:r>
            <a:r>
              <a:rPr lang="ru-RU" sz="1400" dirty="0">
                <a:latin typeface="HeliosCond" panose="020B0800000000000000" pitchFamily="34" charset="-52"/>
              </a:rPr>
              <a:t>по снижению уровней профессиональных рисков или </a:t>
            </a:r>
            <a:r>
              <a:rPr lang="ru-RU" sz="1400" b="1" dirty="0">
                <a:latin typeface="HeliosCond" panose="020B0800000000000000" pitchFamily="34" charset="-52"/>
              </a:rPr>
              <a:t>недопущению повышения </a:t>
            </a:r>
            <a:r>
              <a:rPr lang="ru-RU" sz="1400" dirty="0">
                <a:latin typeface="HeliosCond" panose="020B0800000000000000" pitchFamily="34" charset="-52"/>
              </a:rPr>
              <a:t>их уровней, мониторинг и </a:t>
            </a:r>
            <a:r>
              <a:rPr lang="ru-RU" sz="1400" b="1" dirty="0">
                <a:latin typeface="HeliosCond" panose="020B0800000000000000" pitchFamily="34" charset="-52"/>
              </a:rPr>
              <a:t>пересмотр </a:t>
            </a:r>
            <a:r>
              <a:rPr lang="ru-RU" sz="1400" dirty="0">
                <a:latin typeface="HeliosCond" panose="020B0800000000000000" pitchFamily="34" charset="-52"/>
              </a:rPr>
              <a:t>выявленных профессиональных </a:t>
            </a:r>
            <a:r>
              <a:rPr lang="ru-RU" sz="1400" dirty="0" smtClean="0">
                <a:latin typeface="HeliosCond" panose="020B0800000000000000" pitchFamily="34" charset="-52"/>
              </a:rPr>
              <a:t>рисков</a:t>
            </a:r>
          </a:p>
          <a:p>
            <a:pPr marL="0" indent="0">
              <a:buNone/>
            </a:pPr>
            <a:r>
              <a:rPr lang="ru-RU" sz="1400" dirty="0" smtClean="0">
                <a:latin typeface="HeliosCond" panose="020B0800000000000000" pitchFamily="34" charset="-52"/>
              </a:rPr>
              <a:t>Ст.214  ТК РФ </a:t>
            </a:r>
          </a:p>
          <a:p>
            <a:pPr marL="0" indent="0">
              <a:buNone/>
            </a:pPr>
            <a:r>
              <a:rPr lang="ru-RU" sz="1400" dirty="0" smtClean="0">
                <a:latin typeface="HeliosCond" panose="020B0800000000000000" pitchFamily="34" charset="-52"/>
              </a:rPr>
              <a:t>Работодатель обязан обеспечить:</a:t>
            </a:r>
          </a:p>
          <a:p>
            <a:pPr marL="0" indent="0">
              <a:buNone/>
            </a:pPr>
            <a:r>
              <a:rPr lang="ru-RU" sz="1400" b="1" dirty="0">
                <a:solidFill>
                  <a:schemeClr val="accent6"/>
                </a:solidFill>
                <a:latin typeface="HeliosCond" panose="020B0800000000000000" pitchFamily="34" charset="-52"/>
              </a:rPr>
              <a:t>систематическое</a:t>
            </a:r>
            <a:r>
              <a:rPr lang="ru-RU" sz="1400" dirty="0">
                <a:latin typeface="HeliosCond" panose="020B0800000000000000" pitchFamily="34" charset="-52"/>
              </a:rPr>
              <a:t> выявление опасностей и профессиональных рисков, их </a:t>
            </a:r>
            <a:r>
              <a:rPr lang="ru-RU" sz="1400" b="1" dirty="0">
                <a:solidFill>
                  <a:schemeClr val="accent6"/>
                </a:solidFill>
                <a:latin typeface="HeliosCond" panose="020B0800000000000000" pitchFamily="34" charset="-52"/>
              </a:rPr>
              <a:t>регулярный анализ и оценку</a:t>
            </a:r>
            <a:r>
              <a:rPr lang="ru-RU" sz="1400" b="1" dirty="0" smtClean="0">
                <a:solidFill>
                  <a:schemeClr val="accent6"/>
                </a:solidFill>
                <a:latin typeface="HeliosCond" panose="020B0800000000000000" pitchFamily="34" charset="-52"/>
              </a:rPr>
              <a:t> </a:t>
            </a:r>
          </a:p>
        </p:txBody>
      </p:sp>
    </p:spTree>
    <p:extLst>
      <p:ext uri="{BB962C8B-B14F-4D97-AF65-F5344CB8AC3E}">
        <p14:creationId xmlns:p14="http://schemas.microsoft.com/office/powerpoint/2010/main" val="42598559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22</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gn="l">
              <a:lnSpc>
                <a:spcPts val="3700"/>
              </a:lnSpc>
            </a:pPr>
            <a:r>
              <a:rPr lang="ru-RU" b="1" dirty="0" smtClean="0"/>
              <a:t>2</a:t>
            </a:r>
            <a:r>
              <a:rPr lang="ru-RU" b="1" dirty="0" smtClean="0"/>
              <a:t>.</a:t>
            </a:r>
            <a:r>
              <a:rPr lang="en-US" b="1" dirty="0" smtClean="0"/>
              <a:t> </a:t>
            </a:r>
            <a:r>
              <a:rPr lang="ru-RU" b="1" dirty="0" smtClean="0"/>
              <a:t>Законодательство</a:t>
            </a:r>
            <a:endParaRPr lang="ru-RU" b="1" dirty="0" smtClean="0"/>
          </a:p>
        </p:txBody>
      </p:sp>
      <p:sp>
        <p:nvSpPr>
          <p:cNvPr id="9" name="Прямоугольник 8"/>
          <p:cNvSpPr/>
          <p:nvPr/>
        </p:nvSpPr>
        <p:spPr>
          <a:xfrm>
            <a:off x="822272" y="1131590"/>
            <a:ext cx="8254655" cy="369332"/>
          </a:xfrm>
          <a:prstGeom prst="rect">
            <a:avLst/>
          </a:prstGeom>
          <a:noFill/>
        </p:spPr>
        <p:txBody>
          <a:bodyPr wrap="square" lIns="91440" tIns="45720" rIns="91440" bIns="45720">
            <a:spAutoFit/>
          </a:bodyPr>
          <a:lstStyle/>
          <a:p>
            <a:pPr fontAlgn="base"/>
            <a:r>
              <a:rPr lang="ru-RU" dirty="0" smtClean="0">
                <a:solidFill>
                  <a:srgbClr val="FF0000"/>
                </a:solidFill>
                <a:latin typeface="HeliosCond" panose="020B0800000000000000" pitchFamily="34" charset="-52"/>
              </a:rPr>
              <a:t>Законодательная база оценки профессиональных рисков</a:t>
            </a:r>
            <a:endParaRPr lang="ru-RU"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827584" y="1491630"/>
            <a:ext cx="8316416" cy="3168352"/>
          </a:xfrm>
          <a:noFill/>
        </p:spPr>
        <p:txBody>
          <a:bodyPr>
            <a:noAutofit/>
          </a:bodyPr>
          <a:lstStyle/>
          <a:p>
            <a:pPr marL="0" indent="0">
              <a:buNone/>
            </a:pPr>
            <a:r>
              <a:rPr lang="ru-RU" sz="1400" b="1" dirty="0" smtClean="0">
                <a:latin typeface="HeliosCond" panose="020B0800000000000000" pitchFamily="34" charset="-52"/>
              </a:rPr>
              <a:t>Вопросы: </a:t>
            </a:r>
          </a:p>
          <a:p>
            <a:pPr marL="0" indent="0">
              <a:buNone/>
            </a:pPr>
            <a:r>
              <a:rPr lang="ru-RU" sz="1400" b="1" dirty="0" smtClean="0">
                <a:solidFill>
                  <a:schemeClr val="accent6"/>
                </a:solidFill>
                <a:latin typeface="HeliosCond" panose="020B0800000000000000" pitchFamily="34" charset="-52"/>
              </a:rPr>
              <a:t>Кто является владельцем профессионального риска?</a:t>
            </a:r>
            <a:r>
              <a:rPr lang="ru-RU" sz="1400" b="1" dirty="0" smtClean="0">
                <a:solidFill>
                  <a:srgbClr val="FF0000"/>
                </a:solidFill>
                <a:latin typeface="HeliosCond" panose="020B0800000000000000" pitchFamily="34" charset="-52"/>
              </a:rPr>
              <a:t> </a:t>
            </a:r>
          </a:p>
          <a:p>
            <a:pPr marL="0" indent="0">
              <a:buNone/>
            </a:pPr>
            <a:r>
              <a:rPr lang="ru-RU" sz="1400" dirty="0">
                <a:latin typeface="HeliosCond" panose="020B0800000000000000" pitchFamily="34" charset="-52"/>
              </a:rPr>
              <a:t>Лицо или организационная единица, которые имеют полномочия и несут ответственность за управление профессиональными </a:t>
            </a:r>
            <a:r>
              <a:rPr lang="ru-RU" sz="1400" dirty="0" smtClean="0">
                <a:latin typeface="HeliosCond" panose="020B0800000000000000" pitchFamily="34" charset="-52"/>
              </a:rPr>
              <a:t>рисками. Соответственно им должен управлять работодатель </a:t>
            </a:r>
            <a:endParaRPr lang="ru-RU" sz="1400" b="1" dirty="0" smtClean="0">
              <a:solidFill>
                <a:srgbClr val="FF0000"/>
              </a:solidFill>
              <a:latin typeface="HeliosCond" panose="020B0800000000000000" pitchFamily="34" charset="-52"/>
            </a:endParaRPr>
          </a:p>
          <a:p>
            <a:pPr marL="0" indent="0">
              <a:buNone/>
            </a:pPr>
            <a:r>
              <a:rPr lang="ru-RU" sz="1400" b="1" dirty="0" smtClean="0">
                <a:solidFill>
                  <a:schemeClr val="accent6"/>
                </a:solidFill>
                <a:latin typeface="HeliosCond" panose="020B0800000000000000" pitchFamily="34" charset="-52"/>
              </a:rPr>
              <a:t>Тяжесть повреждения здоровья…. Кого? И где «тяжесть последствий»?</a:t>
            </a:r>
          </a:p>
          <a:p>
            <a:pPr marL="0" indent="0">
              <a:buNone/>
            </a:pPr>
            <a:r>
              <a:rPr lang="ru-RU" sz="1400" dirty="0" smtClean="0">
                <a:latin typeface="HeliosCond" panose="020B0800000000000000" pitchFamily="34" charset="-52"/>
              </a:rPr>
              <a:t>Тяжесть последствий - Влияющий </a:t>
            </a:r>
            <a:r>
              <a:rPr lang="ru-RU" sz="1400" dirty="0">
                <a:latin typeface="HeliosCond" panose="020B0800000000000000" pitchFamily="34" charset="-52"/>
              </a:rPr>
              <a:t>на цели организации измеримый результат отрицательного воздействия вредного или опасного фактора на здоровье работника</a:t>
            </a:r>
            <a:r>
              <a:rPr lang="ru-RU" sz="1400" dirty="0" smtClean="0">
                <a:latin typeface="HeliosCond" panose="020B0800000000000000" pitchFamily="34" charset="-52"/>
              </a:rPr>
              <a:t>.</a:t>
            </a:r>
          </a:p>
          <a:p>
            <a:pPr marL="0" indent="0">
              <a:buNone/>
            </a:pPr>
            <a:r>
              <a:rPr lang="ru-RU" sz="1400" b="1" dirty="0" smtClean="0">
                <a:solidFill>
                  <a:schemeClr val="accent6"/>
                </a:solidFill>
                <a:latin typeface="HeliosCond" panose="020B0800000000000000" pitchFamily="34" charset="-52"/>
              </a:rPr>
              <a:t>Какова </a:t>
            </a:r>
            <a:r>
              <a:rPr lang="ru-RU" sz="1400" b="1" dirty="0" smtClean="0">
                <a:solidFill>
                  <a:schemeClr val="accent6"/>
                </a:solidFill>
                <a:latin typeface="HeliosCond" panose="020B0800000000000000" pitchFamily="34" charset="-52"/>
              </a:rPr>
              <a:t>цель ОПР? Ради чего мы делаем ОПР?</a:t>
            </a:r>
          </a:p>
          <a:p>
            <a:pPr marL="0" indent="0">
              <a:buNone/>
            </a:pPr>
            <a:r>
              <a:rPr lang="ru-RU" sz="1400" dirty="0" smtClean="0">
                <a:latin typeface="HeliosCond" panose="020B0800000000000000" pitchFamily="34" charset="-52"/>
              </a:rPr>
              <a:t>обоснование </a:t>
            </a:r>
            <a:r>
              <a:rPr lang="ru-RU" sz="1400" dirty="0">
                <a:latin typeface="HeliosCond" panose="020B0800000000000000" pitchFamily="34" charset="-52"/>
              </a:rPr>
              <a:t>управленческих решений, влияющих на экономическую эффективность организации, ее конкурентоспособность на рынке и устойчивое развитие. Следует учитывать, что одни и те же источники рисков могут оказывать влияние на различные стороны деятельности организации и могут быть приняты к учету в различных системах менеджмента рисков (финансовых, инвестиционных, кадровых, технологических, экологических и др.)</a:t>
            </a:r>
            <a:endParaRPr lang="ru-RU" sz="1400" dirty="0" smtClean="0">
              <a:latin typeface="HeliosCond" panose="020B0800000000000000" pitchFamily="34" charset="-52"/>
            </a:endParaRPr>
          </a:p>
          <a:p>
            <a:pPr marL="0" indent="0">
              <a:buNone/>
            </a:pPr>
            <a:endParaRPr lang="ru-RU" sz="1400" dirty="0" smtClean="0">
              <a:solidFill>
                <a:srgbClr val="FF0000"/>
              </a:solidFill>
              <a:latin typeface="HeliosCond" panose="020B0800000000000000" pitchFamily="34" charset="-52"/>
            </a:endParaRPr>
          </a:p>
          <a:p>
            <a:pPr marL="0" indent="0">
              <a:buNone/>
            </a:pPr>
            <a:endParaRPr lang="ru-RU" sz="1400" dirty="0">
              <a:latin typeface="HeliosCond" panose="020B0800000000000000" pitchFamily="34" charset="-52"/>
            </a:endParaRPr>
          </a:p>
        </p:txBody>
      </p:sp>
    </p:spTree>
    <p:extLst>
      <p:ext uri="{BB962C8B-B14F-4D97-AF65-F5344CB8AC3E}">
        <p14:creationId xmlns:p14="http://schemas.microsoft.com/office/powerpoint/2010/main" val="40994965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23</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gn="l">
              <a:lnSpc>
                <a:spcPts val="3700"/>
              </a:lnSpc>
            </a:pPr>
            <a:r>
              <a:rPr lang="ru-RU" b="1" dirty="0" smtClean="0"/>
              <a:t>2</a:t>
            </a:r>
            <a:r>
              <a:rPr lang="ru-RU" b="1" dirty="0" smtClean="0"/>
              <a:t>.</a:t>
            </a:r>
            <a:r>
              <a:rPr lang="en-US" b="1" dirty="0" smtClean="0"/>
              <a:t> </a:t>
            </a:r>
            <a:r>
              <a:rPr lang="ru-RU" b="1" dirty="0" smtClean="0"/>
              <a:t>Законодательство</a:t>
            </a:r>
            <a:endParaRPr lang="ru-RU" b="1" dirty="0" smtClean="0"/>
          </a:p>
        </p:txBody>
      </p:sp>
      <p:sp>
        <p:nvSpPr>
          <p:cNvPr id="9" name="Прямоугольник 8"/>
          <p:cNvSpPr/>
          <p:nvPr/>
        </p:nvSpPr>
        <p:spPr>
          <a:xfrm>
            <a:off x="539552" y="1122298"/>
            <a:ext cx="8537376" cy="369332"/>
          </a:xfrm>
          <a:prstGeom prst="rect">
            <a:avLst/>
          </a:prstGeom>
          <a:noFill/>
        </p:spPr>
        <p:txBody>
          <a:bodyPr wrap="square" lIns="91440" tIns="45720" rIns="91440" bIns="45720">
            <a:spAutoFit/>
          </a:bodyPr>
          <a:lstStyle/>
          <a:p>
            <a:pPr fontAlgn="base"/>
            <a:r>
              <a:rPr lang="ru-RU" dirty="0" smtClean="0">
                <a:solidFill>
                  <a:srgbClr val="FF0000"/>
                </a:solidFill>
                <a:latin typeface="HeliosCond" panose="020B0800000000000000" pitchFamily="34" charset="-52"/>
              </a:rPr>
              <a:t>Законодательная база оценки профессиональных рисков</a:t>
            </a:r>
            <a:endParaRPr lang="ru-RU"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539552" y="1466765"/>
            <a:ext cx="8496944" cy="3288714"/>
          </a:xfrm>
          <a:noFill/>
        </p:spPr>
        <p:txBody>
          <a:bodyPr>
            <a:noAutofit/>
          </a:bodyPr>
          <a:lstStyle/>
          <a:p>
            <a:pPr marL="0" indent="0">
              <a:lnSpc>
                <a:spcPct val="90000"/>
              </a:lnSpc>
              <a:buNone/>
            </a:pPr>
            <a:r>
              <a:rPr lang="ru-RU" sz="1400" b="1" dirty="0" smtClean="0">
                <a:latin typeface="HeliosCond" panose="020B0800000000000000" pitchFamily="34" charset="-52"/>
              </a:rPr>
              <a:t>Ст.218 ТК РФ </a:t>
            </a:r>
          </a:p>
          <a:p>
            <a:pPr marL="0" indent="0">
              <a:lnSpc>
                <a:spcPct val="90000"/>
              </a:lnSpc>
              <a:buNone/>
            </a:pPr>
            <a:r>
              <a:rPr lang="ru-RU" sz="1400" dirty="0">
                <a:latin typeface="HeliosCond" panose="020B0800000000000000" pitchFamily="34" charset="-52"/>
              </a:rPr>
              <a:t>При обеспечении функционирования </a:t>
            </a:r>
            <a:r>
              <a:rPr lang="ru-RU" sz="1400" dirty="0" smtClean="0">
                <a:latin typeface="HeliosCond" panose="020B0800000000000000" pitchFamily="34" charset="-52"/>
              </a:rPr>
              <a:t>СУОТ </a:t>
            </a:r>
            <a:r>
              <a:rPr lang="ru-RU" sz="1400" dirty="0">
                <a:latin typeface="HeliosCond" panose="020B0800000000000000" pitchFamily="34" charset="-52"/>
              </a:rPr>
              <a:t>работодателем должны проводиться </a:t>
            </a:r>
            <a:r>
              <a:rPr lang="ru-RU" sz="1400" b="1" dirty="0">
                <a:solidFill>
                  <a:schemeClr val="accent6"/>
                </a:solidFill>
                <a:latin typeface="HeliosCond" panose="020B0800000000000000" pitchFamily="34" charset="-52"/>
              </a:rPr>
              <a:t>системные мероприятия </a:t>
            </a:r>
            <a:r>
              <a:rPr lang="ru-RU" sz="1400" dirty="0">
                <a:latin typeface="HeliosCond" panose="020B0800000000000000" pitchFamily="34" charset="-52"/>
              </a:rPr>
              <a:t>по управлению </a:t>
            </a:r>
            <a:r>
              <a:rPr lang="ru-RU" sz="1400" dirty="0" err="1" smtClean="0">
                <a:latin typeface="HeliosCond" panose="020B0800000000000000" pitchFamily="34" charset="-52"/>
              </a:rPr>
              <a:t>проф.рисками</a:t>
            </a:r>
            <a:r>
              <a:rPr lang="ru-RU" sz="1400" dirty="0" smtClean="0">
                <a:latin typeface="HeliosCond" panose="020B0800000000000000" pitchFamily="34" charset="-52"/>
              </a:rPr>
              <a:t> </a:t>
            </a:r>
            <a:r>
              <a:rPr lang="ru-RU" sz="1400" dirty="0">
                <a:latin typeface="HeliosCond" panose="020B0800000000000000" pitchFamily="34" charset="-52"/>
              </a:rPr>
              <a:t>на рабочих местах, связанные с </a:t>
            </a:r>
            <a:r>
              <a:rPr lang="ru-RU" sz="1400" b="1" dirty="0">
                <a:solidFill>
                  <a:schemeClr val="accent6"/>
                </a:solidFill>
                <a:latin typeface="HeliosCond" panose="020B0800000000000000" pitchFamily="34" charset="-52"/>
              </a:rPr>
              <a:t>выявлением опасностей, оценкой и снижением уровней </a:t>
            </a:r>
            <a:r>
              <a:rPr lang="ru-RU" sz="1400" dirty="0" err="1" smtClean="0">
                <a:latin typeface="HeliosCond" panose="020B0800000000000000" pitchFamily="34" charset="-52"/>
              </a:rPr>
              <a:t>проф.рисков</a:t>
            </a:r>
            <a:r>
              <a:rPr lang="ru-RU" sz="1400" dirty="0">
                <a:latin typeface="HeliosCond" panose="020B0800000000000000" pitchFamily="34" charset="-52"/>
              </a:rPr>
              <a:t>.</a:t>
            </a:r>
          </a:p>
          <a:p>
            <a:pPr marL="0" indent="0">
              <a:lnSpc>
                <a:spcPct val="90000"/>
              </a:lnSpc>
              <a:buNone/>
            </a:pPr>
            <a:r>
              <a:rPr lang="ru-RU" sz="1400" dirty="0" err="1" smtClean="0">
                <a:latin typeface="HeliosCond" panose="020B0800000000000000" pitchFamily="34" charset="-52"/>
              </a:rPr>
              <a:t>Проф.риски</a:t>
            </a:r>
            <a:r>
              <a:rPr lang="ru-RU" sz="1400" dirty="0" smtClean="0">
                <a:latin typeface="HeliosCond" panose="020B0800000000000000" pitchFamily="34" charset="-52"/>
              </a:rPr>
              <a:t> </a:t>
            </a:r>
            <a:r>
              <a:rPr lang="ru-RU" sz="1400" dirty="0">
                <a:latin typeface="HeliosCond" panose="020B0800000000000000" pitchFamily="34" charset="-52"/>
              </a:rPr>
              <a:t>в зависимости от источника их возникновения подразделяются на </a:t>
            </a:r>
            <a:r>
              <a:rPr lang="ru-RU" sz="1400" b="1" dirty="0">
                <a:solidFill>
                  <a:schemeClr val="accent6"/>
                </a:solidFill>
                <a:latin typeface="HeliosCond" panose="020B0800000000000000" pitchFamily="34" charset="-52"/>
              </a:rPr>
              <a:t>риски </a:t>
            </a:r>
            <a:r>
              <a:rPr lang="ru-RU" sz="1400" b="1" dirty="0" err="1">
                <a:solidFill>
                  <a:schemeClr val="accent6"/>
                </a:solidFill>
                <a:latin typeface="HeliosCond" panose="020B0800000000000000" pitchFamily="34" charset="-52"/>
              </a:rPr>
              <a:t>травмирования</a:t>
            </a:r>
            <a:r>
              <a:rPr lang="ru-RU" sz="1400" b="1" dirty="0">
                <a:solidFill>
                  <a:schemeClr val="accent6"/>
                </a:solidFill>
                <a:latin typeface="HeliosCond" panose="020B0800000000000000" pitchFamily="34" charset="-52"/>
              </a:rPr>
              <a:t> работника и риски получения им профессионального заболевания</a:t>
            </a:r>
            <a:r>
              <a:rPr lang="ru-RU" sz="1400" dirty="0" smtClean="0">
                <a:latin typeface="HeliosCond" panose="020B0800000000000000" pitchFamily="34" charset="-52"/>
              </a:rPr>
              <a:t>.</a:t>
            </a:r>
            <a:r>
              <a:rPr lang="ru-RU" sz="1400" dirty="0" smtClean="0">
                <a:solidFill>
                  <a:srgbClr val="FF0000"/>
                </a:solidFill>
                <a:latin typeface="HeliosCond" panose="020B0800000000000000" pitchFamily="34" charset="-52"/>
              </a:rPr>
              <a:t> </a:t>
            </a:r>
            <a:r>
              <a:rPr lang="ru-RU" sz="1400" i="1" dirty="0" smtClean="0">
                <a:latin typeface="HeliosCond" panose="020B0800000000000000" pitchFamily="34" charset="-52"/>
              </a:rPr>
              <a:t>(комм.: то есть ОПФ и ВПФ, а только ли они?)</a:t>
            </a:r>
            <a:endParaRPr lang="ru-RU" sz="1400" i="1" dirty="0">
              <a:latin typeface="HeliosCond" panose="020B0800000000000000" pitchFamily="34" charset="-52"/>
            </a:endParaRPr>
          </a:p>
          <a:p>
            <a:pPr marL="0" indent="0">
              <a:lnSpc>
                <a:spcPct val="90000"/>
              </a:lnSpc>
              <a:buNone/>
            </a:pPr>
            <a:r>
              <a:rPr lang="ru-RU" sz="1400" dirty="0">
                <a:latin typeface="HeliosCond" panose="020B0800000000000000" pitchFamily="34" charset="-52"/>
              </a:rPr>
              <a:t>Рекомендации по выбору методов оценки уровней </a:t>
            </a:r>
            <a:r>
              <a:rPr lang="ru-RU" sz="1400" dirty="0" err="1" smtClean="0">
                <a:latin typeface="HeliosCond" panose="020B0800000000000000" pitchFamily="34" charset="-52"/>
              </a:rPr>
              <a:t>проф.рисков</a:t>
            </a:r>
            <a:r>
              <a:rPr lang="ru-RU" sz="1400" dirty="0" smtClean="0">
                <a:latin typeface="HeliosCond" panose="020B0800000000000000" pitchFamily="34" charset="-52"/>
              </a:rPr>
              <a:t> </a:t>
            </a:r>
            <a:r>
              <a:rPr lang="ru-RU" sz="1400" dirty="0">
                <a:latin typeface="HeliosCond" panose="020B0800000000000000" pitchFamily="34" charset="-52"/>
              </a:rPr>
              <a:t>и по снижению уровней таких рисков утверждаются </a:t>
            </a:r>
            <a:r>
              <a:rPr lang="ru-RU" sz="1400" dirty="0" smtClean="0">
                <a:latin typeface="HeliosCond" panose="020B0800000000000000" pitchFamily="34" charset="-52"/>
              </a:rPr>
              <a:t>Минтрудом. </a:t>
            </a:r>
            <a:endParaRPr lang="ru-RU" sz="1400" dirty="0">
              <a:latin typeface="HeliosCond" panose="020B0800000000000000" pitchFamily="34" charset="-52"/>
            </a:endParaRPr>
          </a:p>
          <a:p>
            <a:pPr marL="0" indent="0">
              <a:lnSpc>
                <a:spcPct val="90000"/>
              </a:lnSpc>
              <a:buNone/>
            </a:pPr>
            <a:r>
              <a:rPr lang="ru-RU" sz="1400" dirty="0">
                <a:latin typeface="HeliosCond" panose="020B0800000000000000" pitchFamily="34" charset="-52"/>
              </a:rPr>
              <a:t>Выявление опасностей осуществляется путем </a:t>
            </a:r>
            <a:r>
              <a:rPr lang="ru-RU" sz="1400" b="1" dirty="0">
                <a:solidFill>
                  <a:schemeClr val="accent6"/>
                </a:solidFill>
                <a:latin typeface="HeliosCond" panose="020B0800000000000000" pitchFamily="34" charset="-52"/>
              </a:rPr>
              <a:t>обнаружения, распознавания и описания опасностей</a:t>
            </a:r>
            <a:r>
              <a:rPr lang="ru-RU" sz="1400" dirty="0">
                <a:latin typeface="HeliosCond" panose="020B0800000000000000" pitchFamily="34" charset="-52"/>
              </a:rPr>
              <a:t>, включая их </a:t>
            </a:r>
            <a:r>
              <a:rPr lang="ru-RU" sz="1400" b="1" dirty="0">
                <a:solidFill>
                  <a:schemeClr val="accent6"/>
                </a:solidFill>
                <a:latin typeface="HeliosCond" panose="020B0800000000000000" pitchFamily="34" charset="-52"/>
              </a:rPr>
              <a:t>источники</a:t>
            </a:r>
            <a:r>
              <a:rPr lang="ru-RU" sz="1400" dirty="0">
                <a:latin typeface="HeliosCond" panose="020B0800000000000000" pitchFamily="34" charset="-52"/>
              </a:rPr>
              <a:t>, условия возникновения и потенциальные последствия при управлении профессиональными рисками.</a:t>
            </a:r>
          </a:p>
          <a:p>
            <a:pPr marL="0" indent="0">
              <a:lnSpc>
                <a:spcPct val="90000"/>
              </a:lnSpc>
              <a:buNone/>
            </a:pPr>
            <a:r>
              <a:rPr lang="ru-RU" sz="1400" dirty="0">
                <a:latin typeface="HeliosCond" panose="020B0800000000000000" pitchFamily="34" charset="-52"/>
              </a:rPr>
              <a:t>Опасности подлежат обнаружению, распознаванию и описанию в ходе проводимого работодателем контроля за состоянием условий и охраны труда и соблюдением требований охраны труда в структурных подразделениях и на рабочих местах, при проведении расследования несчастных случаев на производстве и </a:t>
            </a:r>
            <a:r>
              <a:rPr lang="ru-RU" sz="1400" dirty="0" err="1" smtClean="0">
                <a:latin typeface="HeliosCond" panose="020B0800000000000000" pitchFamily="34" charset="-52"/>
              </a:rPr>
              <a:t>проф.заболеваний</a:t>
            </a:r>
            <a:r>
              <a:rPr lang="ru-RU" sz="1400" dirty="0">
                <a:latin typeface="HeliosCond" panose="020B0800000000000000" pitchFamily="34" charset="-52"/>
              </a:rPr>
              <a:t>, а также при рассмотрении причин и обстоятельств событий, приведших к возникновению микроповреждений (микротравм).</a:t>
            </a:r>
          </a:p>
          <a:p>
            <a:pPr marL="0" indent="0">
              <a:lnSpc>
                <a:spcPct val="90000"/>
              </a:lnSpc>
              <a:buNone/>
            </a:pPr>
            <a:r>
              <a:rPr lang="ru-RU" sz="1400" dirty="0">
                <a:latin typeface="HeliosCond" panose="020B0800000000000000" pitchFamily="34" charset="-52"/>
              </a:rPr>
              <a:t>Рекомендации по классификации, обнаружению, распознаванию и описанию опасностей утверждаются </a:t>
            </a:r>
            <a:r>
              <a:rPr lang="ru-RU" sz="1400" dirty="0" smtClean="0">
                <a:latin typeface="HeliosCond" panose="020B0800000000000000" pitchFamily="34" charset="-52"/>
              </a:rPr>
              <a:t>Минтрудом</a:t>
            </a:r>
            <a:endParaRPr lang="ru-RU" sz="1400" dirty="0">
              <a:latin typeface="HeliosCond" panose="020B0800000000000000" pitchFamily="34" charset="-52"/>
            </a:endParaRPr>
          </a:p>
        </p:txBody>
      </p:sp>
    </p:spTree>
    <p:extLst>
      <p:ext uri="{BB962C8B-B14F-4D97-AF65-F5344CB8AC3E}">
        <p14:creationId xmlns:p14="http://schemas.microsoft.com/office/powerpoint/2010/main" val="28660106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e.profkiosk.ru/service_tbn2/lcyetm.jpg"/>
          <p:cNvPicPr>
            <a:picLocks noChangeAspect="1" noChangeArrowheads="1"/>
          </p:cNvPicPr>
          <p:nvPr/>
        </p:nvPicPr>
        <p:blipFill rotWithShape="1">
          <a:blip r:embed="rId2">
            <a:extLst>
              <a:ext uri="{28A0092B-C50C-407E-A947-70E740481C1C}">
                <a14:useLocalDpi xmlns:a14="http://schemas.microsoft.com/office/drawing/2010/main" val="0"/>
              </a:ext>
            </a:extLst>
          </a:blip>
          <a:srcRect l="25409" t="10981" r="25259" b="10426"/>
          <a:stretch/>
        </p:blipFill>
        <p:spPr bwMode="auto">
          <a:xfrm>
            <a:off x="5364088" y="1311985"/>
            <a:ext cx="3339806" cy="3352006"/>
          </a:xfrm>
          <a:prstGeom prst="rect">
            <a:avLst/>
          </a:prstGeom>
          <a:noFill/>
          <a:extLst>
            <a:ext uri="{909E8E84-426E-40DD-AFC4-6F175D3DCCD1}">
              <a14:hiddenFill xmlns:a14="http://schemas.microsoft.com/office/drawing/2010/main">
                <a:solidFill>
                  <a:srgbClr val="FFFFFF"/>
                </a:solidFill>
              </a14:hiddenFill>
            </a:ext>
          </a:extLst>
        </p:spPr>
      </p:pic>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24</a:t>
            </a:fld>
            <a:endParaRPr lang="ru-RU"/>
          </a:p>
        </p:txBody>
      </p:sp>
      <p:sp>
        <p:nvSpPr>
          <p:cNvPr id="7" name="Заголовок 6"/>
          <p:cNvSpPr>
            <a:spLocks noGrp="1"/>
          </p:cNvSpPr>
          <p:nvPr>
            <p:ph type="title"/>
          </p:nvPr>
        </p:nvSpPr>
        <p:spPr>
          <a:xfrm>
            <a:off x="3347864" y="346348"/>
            <a:ext cx="5657056" cy="857250"/>
          </a:xfrm>
        </p:spPr>
        <p:txBody>
          <a:bodyPr vert="horz" lIns="91440" tIns="45720" rIns="91440" bIns="45720" rtlCol="0" anchor="ctr">
            <a:noAutofit/>
          </a:bodyPr>
          <a:lstStyle/>
          <a:p>
            <a:pPr lvl="0" algn="l">
              <a:lnSpc>
                <a:spcPts val="3700"/>
              </a:lnSpc>
            </a:pPr>
            <a:r>
              <a:rPr lang="ru-RU" b="1" dirty="0" smtClean="0"/>
              <a:t>2. ВАЖНОЕ</a:t>
            </a:r>
          </a:p>
        </p:txBody>
      </p:sp>
      <p:sp>
        <p:nvSpPr>
          <p:cNvPr id="9" name="Прямоугольник 8"/>
          <p:cNvSpPr/>
          <p:nvPr/>
        </p:nvSpPr>
        <p:spPr>
          <a:xfrm>
            <a:off x="827584" y="1059582"/>
            <a:ext cx="8249344" cy="369332"/>
          </a:xfrm>
          <a:prstGeom prst="rect">
            <a:avLst/>
          </a:prstGeom>
          <a:noFill/>
        </p:spPr>
        <p:txBody>
          <a:bodyPr wrap="square" lIns="91440" tIns="45720" rIns="91440" bIns="45720">
            <a:spAutoFit/>
          </a:bodyPr>
          <a:lstStyle/>
          <a:p>
            <a:pPr fontAlgn="base"/>
            <a:r>
              <a:rPr lang="ru-RU" dirty="0" smtClean="0">
                <a:solidFill>
                  <a:srgbClr val="FF0000"/>
                </a:solidFill>
                <a:latin typeface="HeliosCond" panose="020B0800000000000000" pitchFamily="34" charset="-52"/>
              </a:rPr>
              <a:t>Оцениваем риски </a:t>
            </a:r>
            <a:endParaRPr lang="ru-RU"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827584" y="1428914"/>
            <a:ext cx="8245772" cy="3288714"/>
          </a:xfrm>
          <a:noFill/>
        </p:spPr>
        <p:txBody>
          <a:bodyPr>
            <a:noAutofit/>
          </a:bodyPr>
          <a:lstStyle/>
          <a:p>
            <a:pPr>
              <a:buAutoNum type="arabicPeriod"/>
            </a:pPr>
            <a:r>
              <a:rPr lang="ru-RU" sz="1400" dirty="0" smtClean="0">
                <a:latin typeface="HeliosCond" panose="020B0800000000000000" pitchFamily="34" charset="-52"/>
              </a:rPr>
              <a:t>Сразу оценить риски не получится. Уходит, как правило 2-3 года </a:t>
            </a:r>
          </a:p>
          <a:p>
            <a:pPr>
              <a:buAutoNum type="arabicPeriod"/>
            </a:pPr>
            <a:endParaRPr lang="ru-RU" sz="1400" dirty="0">
              <a:latin typeface="HeliosCond" panose="020B0800000000000000" pitchFamily="34" charset="-52"/>
            </a:endParaRPr>
          </a:p>
          <a:p>
            <a:pPr fontAlgn="base">
              <a:buFontTx/>
              <a:buChar char="-"/>
            </a:pPr>
            <a:endParaRPr lang="ru-RU" sz="1400" dirty="0"/>
          </a:p>
        </p:txBody>
      </p:sp>
      <p:pic>
        <p:nvPicPr>
          <p:cNvPr id="10" name="Picture 2" descr="Picture backgr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9530" y="1811838"/>
            <a:ext cx="2947392" cy="2852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7670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25</a:t>
            </a:fld>
            <a:endParaRPr lang="ru-RU"/>
          </a:p>
        </p:txBody>
      </p:sp>
      <p:sp>
        <p:nvSpPr>
          <p:cNvPr id="7" name="Заголовок 6"/>
          <p:cNvSpPr>
            <a:spLocks noGrp="1"/>
          </p:cNvSpPr>
          <p:nvPr>
            <p:ph type="title"/>
          </p:nvPr>
        </p:nvSpPr>
        <p:spPr>
          <a:xfrm>
            <a:off x="3307432" y="411510"/>
            <a:ext cx="5729064" cy="648072"/>
          </a:xfrm>
        </p:spPr>
        <p:txBody>
          <a:bodyPr vert="horz" lIns="91440" tIns="45720" rIns="91440" bIns="45720" rtlCol="0" anchor="ctr">
            <a:noAutofit/>
          </a:bodyPr>
          <a:lstStyle/>
          <a:p>
            <a:pPr lvl="0" algn="l">
              <a:lnSpc>
                <a:spcPts val="3700"/>
              </a:lnSpc>
            </a:pPr>
            <a:r>
              <a:rPr lang="ru-RU" b="1" dirty="0" smtClean="0"/>
              <a:t>2.1. Оценка риска</a:t>
            </a:r>
          </a:p>
        </p:txBody>
      </p:sp>
      <p:sp>
        <p:nvSpPr>
          <p:cNvPr id="8" name="Прямоугольник 7"/>
          <p:cNvSpPr/>
          <p:nvPr/>
        </p:nvSpPr>
        <p:spPr>
          <a:xfrm>
            <a:off x="827584" y="1266314"/>
            <a:ext cx="8249344" cy="369332"/>
          </a:xfrm>
          <a:prstGeom prst="rect">
            <a:avLst/>
          </a:prstGeom>
          <a:noFill/>
        </p:spPr>
        <p:txBody>
          <a:bodyPr wrap="square" lIns="91440" tIns="45720" rIns="91440" bIns="45720">
            <a:spAutoFit/>
          </a:bodyPr>
          <a:lstStyle/>
          <a:p>
            <a:pPr fontAlgn="base"/>
            <a:r>
              <a:rPr lang="ru-RU" dirty="0" smtClean="0">
                <a:solidFill>
                  <a:srgbClr val="FF0000"/>
                </a:solidFill>
                <a:latin typeface="HeliosCond" panose="020B0800000000000000" pitchFamily="34" charset="-52"/>
              </a:rPr>
              <a:t>Оценка эффективности принятых мероприятий (защитных мер)</a:t>
            </a:r>
            <a:endParaRPr lang="ru-RU" dirty="0">
              <a:solidFill>
                <a:srgbClr val="FF0000"/>
              </a:solidFill>
              <a:latin typeface="HeliosCond" panose="020B0800000000000000" pitchFamily="34" charset="-52"/>
            </a:endParaRPr>
          </a:p>
        </p:txBody>
      </p:sp>
      <p:sp>
        <p:nvSpPr>
          <p:cNvPr id="9" name="Содержимое 2"/>
          <p:cNvSpPr>
            <a:spLocks noGrp="1"/>
          </p:cNvSpPr>
          <p:nvPr>
            <p:ph sz="half" idx="1"/>
          </p:nvPr>
        </p:nvSpPr>
        <p:spPr>
          <a:xfrm>
            <a:off x="755576" y="1659300"/>
            <a:ext cx="8317780" cy="3288714"/>
          </a:xfrm>
          <a:noFill/>
        </p:spPr>
        <p:txBody>
          <a:bodyPr>
            <a:noAutofit/>
          </a:bodyPr>
          <a:lstStyle/>
          <a:p>
            <a:pPr>
              <a:buAutoNum type="arabicPeriod"/>
            </a:pPr>
            <a:r>
              <a:rPr lang="ru-RU" sz="1400" b="1" dirty="0" smtClean="0">
                <a:latin typeface="HeliosCond" panose="020B0800000000000000" pitchFamily="34" charset="-52"/>
              </a:rPr>
              <a:t>Провели оценку рисков, а н/</a:t>
            </a:r>
            <a:r>
              <a:rPr lang="ru-RU" sz="1400" b="1" dirty="0" err="1" smtClean="0">
                <a:latin typeface="HeliosCond" panose="020B0800000000000000" pitchFamily="34" charset="-52"/>
              </a:rPr>
              <a:t>сл</a:t>
            </a:r>
            <a:r>
              <a:rPr lang="ru-RU" sz="1400" b="1" dirty="0" smtClean="0">
                <a:latin typeface="HeliosCond" panose="020B0800000000000000" pitchFamily="34" charset="-52"/>
              </a:rPr>
              <a:t> или иных происшествий меньше не стало</a:t>
            </a:r>
          </a:p>
          <a:p>
            <a:pPr marL="0" indent="0">
              <a:buNone/>
            </a:pPr>
            <a:r>
              <a:rPr lang="ru-RU" sz="1400" b="1" dirty="0" smtClean="0">
                <a:latin typeface="HeliosCond" panose="020B0800000000000000" pitchFamily="34" charset="-52"/>
              </a:rPr>
              <a:t>Основные причины: </a:t>
            </a:r>
          </a:p>
          <a:p>
            <a:pPr>
              <a:buClr>
                <a:schemeClr val="accent6"/>
              </a:buClr>
              <a:buFont typeface="Wingdings" panose="05000000000000000000" pitchFamily="2" charset="2"/>
              <a:buChar char="n"/>
            </a:pPr>
            <a:r>
              <a:rPr lang="ru-RU" sz="1400" b="1" dirty="0" smtClean="0">
                <a:latin typeface="HeliosCond" panose="020B0800000000000000" pitchFamily="34" charset="-52"/>
              </a:rPr>
              <a:t>Не эффективность корректирующих мероприятий. Как их оценивать?</a:t>
            </a:r>
          </a:p>
          <a:p>
            <a:pPr>
              <a:buClr>
                <a:schemeClr val="accent6"/>
              </a:buClr>
              <a:buFont typeface="Wingdings" panose="05000000000000000000" pitchFamily="2" charset="2"/>
              <a:buChar char="n"/>
            </a:pPr>
            <a:r>
              <a:rPr lang="ru-RU" sz="1400" b="1" dirty="0" smtClean="0">
                <a:latin typeface="HeliosCond" panose="020B0800000000000000" pitchFamily="34" charset="-52"/>
              </a:rPr>
              <a:t>Карта составлена не на рабочее место, а не на отдел в целом (сложно назначить ответственных лиц за выполнение корректирующих мероприятий)</a:t>
            </a:r>
          </a:p>
          <a:p>
            <a:pPr>
              <a:buClr>
                <a:schemeClr val="accent6"/>
              </a:buClr>
              <a:buFont typeface="Wingdings" panose="05000000000000000000" pitchFamily="2" charset="2"/>
              <a:buChar char="n"/>
            </a:pPr>
            <a:r>
              <a:rPr lang="ru-RU" sz="1400" dirty="0" smtClean="0">
                <a:latin typeface="HeliosCond" panose="020B0800000000000000" pitchFamily="34" charset="-52"/>
              </a:rPr>
              <a:t>Вероятность наступления последствия опасного события не учитывает реализацию корректирующих мер (то есть конкретное опасное событие и ряд конкретных защитных мер)</a:t>
            </a:r>
          </a:p>
          <a:p>
            <a:pPr>
              <a:buClr>
                <a:schemeClr val="accent6"/>
              </a:buClr>
              <a:buFont typeface="Wingdings" panose="05000000000000000000" pitchFamily="2" charset="2"/>
              <a:buChar char="n"/>
            </a:pPr>
            <a:r>
              <a:rPr lang="ru-RU" sz="1400" dirty="0" smtClean="0">
                <a:latin typeface="HeliosCond" panose="020B0800000000000000" pitchFamily="34" charset="-52"/>
              </a:rPr>
              <a:t>Персонал не вовлечен в процедуру ОПР, не знает что это такое</a:t>
            </a:r>
          </a:p>
          <a:p>
            <a:pPr>
              <a:buClr>
                <a:schemeClr val="accent6"/>
              </a:buClr>
              <a:buFont typeface="Wingdings" panose="05000000000000000000" pitchFamily="2" charset="2"/>
              <a:buChar char="n"/>
            </a:pPr>
            <a:r>
              <a:rPr lang="ru-RU" sz="1400" dirty="0" smtClean="0">
                <a:latin typeface="HeliosCond" panose="020B0800000000000000" pitchFamily="34" charset="-52"/>
              </a:rPr>
              <a:t>Расслабились после введения корректирующих мероприятий </a:t>
            </a:r>
          </a:p>
          <a:p>
            <a:pPr marL="0" indent="0">
              <a:buNone/>
            </a:pPr>
            <a:endParaRPr lang="ru-RU" sz="1400" dirty="0">
              <a:latin typeface="HeliosCond" panose="020B0800000000000000" pitchFamily="34" charset="-52"/>
            </a:endParaRPr>
          </a:p>
        </p:txBody>
      </p:sp>
    </p:spTree>
    <p:extLst>
      <p:ext uri="{BB962C8B-B14F-4D97-AF65-F5344CB8AC3E}">
        <p14:creationId xmlns:p14="http://schemas.microsoft.com/office/powerpoint/2010/main" val="1326628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26</a:t>
            </a:fld>
            <a:endParaRPr lang="ru-RU"/>
          </a:p>
        </p:txBody>
      </p:sp>
      <p:sp>
        <p:nvSpPr>
          <p:cNvPr id="8" name="Прямоугольник 7"/>
          <p:cNvSpPr/>
          <p:nvPr/>
        </p:nvSpPr>
        <p:spPr>
          <a:xfrm>
            <a:off x="755576" y="2509899"/>
            <a:ext cx="1777380" cy="923330"/>
          </a:xfrm>
          <a:prstGeom prst="rect">
            <a:avLst/>
          </a:prstGeom>
          <a:noFill/>
        </p:spPr>
        <p:txBody>
          <a:bodyPr wrap="square" lIns="91440" tIns="45720" rIns="91440" bIns="45720">
            <a:spAutoFit/>
          </a:bodyPr>
          <a:lstStyle/>
          <a:p>
            <a:pPr fontAlgn="base"/>
            <a:r>
              <a:rPr lang="ru-RU" b="1" dirty="0" smtClean="0">
                <a:solidFill>
                  <a:schemeClr val="accent6"/>
                </a:solidFill>
                <a:latin typeface="HeliosCond" panose="020B0800000000000000" pitchFamily="34" charset="-52"/>
              </a:rPr>
              <a:t>Подбор корректирующих</a:t>
            </a:r>
          </a:p>
          <a:p>
            <a:pPr fontAlgn="base"/>
            <a:r>
              <a:rPr lang="ru-RU" b="1" dirty="0" smtClean="0">
                <a:solidFill>
                  <a:schemeClr val="accent6"/>
                </a:solidFill>
                <a:latin typeface="HeliosCond" panose="020B0800000000000000" pitchFamily="34" charset="-52"/>
              </a:rPr>
              <a:t>мероприятий </a:t>
            </a:r>
            <a:endParaRPr lang="ru-RU" b="1" dirty="0">
              <a:solidFill>
                <a:schemeClr val="accent6"/>
              </a:solidFill>
              <a:latin typeface="HeliosCond" panose="020B0800000000000000" pitchFamily="34" charset="-52"/>
            </a:endParaRPr>
          </a:p>
        </p:txBody>
      </p:sp>
      <p:pic>
        <p:nvPicPr>
          <p:cNvPr id="2" name="Picture 2" descr="https://e.profkiosk.ru/service_tbn2/08jdsg.jpg"/>
          <p:cNvPicPr>
            <a:picLocks noChangeAspect="1" noChangeArrowheads="1"/>
          </p:cNvPicPr>
          <p:nvPr/>
        </p:nvPicPr>
        <p:blipFill rotWithShape="1">
          <a:blip r:embed="rId2">
            <a:extLst>
              <a:ext uri="{28A0092B-C50C-407E-A947-70E740481C1C}">
                <a14:useLocalDpi xmlns:a14="http://schemas.microsoft.com/office/drawing/2010/main" val="0"/>
              </a:ext>
            </a:extLst>
          </a:blip>
          <a:srcRect l="3353" t="6176" r="3312" b="6829"/>
          <a:stretch/>
        </p:blipFill>
        <p:spPr bwMode="auto">
          <a:xfrm>
            <a:off x="2532956" y="1059582"/>
            <a:ext cx="6572448" cy="3690982"/>
          </a:xfrm>
          <a:prstGeom prst="rect">
            <a:avLst/>
          </a:prstGeom>
          <a:noFill/>
          <a:extLst>
            <a:ext uri="{909E8E84-426E-40DD-AFC4-6F175D3DCCD1}">
              <a14:hiddenFill xmlns:a14="http://schemas.microsoft.com/office/drawing/2010/main">
                <a:solidFill>
                  <a:srgbClr val="FFFFFF"/>
                </a:solidFill>
              </a14:hiddenFill>
            </a:ext>
          </a:extLst>
        </p:spPr>
      </p:pic>
      <p:sp>
        <p:nvSpPr>
          <p:cNvPr id="10" name="Заголовок 6"/>
          <p:cNvSpPr>
            <a:spLocks noGrp="1"/>
          </p:cNvSpPr>
          <p:nvPr>
            <p:ph type="title"/>
          </p:nvPr>
        </p:nvSpPr>
        <p:spPr>
          <a:xfrm>
            <a:off x="3307432" y="411510"/>
            <a:ext cx="5729064" cy="648072"/>
          </a:xfrm>
        </p:spPr>
        <p:txBody>
          <a:bodyPr vert="horz" lIns="91440" tIns="45720" rIns="91440" bIns="45720" rtlCol="0" anchor="ctr">
            <a:noAutofit/>
          </a:bodyPr>
          <a:lstStyle/>
          <a:p>
            <a:pPr lvl="0" algn="l">
              <a:lnSpc>
                <a:spcPts val="3700"/>
              </a:lnSpc>
            </a:pPr>
            <a:r>
              <a:rPr lang="ru-RU" b="1" dirty="0" smtClean="0"/>
              <a:t>2.1. Оценка риска</a:t>
            </a:r>
          </a:p>
        </p:txBody>
      </p:sp>
    </p:spTree>
    <p:extLst>
      <p:ext uri="{BB962C8B-B14F-4D97-AF65-F5344CB8AC3E}">
        <p14:creationId xmlns:p14="http://schemas.microsoft.com/office/powerpoint/2010/main" val="6719227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27</a:t>
            </a:fld>
            <a:endParaRPr lang="ru-RU"/>
          </a:p>
        </p:txBody>
      </p:sp>
      <p:sp>
        <p:nvSpPr>
          <p:cNvPr id="7" name="Заголовок 6"/>
          <p:cNvSpPr>
            <a:spLocks noGrp="1"/>
          </p:cNvSpPr>
          <p:nvPr>
            <p:ph type="title"/>
          </p:nvPr>
        </p:nvSpPr>
        <p:spPr>
          <a:xfrm>
            <a:off x="3414936" y="411510"/>
            <a:ext cx="5729064" cy="648071"/>
          </a:xfrm>
        </p:spPr>
        <p:txBody>
          <a:bodyPr vert="horz" lIns="91440" tIns="45720" rIns="91440" bIns="45720" rtlCol="0" anchor="ctr">
            <a:noAutofit/>
          </a:bodyPr>
          <a:lstStyle/>
          <a:p>
            <a:pPr lvl="0" algn="l">
              <a:lnSpc>
                <a:spcPts val="3700"/>
              </a:lnSpc>
            </a:pPr>
            <a:r>
              <a:rPr lang="ru-RU" b="1" dirty="0" smtClean="0"/>
              <a:t>2.1. Эффективность</a:t>
            </a: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44" t="22917" r="16042" b="10839"/>
          <a:stretch/>
        </p:blipFill>
        <p:spPr bwMode="auto">
          <a:xfrm>
            <a:off x="467544" y="1059581"/>
            <a:ext cx="8136904" cy="36772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15888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28</a:t>
            </a:fld>
            <a:endParaRPr lang="ru-RU"/>
          </a:p>
        </p:txBody>
      </p:sp>
      <p:sp>
        <p:nvSpPr>
          <p:cNvPr id="8" name="Прямоугольник 7"/>
          <p:cNvSpPr/>
          <p:nvPr/>
        </p:nvSpPr>
        <p:spPr>
          <a:xfrm>
            <a:off x="759148" y="1194306"/>
            <a:ext cx="8317780" cy="369332"/>
          </a:xfrm>
          <a:prstGeom prst="rect">
            <a:avLst/>
          </a:prstGeom>
          <a:noFill/>
        </p:spPr>
        <p:txBody>
          <a:bodyPr wrap="square" lIns="91440" tIns="45720" rIns="91440" bIns="45720">
            <a:spAutoFit/>
          </a:bodyPr>
          <a:lstStyle/>
          <a:p>
            <a:pPr fontAlgn="base"/>
            <a:r>
              <a:rPr lang="ru-RU" dirty="0" smtClean="0">
                <a:solidFill>
                  <a:srgbClr val="FF0000"/>
                </a:solidFill>
                <a:latin typeface="HeliosCond" panose="020B0800000000000000" pitchFamily="34" charset="-52"/>
              </a:rPr>
              <a:t>Как оценить эффективность мероприятий</a:t>
            </a:r>
            <a:endParaRPr lang="ru-RU" dirty="0">
              <a:solidFill>
                <a:srgbClr val="FF0000"/>
              </a:solidFill>
              <a:latin typeface="HeliosCond" panose="020B0800000000000000" pitchFamily="34" charset="-52"/>
            </a:endParaRPr>
          </a:p>
        </p:txBody>
      </p:sp>
      <p:sp>
        <p:nvSpPr>
          <p:cNvPr id="9" name="Содержимое 2"/>
          <p:cNvSpPr>
            <a:spLocks noGrp="1"/>
          </p:cNvSpPr>
          <p:nvPr>
            <p:ph sz="half" idx="1"/>
          </p:nvPr>
        </p:nvSpPr>
        <p:spPr>
          <a:xfrm>
            <a:off x="755576" y="1587292"/>
            <a:ext cx="7704856" cy="3288714"/>
          </a:xfrm>
          <a:noFill/>
        </p:spPr>
        <p:txBody>
          <a:bodyPr>
            <a:noAutofit/>
          </a:bodyPr>
          <a:lstStyle/>
          <a:p>
            <a:pPr>
              <a:buAutoNum type="arabicPeriod"/>
            </a:pPr>
            <a:r>
              <a:rPr lang="ru-RU" sz="1400" b="1" dirty="0" smtClean="0">
                <a:latin typeface="HeliosCond" panose="020B0800000000000000" pitchFamily="34" charset="-52"/>
              </a:rPr>
              <a:t>Исключение </a:t>
            </a:r>
            <a:r>
              <a:rPr lang="ru-RU" sz="1400" b="1" dirty="0">
                <a:latin typeface="HeliosCond" panose="020B0800000000000000" pitchFamily="34" charset="-52"/>
              </a:rPr>
              <a:t>(устранение) источника </a:t>
            </a:r>
            <a:r>
              <a:rPr lang="ru-RU" sz="1400" b="1" dirty="0" smtClean="0">
                <a:latin typeface="HeliosCond" panose="020B0800000000000000" pitchFamily="34" charset="-52"/>
              </a:rPr>
              <a:t>опасности</a:t>
            </a:r>
            <a:endParaRPr lang="ru-RU" sz="1400" b="1" dirty="0">
              <a:latin typeface="HeliosCond" panose="020B0800000000000000" pitchFamily="34" charset="-52"/>
            </a:endParaRPr>
          </a:p>
          <a:p>
            <a:pPr marL="0" indent="0">
              <a:buNone/>
            </a:pPr>
            <a:r>
              <a:rPr lang="ru-RU" sz="1400" b="1" dirty="0">
                <a:solidFill>
                  <a:schemeClr val="accent6"/>
                </a:solidFill>
                <a:latin typeface="HeliosCond" panose="020B0800000000000000" pitchFamily="34" charset="-52"/>
              </a:rPr>
              <a:t>Гарантированное исключение (устранение) источника </a:t>
            </a:r>
            <a:r>
              <a:rPr lang="ru-RU" sz="1400" b="1" dirty="0" smtClean="0">
                <a:solidFill>
                  <a:schemeClr val="accent6"/>
                </a:solidFill>
                <a:latin typeface="HeliosCond" panose="020B0800000000000000" pitchFamily="34" charset="-52"/>
              </a:rPr>
              <a:t>опасности: </a:t>
            </a:r>
            <a:r>
              <a:rPr lang="ru-RU" sz="1400" dirty="0">
                <a:latin typeface="HeliosCond" panose="020B0800000000000000" pitchFamily="34" charset="-52"/>
              </a:rPr>
              <a:t>Наступление опасного события исключено (гарантированное удаление опасного объекта, ситуации или действия). Примеры: полное исключение из технологического процесса опасных объектов (баллоны, взрывчатые вещества, ГПМ, опасные вещества, источники вредных факторов), опасных ситуаций (работы на высоте, в эл. установках, в емкостях, горных выработках,...), опасных действий/рабочих операций (ручные переключения в эл. установках, ручной запуск газовых котлов, </a:t>
            </a:r>
            <a:r>
              <a:rPr lang="ru-RU" sz="1400" dirty="0" smtClean="0">
                <a:latin typeface="HeliosCond" panose="020B0800000000000000" pitchFamily="34" charset="-52"/>
              </a:rPr>
              <a:t>...)</a:t>
            </a:r>
          </a:p>
          <a:p>
            <a:pPr marL="0" indent="0">
              <a:buNone/>
            </a:pPr>
            <a:r>
              <a:rPr lang="ru-RU" sz="1400" b="1" dirty="0">
                <a:latin typeface="HeliosCond" panose="020B0800000000000000" pitchFamily="34" charset="-52"/>
              </a:rPr>
              <a:t>Результативность предпринятой защитной меры, </a:t>
            </a:r>
            <a:r>
              <a:rPr lang="ru-RU" sz="1400" b="1" dirty="0" smtClean="0">
                <a:latin typeface="HeliosCond" panose="020B0800000000000000" pitchFamily="34" charset="-52"/>
              </a:rPr>
              <a:t>Е</a:t>
            </a:r>
          </a:p>
          <a:p>
            <a:pPr marL="0" indent="0">
              <a:buNone/>
            </a:pPr>
            <a:r>
              <a:rPr lang="ru-RU" sz="1400" dirty="0" smtClean="0">
                <a:latin typeface="HeliosCond" panose="020B0800000000000000" pitchFamily="34" charset="-52"/>
              </a:rPr>
              <a:t>0,95-1</a:t>
            </a:r>
          </a:p>
          <a:p>
            <a:pPr marL="0" indent="0">
              <a:buNone/>
            </a:pPr>
            <a:r>
              <a:rPr lang="ru-RU" sz="1400" b="1" dirty="0">
                <a:latin typeface="HeliosCond" panose="020B0800000000000000" pitchFamily="34" charset="-52"/>
              </a:rPr>
              <a:t>Вероятность наступления опасного события (остаточная) </a:t>
            </a:r>
            <a:r>
              <a:rPr lang="ru-RU" sz="1400" b="1" dirty="0" smtClean="0">
                <a:latin typeface="HeliosCond" panose="020B0800000000000000" pitchFamily="34" charset="-52"/>
              </a:rPr>
              <a:t>P</a:t>
            </a:r>
          </a:p>
          <a:p>
            <a:pPr marL="0" indent="0">
              <a:buNone/>
            </a:pPr>
            <a:r>
              <a:rPr lang="ru-RU" sz="1400" dirty="0">
                <a:latin typeface="HeliosCond" panose="020B0800000000000000" pitchFamily="34" charset="-52"/>
              </a:rPr>
              <a:t>0,05-0</a:t>
            </a:r>
          </a:p>
        </p:txBody>
      </p:sp>
      <p:sp>
        <p:nvSpPr>
          <p:cNvPr id="10" name="Заголовок 6"/>
          <p:cNvSpPr>
            <a:spLocks noGrp="1"/>
          </p:cNvSpPr>
          <p:nvPr>
            <p:ph type="title"/>
          </p:nvPr>
        </p:nvSpPr>
        <p:spPr>
          <a:xfrm>
            <a:off x="3307432" y="411510"/>
            <a:ext cx="5729064" cy="648072"/>
          </a:xfrm>
        </p:spPr>
        <p:txBody>
          <a:bodyPr vert="horz" lIns="91440" tIns="45720" rIns="91440" bIns="45720" rtlCol="0" anchor="ctr">
            <a:noAutofit/>
          </a:bodyPr>
          <a:lstStyle/>
          <a:p>
            <a:pPr lvl="0" algn="l">
              <a:lnSpc>
                <a:spcPts val="3700"/>
              </a:lnSpc>
            </a:pPr>
            <a:r>
              <a:rPr lang="ru-RU" b="1" dirty="0" smtClean="0"/>
              <a:t>2.1. Оценка риска</a:t>
            </a:r>
          </a:p>
        </p:txBody>
      </p:sp>
    </p:spTree>
    <p:extLst>
      <p:ext uri="{BB962C8B-B14F-4D97-AF65-F5344CB8AC3E}">
        <p14:creationId xmlns:p14="http://schemas.microsoft.com/office/powerpoint/2010/main" val="22663017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29</a:t>
            </a:fld>
            <a:endParaRPr lang="ru-RU"/>
          </a:p>
        </p:txBody>
      </p:sp>
      <p:sp>
        <p:nvSpPr>
          <p:cNvPr id="8" name="Прямоугольник 7"/>
          <p:cNvSpPr/>
          <p:nvPr/>
        </p:nvSpPr>
        <p:spPr>
          <a:xfrm>
            <a:off x="759148" y="1145952"/>
            <a:ext cx="8317780" cy="369332"/>
          </a:xfrm>
          <a:prstGeom prst="rect">
            <a:avLst/>
          </a:prstGeom>
          <a:noFill/>
        </p:spPr>
        <p:txBody>
          <a:bodyPr wrap="square" lIns="91440" tIns="45720" rIns="91440" bIns="45720">
            <a:spAutoFit/>
          </a:bodyPr>
          <a:lstStyle/>
          <a:p>
            <a:pPr fontAlgn="base"/>
            <a:r>
              <a:rPr lang="ru-RU" dirty="0" smtClean="0">
                <a:solidFill>
                  <a:srgbClr val="FF0000"/>
                </a:solidFill>
                <a:latin typeface="HeliosCond" panose="020B0800000000000000" pitchFamily="34" charset="-52"/>
              </a:rPr>
              <a:t>Как оценить эффективность мероприятий</a:t>
            </a:r>
            <a:endParaRPr lang="ru-RU" dirty="0">
              <a:solidFill>
                <a:srgbClr val="FF0000"/>
              </a:solidFill>
              <a:latin typeface="HeliosCond" panose="020B0800000000000000" pitchFamily="34" charset="-52"/>
            </a:endParaRPr>
          </a:p>
        </p:txBody>
      </p:sp>
      <p:sp>
        <p:nvSpPr>
          <p:cNvPr id="9" name="Содержимое 2"/>
          <p:cNvSpPr>
            <a:spLocks noGrp="1"/>
          </p:cNvSpPr>
          <p:nvPr>
            <p:ph sz="half" idx="1"/>
          </p:nvPr>
        </p:nvSpPr>
        <p:spPr>
          <a:xfrm>
            <a:off x="755576" y="1587292"/>
            <a:ext cx="7416824" cy="3288714"/>
          </a:xfrm>
          <a:noFill/>
        </p:spPr>
        <p:txBody>
          <a:bodyPr>
            <a:noAutofit/>
          </a:bodyPr>
          <a:lstStyle/>
          <a:p>
            <a:pPr marL="0" indent="0">
              <a:buNone/>
            </a:pPr>
            <a:r>
              <a:rPr lang="ru-RU" sz="1400" b="1" dirty="0" smtClean="0">
                <a:latin typeface="HeliosCond" panose="020B0800000000000000" pitchFamily="34" charset="-52"/>
              </a:rPr>
              <a:t>2. Замена </a:t>
            </a:r>
            <a:r>
              <a:rPr lang="ru-RU" sz="1400" b="1" dirty="0">
                <a:latin typeface="HeliosCond" panose="020B0800000000000000" pitchFamily="34" charset="-52"/>
              </a:rPr>
              <a:t>опасных работ, процессов, операций, материалов или оборудования на менее </a:t>
            </a:r>
            <a:r>
              <a:rPr lang="ru-RU" sz="1400" b="1" dirty="0" smtClean="0">
                <a:latin typeface="HeliosCond" panose="020B0800000000000000" pitchFamily="34" charset="-52"/>
              </a:rPr>
              <a:t>опасные</a:t>
            </a:r>
          </a:p>
          <a:p>
            <a:pPr marL="0" indent="0">
              <a:buNone/>
            </a:pPr>
            <a:r>
              <a:rPr lang="ru-RU" sz="1400" b="1" dirty="0">
                <a:solidFill>
                  <a:schemeClr val="accent6"/>
                </a:solidFill>
                <a:latin typeface="HeliosCond" panose="020B0800000000000000" pitchFamily="34" charset="-52"/>
              </a:rPr>
              <a:t>Уровень опасности в источнике гарантированно снижен до безопасного</a:t>
            </a:r>
            <a:r>
              <a:rPr lang="ru-RU" sz="1400" b="1" dirty="0" smtClean="0">
                <a:solidFill>
                  <a:schemeClr val="accent6"/>
                </a:solidFill>
                <a:latin typeface="HeliosCond" panose="020B0800000000000000" pitchFamily="34" charset="-52"/>
              </a:rPr>
              <a:t>: </a:t>
            </a:r>
            <a:r>
              <a:rPr lang="ru-RU" sz="1400" dirty="0">
                <a:latin typeface="HeliosCond" panose="020B0800000000000000" pitchFamily="34" charset="-52"/>
              </a:rPr>
              <a:t>Уровень опасного фактора в источнике снижен до условно безопасного уровня (уменьшение физических параметров, характеризующих опасность источника, исключающее их случайное или умышленное восстановление). Примеры: применение пониженного напряжения, снижение уровней ВПФ в рабочей зоне за счет изменения технологии, </a:t>
            </a:r>
            <a:r>
              <a:rPr lang="ru-RU" sz="1400" dirty="0" smtClean="0">
                <a:latin typeface="HeliosCond" panose="020B0800000000000000" pitchFamily="34" charset="-52"/>
              </a:rPr>
              <a:t>...)</a:t>
            </a:r>
          </a:p>
          <a:p>
            <a:pPr marL="0" indent="0">
              <a:buNone/>
            </a:pPr>
            <a:r>
              <a:rPr lang="ru-RU" sz="1400" b="1" dirty="0" smtClean="0">
                <a:latin typeface="HeliosCond" panose="020B0800000000000000" pitchFamily="34" charset="-52"/>
              </a:rPr>
              <a:t>Результативность </a:t>
            </a:r>
            <a:r>
              <a:rPr lang="ru-RU" sz="1400" b="1" dirty="0">
                <a:latin typeface="HeliosCond" panose="020B0800000000000000" pitchFamily="34" charset="-52"/>
              </a:rPr>
              <a:t>предпринятой защитной меры, </a:t>
            </a:r>
            <a:r>
              <a:rPr lang="ru-RU" sz="1400" b="1" dirty="0" smtClean="0">
                <a:latin typeface="HeliosCond" panose="020B0800000000000000" pitchFamily="34" charset="-52"/>
              </a:rPr>
              <a:t>Е</a:t>
            </a:r>
          </a:p>
          <a:p>
            <a:pPr marL="0" indent="0">
              <a:buNone/>
            </a:pPr>
            <a:r>
              <a:rPr lang="ru-RU" sz="1400" dirty="0" smtClean="0">
                <a:latin typeface="HeliosCond" panose="020B0800000000000000" pitchFamily="34" charset="-52"/>
              </a:rPr>
              <a:t>0,9-0,95</a:t>
            </a:r>
          </a:p>
          <a:p>
            <a:pPr marL="0" indent="0">
              <a:buNone/>
            </a:pPr>
            <a:r>
              <a:rPr lang="ru-RU" sz="1400" b="1" dirty="0" smtClean="0">
                <a:latin typeface="HeliosCond" panose="020B0800000000000000" pitchFamily="34" charset="-52"/>
              </a:rPr>
              <a:t>Вероятность </a:t>
            </a:r>
            <a:r>
              <a:rPr lang="ru-RU" sz="1400" b="1" dirty="0">
                <a:latin typeface="HeliosCond" panose="020B0800000000000000" pitchFamily="34" charset="-52"/>
              </a:rPr>
              <a:t>наступления опасного события (остаточная) </a:t>
            </a:r>
            <a:r>
              <a:rPr lang="ru-RU" sz="1400" b="1" dirty="0" smtClean="0">
                <a:latin typeface="HeliosCond" panose="020B0800000000000000" pitchFamily="34" charset="-52"/>
              </a:rPr>
              <a:t>P</a:t>
            </a:r>
          </a:p>
          <a:p>
            <a:pPr marL="0" indent="0">
              <a:buNone/>
            </a:pPr>
            <a:r>
              <a:rPr lang="ru-RU" sz="1400" dirty="0">
                <a:latin typeface="HeliosCond" panose="020B0800000000000000" pitchFamily="34" charset="-52"/>
              </a:rPr>
              <a:t>0,1-0,05</a:t>
            </a:r>
          </a:p>
        </p:txBody>
      </p:sp>
      <p:sp>
        <p:nvSpPr>
          <p:cNvPr id="10" name="Заголовок 6"/>
          <p:cNvSpPr>
            <a:spLocks noGrp="1"/>
          </p:cNvSpPr>
          <p:nvPr>
            <p:ph type="title"/>
          </p:nvPr>
        </p:nvSpPr>
        <p:spPr>
          <a:xfrm>
            <a:off x="3307432" y="411510"/>
            <a:ext cx="5729064" cy="648072"/>
          </a:xfrm>
        </p:spPr>
        <p:txBody>
          <a:bodyPr vert="horz" lIns="91440" tIns="45720" rIns="91440" bIns="45720" rtlCol="0" anchor="ctr">
            <a:noAutofit/>
          </a:bodyPr>
          <a:lstStyle/>
          <a:p>
            <a:pPr lvl="0" algn="l">
              <a:lnSpc>
                <a:spcPts val="3700"/>
              </a:lnSpc>
            </a:pPr>
            <a:r>
              <a:rPr lang="ru-RU" b="1" dirty="0" smtClean="0"/>
              <a:t>2.1. Оценка риска</a:t>
            </a:r>
          </a:p>
        </p:txBody>
      </p:sp>
    </p:spTree>
    <p:extLst>
      <p:ext uri="{BB962C8B-B14F-4D97-AF65-F5344CB8AC3E}">
        <p14:creationId xmlns:p14="http://schemas.microsoft.com/office/powerpoint/2010/main" val="11383226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30</a:t>
            </a:fld>
            <a:endParaRPr lang="ru-RU"/>
          </a:p>
        </p:txBody>
      </p:sp>
      <p:sp>
        <p:nvSpPr>
          <p:cNvPr id="8" name="Прямоугольник 7"/>
          <p:cNvSpPr/>
          <p:nvPr/>
        </p:nvSpPr>
        <p:spPr>
          <a:xfrm>
            <a:off x="759148" y="1059582"/>
            <a:ext cx="7632848" cy="369332"/>
          </a:xfrm>
          <a:prstGeom prst="rect">
            <a:avLst/>
          </a:prstGeom>
          <a:noFill/>
        </p:spPr>
        <p:txBody>
          <a:bodyPr wrap="square" lIns="91440" tIns="45720" rIns="91440" bIns="45720">
            <a:spAutoFit/>
          </a:bodyPr>
          <a:lstStyle/>
          <a:p>
            <a:pPr fontAlgn="base"/>
            <a:r>
              <a:rPr lang="ru-RU" dirty="0" smtClean="0">
                <a:solidFill>
                  <a:srgbClr val="FF0000"/>
                </a:solidFill>
                <a:latin typeface="HeliosCond" panose="020B0800000000000000" pitchFamily="34" charset="-52"/>
              </a:rPr>
              <a:t>Как оценить эффективность мероприятий</a:t>
            </a:r>
            <a:endParaRPr lang="ru-RU" dirty="0">
              <a:solidFill>
                <a:srgbClr val="FF0000"/>
              </a:solidFill>
              <a:latin typeface="HeliosCond" panose="020B0800000000000000" pitchFamily="34" charset="-52"/>
            </a:endParaRPr>
          </a:p>
        </p:txBody>
      </p:sp>
      <p:sp>
        <p:nvSpPr>
          <p:cNvPr id="9" name="Содержимое 2"/>
          <p:cNvSpPr>
            <a:spLocks noGrp="1"/>
          </p:cNvSpPr>
          <p:nvPr>
            <p:ph sz="half" idx="1"/>
          </p:nvPr>
        </p:nvSpPr>
        <p:spPr>
          <a:xfrm>
            <a:off x="755576" y="1428914"/>
            <a:ext cx="7344816" cy="3288714"/>
          </a:xfrm>
          <a:noFill/>
        </p:spPr>
        <p:txBody>
          <a:bodyPr>
            <a:noAutofit/>
          </a:bodyPr>
          <a:lstStyle/>
          <a:p>
            <a:pPr marL="0" indent="0">
              <a:buNone/>
            </a:pPr>
            <a:r>
              <a:rPr lang="ru-RU" sz="1400" b="1" dirty="0" smtClean="0">
                <a:latin typeface="HeliosCond" panose="020B0800000000000000" pitchFamily="34" charset="-52"/>
              </a:rPr>
              <a:t>3.1. </a:t>
            </a:r>
            <a:r>
              <a:rPr lang="ru-RU" sz="1400" b="1" dirty="0">
                <a:latin typeface="HeliosCond" panose="020B0800000000000000" pitchFamily="34" charset="-52"/>
              </a:rPr>
              <a:t>Непреодолимые технические (конструктивные) меры к источнику </a:t>
            </a:r>
            <a:r>
              <a:rPr lang="ru-RU" sz="1400" b="1" dirty="0" smtClean="0">
                <a:latin typeface="HeliosCond" panose="020B0800000000000000" pitchFamily="34" charset="-52"/>
              </a:rPr>
              <a:t>опасности</a:t>
            </a:r>
          </a:p>
          <a:p>
            <a:pPr marL="0" indent="0">
              <a:buNone/>
            </a:pPr>
            <a:r>
              <a:rPr lang="ru-RU" sz="1400" b="1" dirty="0">
                <a:solidFill>
                  <a:schemeClr val="accent6"/>
                </a:solidFill>
                <a:latin typeface="HeliosCond" panose="020B0800000000000000" pitchFamily="34" charset="-52"/>
              </a:rPr>
              <a:t>Технические (конструктивные) защитные меры, исключающие возникновение опасной ситуации</a:t>
            </a:r>
            <a:r>
              <a:rPr lang="ru-RU" sz="1400" b="1" dirty="0" smtClean="0">
                <a:solidFill>
                  <a:schemeClr val="accent6"/>
                </a:solidFill>
                <a:latin typeface="HeliosCond" panose="020B0800000000000000" pitchFamily="34" charset="-52"/>
              </a:rPr>
              <a:t>: </a:t>
            </a:r>
            <a:r>
              <a:rPr lang="ru-RU" sz="1400" dirty="0">
                <a:latin typeface="HeliosCond" panose="020B0800000000000000" pitchFamily="34" charset="-52"/>
              </a:rPr>
              <a:t>Вероятность воздействия опасного (производственного или непроизводственного) фактора снижена за счет применения конструктивных мер, уменьшающих интенсивность воздействия опасного фактора в отношении объекта, помещения, группы РМ, цеха, участка территории и т.п. Примеры: укрепление перекрытий, устройство огне (</a:t>
            </a:r>
            <a:r>
              <a:rPr lang="ru-RU" sz="1400" dirty="0" err="1">
                <a:latin typeface="HeliosCond" panose="020B0800000000000000" pitchFamily="34" charset="-52"/>
              </a:rPr>
              <a:t>взрыво</a:t>
            </a:r>
            <a:r>
              <a:rPr lang="ru-RU" sz="1400" dirty="0">
                <a:latin typeface="HeliosCond" panose="020B0800000000000000" pitchFamily="34" charset="-52"/>
              </a:rPr>
              <a:t>)защитных стен (перегородок), защита от лавин, </a:t>
            </a:r>
            <a:r>
              <a:rPr lang="ru-RU" sz="1400" dirty="0" smtClean="0">
                <a:latin typeface="HeliosCond" panose="020B0800000000000000" pitchFamily="34" charset="-52"/>
              </a:rPr>
              <a:t>затопления</a:t>
            </a:r>
          </a:p>
          <a:p>
            <a:pPr marL="0" indent="0">
              <a:buNone/>
            </a:pPr>
            <a:r>
              <a:rPr lang="ru-RU" sz="1400" b="1" dirty="0" smtClean="0">
                <a:latin typeface="HeliosCond" panose="020B0800000000000000" pitchFamily="34" charset="-52"/>
              </a:rPr>
              <a:t>Результативность </a:t>
            </a:r>
            <a:r>
              <a:rPr lang="ru-RU" sz="1400" b="1" dirty="0">
                <a:latin typeface="HeliosCond" panose="020B0800000000000000" pitchFamily="34" charset="-52"/>
              </a:rPr>
              <a:t>предпринятой защитной меры, </a:t>
            </a:r>
            <a:r>
              <a:rPr lang="ru-RU" sz="1400" b="1" dirty="0" smtClean="0">
                <a:latin typeface="HeliosCond" panose="020B0800000000000000" pitchFamily="34" charset="-52"/>
              </a:rPr>
              <a:t>Е</a:t>
            </a:r>
          </a:p>
          <a:p>
            <a:pPr marL="0" indent="0">
              <a:buNone/>
            </a:pPr>
            <a:r>
              <a:rPr lang="ru-RU" sz="1400" dirty="0" smtClean="0">
                <a:latin typeface="HeliosCond" panose="020B0800000000000000" pitchFamily="34" charset="-52"/>
              </a:rPr>
              <a:t>0,85-0,9</a:t>
            </a:r>
          </a:p>
          <a:p>
            <a:pPr marL="0" indent="0">
              <a:buNone/>
            </a:pPr>
            <a:r>
              <a:rPr lang="ru-RU" sz="1400" b="1" dirty="0" smtClean="0">
                <a:latin typeface="HeliosCond" panose="020B0800000000000000" pitchFamily="34" charset="-52"/>
              </a:rPr>
              <a:t>Вероятность </a:t>
            </a:r>
            <a:r>
              <a:rPr lang="ru-RU" sz="1400" b="1" dirty="0">
                <a:latin typeface="HeliosCond" panose="020B0800000000000000" pitchFamily="34" charset="-52"/>
              </a:rPr>
              <a:t>наступления опасного события (остаточная) </a:t>
            </a:r>
            <a:r>
              <a:rPr lang="ru-RU" sz="1400" b="1" dirty="0" smtClean="0">
                <a:latin typeface="HeliosCond" panose="020B0800000000000000" pitchFamily="34" charset="-52"/>
              </a:rPr>
              <a:t>P</a:t>
            </a:r>
          </a:p>
          <a:p>
            <a:pPr marL="0" indent="0">
              <a:buNone/>
            </a:pPr>
            <a:r>
              <a:rPr lang="ru-RU" sz="1400" dirty="0">
                <a:latin typeface="HeliosCond" panose="020B0800000000000000" pitchFamily="34" charset="-52"/>
              </a:rPr>
              <a:t>0,15-0,1</a:t>
            </a:r>
          </a:p>
        </p:txBody>
      </p:sp>
      <p:sp>
        <p:nvSpPr>
          <p:cNvPr id="10" name="Заголовок 6"/>
          <p:cNvSpPr>
            <a:spLocks noGrp="1"/>
          </p:cNvSpPr>
          <p:nvPr>
            <p:ph type="title"/>
          </p:nvPr>
        </p:nvSpPr>
        <p:spPr>
          <a:xfrm>
            <a:off x="3307432" y="411510"/>
            <a:ext cx="5729064" cy="648072"/>
          </a:xfrm>
        </p:spPr>
        <p:txBody>
          <a:bodyPr vert="horz" lIns="91440" tIns="45720" rIns="91440" bIns="45720" rtlCol="0" anchor="ctr">
            <a:noAutofit/>
          </a:bodyPr>
          <a:lstStyle/>
          <a:p>
            <a:pPr lvl="0" algn="l">
              <a:lnSpc>
                <a:spcPts val="3700"/>
              </a:lnSpc>
            </a:pPr>
            <a:r>
              <a:rPr lang="ru-RU" b="1" dirty="0" smtClean="0"/>
              <a:t>2.1. Оценка риска</a:t>
            </a:r>
          </a:p>
        </p:txBody>
      </p:sp>
    </p:spTree>
    <p:extLst>
      <p:ext uri="{BB962C8B-B14F-4D97-AF65-F5344CB8AC3E}">
        <p14:creationId xmlns:p14="http://schemas.microsoft.com/office/powerpoint/2010/main" val="33689654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31</a:t>
            </a:fld>
            <a:endParaRPr lang="ru-RU"/>
          </a:p>
        </p:txBody>
      </p:sp>
      <p:sp>
        <p:nvSpPr>
          <p:cNvPr id="8" name="Прямоугольник 7"/>
          <p:cNvSpPr/>
          <p:nvPr/>
        </p:nvSpPr>
        <p:spPr>
          <a:xfrm>
            <a:off x="831156" y="1145952"/>
            <a:ext cx="8245772" cy="369332"/>
          </a:xfrm>
          <a:prstGeom prst="rect">
            <a:avLst/>
          </a:prstGeom>
          <a:noFill/>
        </p:spPr>
        <p:txBody>
          <a:bodyPr wrap="square" lIns="91440" tIns="45720" rIns="91440" bIns="45720">
            <a:spAutoFit/>
          </a:bodyPr>
          <a:lstStyle/>
          <a:p>
            <a:pPr fontAlgn="base"/>
            <a:r>
              <a:rPr lang="ru-RU" dirty="0" smtClean="0">
                <a:solidFill>
                  <a:srgbClr val="FF0000"/>
                </a:solidFill>
                <a:latin typeface="HeliosCond" panose="020B0800000000000000" pitchFamily="34" charset="-52"/>
              </a:rPr>
              <a:t>Как оценить эффективность мероприятий</a:t>
            </a:r>
            <a:endParaRPr lang="ru-RU" dirty="0">
              <a:solidFill>
                <a:srgbClr val="FF0000"/>
              </a:solidFill>
              <a:latin typeface="HeliosCond" panose="020B0800000000000000" pitchFamily="34" charset="-52"/>
            </a:endParaRPr>
          </a:p>
        </p:txBody>
      </p:sp>
      <p:sp>
        <p:nvSpPr>
          <p:cNvPr id="9" name="Содержимое 2"/>
          <p:cNvSpPr>
            <a:spLocks noGrp="1"/>
          </p:cNvSpPr>
          <p:nvPr>
            <p:ph sz="half" idx="1"/>
          </p:nvPr>
        </p:nvSpPr>
        <p:spPr>
          <a:xfrm>
            <a:off x="827584" y="1515284"/>
            <a:ext cx="7272808" cy="3288714"/>
          </a:xfrm>
          <a:noFill/>
        </p:spPr>
        <p:txBody>
          <a:bodyPr>
            <a:noAutofit/>
          </a:bodyPr>
          <a:lstStyle/>
          <a:p>
            <a:pPr marL="0" indent="0">
              <a:buNone/>
            </a:pPr>
            <a:r>
              <a:rPr lang="ru-RU" sz="1400" b="1" dirty="0" smtClean="0">
                <a:latin typeface="HeliosCond" panose="020B0800000000000000" pitchFamily="34" charset="-52"/>
              </a:rPr>
              <a:t>3.2. </a:t>
            </a:r>
            <a:r>
              <a:rPr lang="ru-RU" sz="1400" b="1" dirty="0">
                <a:latin typeface="HeliosCond" panose="020B0800000000000000" pitchFamily="34" charset="-52"/>
              </a:rPr>
              <a:t>Непреодолимые технические (конструктивные) меры к источнику </a:t>
            </a:r>
            <a:r>
              <a:rPr lang="ru-RU" sz="1400" b="1" dirty="0" smtClean="0">
                <a:latin typeface="HeliosCond" panose="020B0800000000000000" pitchFamily="34" charset="-52"/>
              </a:rPr>
              <a:t>опасности</a:t>
            </a:r>
          </a:p>
          <a:p>
            <a:pPr marL="0" indent="0">
              <a:buNone/>
            </a:pPr>
            <a:r>
              <a:rPr lang="ru-RU" sz="1400" b="1" dirty="0">
                <a:solidFill>
                  <a:schemeClr val="accent6"/>
                </a:solidFill>
                <a:latin typeface="HeliosCond" panose="020B0800000000000000" pitchFamily="34" charset="-52"/>
              </a:rPr>
              <a:t>Применение непреодолимых ограждений, изоляции (исключение опасной ситуации)</a:t>
            </a:r>
            <a:r>
              <a:rPr lang="ru-RU" sz="1400" b="1" dirty="0" smtClean="0">
                <a:solidFill>
                  <a:schemeClr val="accent6"/>
                </a:solidFill>
                <a:latin typeface="HeliosCond" panose="020B0800000000000000" pitchFamily="34" charset="-52"/>
              </a:rPr>
              <a:t>:  </a:t>
            </a:r>
            <a:r>
              <a:rPr lang="ru-RU" sz="1400" dirty="0" smtClean="0">
                <a:latin typeface="HeliosCond" panose="020B0800000000000000" pitchFamily="34" charset="-52"/>
              </a:rPr>
              <a:t>Вероятность </a:t>
            </a:r>
            <a:r>
              <a:rPr lang="ru-RU" sz="1400" dirty="0">
                <a:latin typeface="HeliosCond" panose="020B0800000000000000" pitchFamily="34" charset="-52"/>
              </a:rPr>
              <a:t>воздействия опасного (производственного или непроизводственного) фактора снижена за счет применения конструктивных мер, исключающих воздействие опасного фактора на работника в случае реализации опасности или контакт работника с источником опасности. </a:t>
            </a:r>
            <a:endParaRPr lang="ru-RU" sz="1400" dirty="0" smtClean="0">
              <a:latin typeface="HeliosCond" panose="020B0800000000000000" pitchFamily="34" charset="-52"/>
            </a:endParaRPr>
          </a:p>
          <a:p>
            <a:pPr marL="0" indent="0">
              <a:buNone/>
            </a:pPr>
            <a:r>
              <a:rPr lang="ru-RU" sz="1400" b="1" dirty="0" smtClean="0">
                <a:latin typeface="HeliosCond" panose="020B0800000000000000" pitchFamily="34" charset="-52"/>
              </a:rPr>
              <a:t>Результативность </a:t>
            </a:r>
            <a:r>
              <a:rPr lang="ru-RU" sz="1400" b="1" dirty="0">
                <a:latin typeface="HeliosCond" panose="020B0800000000000000" pitchFamily="34" charset="-52"/>
              </a:rPr>
              <a:t>предпринятой защитной меры, </a:t>
            </a:r>
            <a:r>
              <a:rPr lang="ru-RU" sz="1400" b="1" dirty="0" smtClean="0">
                <a:latin typeface="HeliosCond" panose="020B0800000000000000" pitchFamily="34" charset="-52"/>
              </a:rPr>
              <a:t>Е</a:t>
            </a:r>
          </a:p>
          <a:p>
            <a:pPr marL="0" indent="0">
              <a:buNone/>
            </a:pPr>
            <a:r>
              <a:rPr lang="ru-RU" sz="1400" dirty="0" smtClean="0">
                <a:latin typeface="HeliosCond" panose="020B0800000000000000" pitchFamily="34" charset="-52"/>
              </a:rPr>
              <a:t>0,9-0,95</a:t>
            </a:r>
          </a:p>
          <a:p>
            <a:pPr marL="0" indent="0">
              <a:buNone/>
            </a:pPr>
            <a:r>
              <a:rPr lang="ru-RU" sz="1400" b="1" dirty="0" smtClean="0">
                <a:latin typeface="HeliosCond" panose="020B0800000000000000" pitchFamily="34" charset="-52"/>
              </a:rPr>
              <a:t>Вероятность </a:t>
            </a:r>
            <a:r>
              <a:rPr lang="ru-RU" sz="1400" b="1" dirty="0">
                <a:latin typeface="HeliosCond" panose="020B0800000000000000" pitchFamily="34" charset="-52"/>
              </a:rPr>
              <a:t>наступления опасного события (остаточная) </a:t>
            </a:r>
            <a:r>
              <a:rPr lang="ru-RU" sz="1400" b="1" dirty="0" smtClean="0">
                <a:latin typeface="HeliosCond" panose="020B0800000000000000" pitchFamily="34" charset="-52"/>
              </a:rPr>
              <a:t>P</a:t>
            </a:r>
          </a:p>
          <a:p>
            <a:pPr marL="0" indent="0">
              <a:buNone/>
            </a:pPr>
            <a:r>
              <a:rPr lang="ru-RU" sz="1400" dirty="0">
                <a:latin typeface="HeliosCond" panose="020B0800000000000000" pitchFamily="34" charset="-52"/>
              </a:rPr>
              <a:t>0,1-0,05</a:t>
            </a:r>
          </a:p>
        </p:txBody>
      </p:sp>
      <p:sp>
        <p:nvSpPr>
          <p:cNvPr id="10" name="Заголовок 6"/>
          <p:cNvSpPr>
            <a:spLocks noGrp="1"/>
          </p:cNvSpPr>
          <p:nvPr>
            <p:ph type="title"/>
          </p:nvPr>
        </p:nvSpPr>
        <p:spPr>
          <a:xfrm>
            <a:off x="3307432" y="411510"/>
            <a:ext cx="5729064" cy="648072"/>
          </a:xfrm>
        </p:spPr>
        <p:txBody>
          <a:bodyPr vert="horz" lIns="91440" tIns="45720" rIns="91440" bIns="45720" rtlCol="0" anchor="ctr">
            <a:noAutofit/>
          </a:bodyPr>
          <a:lstStyle/>
          <a:p>
            <a:pPr lvl="0" algn="l">
              <a:lnSpc>
                <a:spcPts val="3700"/>
              </a:lnSpc>
            </a:pPr>
            <a:r>
              <a:rPr lang="ru-RU" b="1" dirty="0" smtClean="0"/>
              <a:t>2.1. Оценка риска</a:t>
            </a:r>
          </a:p>
        </p:txBody>
      </p:sp>
    </p:spTree>
    <p:extLst>
      <p:ext uri="{BB962C8B-B14F-4D97-AF65-F5344CB8AC3E}">
        <p14:creationId xmlns:p14="http://schemas.microsoft.com/office/powerpoint/2010/main" val="39399486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32</a:t>
            </a:fld>
            <a:endParaRPr lang="ru-RU"/>
          </a:p>
        </p:txBody>
      </p:sp>
      <p:sp>
        <p:nvSpPr>
          <p:cNvPr id="8" name="Прямоугольник 7"/>
          <p:cNvSpPr/>
          <p:nvPr/>
        </p:nvSpPr>
        <p:spPr>
          <a:xfrm>
            <a:off x="759148" y="1059582"/>
            <a:ext cx="8317780" cy="369332"/>
          </a:xfrm>
          <a:prstGeom prst="rect">
            <a:avLst/>
          </a:prstGeom>
          <a:noFill/>
        </p:spPr>
        <p:txBody>
          <a:bodyPr wrap="square" lIns="91440" tIns="45720" rIns="91440" bIns="45720">
            <a:spAutoFit/>
          </a:bodyPr>
          <a:lstStyle/>
          <a:p>
            <a:pPr fontAlgn="base"/>
            <a:r>
              <a:rPr lang="ru-RU" dirty="0" smtClean="0">
                <a:solidFill>
                  <a:srgbClr val="FF0000"/>
                </a:solidFill>
                <a:latin typeface="HeliosCond" panose="020B0800000000000000" pitchFamily="34" charset="-52"/>
              </a:rPr>
              <a:t>Как оценить эффективность мероприятий</a:t>
            </a:r>
            <a:endParaRPr lang="ru-RU" dirty="0">
              <a:solidFill>
                <a:srgbClr val="FF0000"/>
              </a:solidFill>
              <a:latin typeface="HeliosCond" panose="020B0800000000000000" pitchFamily="34" charset="-52"/>
            </a:endParaRPr>
          </a:p>
        </p:txBody>
      </p:sp>
      <p:sp>
        <p:nvSpPr>
          <p:cNvPr id="9" name="Содержимое 2"/>
          <p:cNvSpPr>
            <a:spLocks noGrp="1"/>
          </p:cNvSpPr>
          <p:nvPr>
            <p:ph sz="half" idx="1"/>
          </p:nvPr>
        </p:nvSpPr>
        <p:spPr>
          <a:xfrm>
            <a:off x="755576" y="1428914"/>
            <a:ext cx="7344816" cy="3288714"/>
          </a:xfrm>
          <a:noFill/>
        </p:spPr>
        <p:txBody>
          <a:bodyPr>
            <a:noAutofit/>
          </a:bodyPr>
          <a:lstStyle/>
          <a:p>
            <a:pPr marL="0" indent="0">
              <a:buNone/>
            </a:pPr>
            <a:r>
              <a:rPr lang="ru-RU" sz="1400" b="1" dirty="0" smtClean="0">
                <a:latin typeface="HeliosCond" panose="020B0800000000000000" pitchFamily="34" charset="-52"/>
              </a:rPr>
              <a:t>4. </a:t>
            </a:r>
            <a:r>
              <a:rPr lang="ru-RU" sz="1400" b="1" dirty="0">
                <a:latin typeface="HeliosCond" panose="020B0800000000000000" pitchFamily="34" charset="-52"/>
              </a:rPr>
              <a:t>Преодолеваемые конструктивные меры к источнику опасности</a:t>
            </a:r>
            <a:endParaRPr lang="ru-RU" sz="1400" b="1" dirty="0" smtClean="0">
              <a:latin typeface="HeliosCond" panose="020B0800000000000000" pitchFamily="34" charset="-52"/>
            </a:endParaRPr>
          </a:p>
          <a:p>
            <a:pPr marL="0" indent="0">
              <a:buNone/>
            </a:pPr>
            <a:r>
              <a:rPr lang="ru-RU" sz="1400" b="1" dirty="0">
                <a:solidFill>
                  <a:schemeClr val="accent6"/>
                </a:solidFill>
                <a:latin typeface="HeliosCond" panose="020B0800000000000000" pitchFamily="34" charset="-52"/>
              </a:rPr>
              <a:t>Защитные ограждения (преодолеваемые, съемные)</a:t>
            </a:r>
            <a:r>
              <a:rPr lang="ru-RU" sz="1400" b="1" dirty="0" smtClean="0">
                <a:solidFill>
                  <a:schemeClr val="accent6"/>
                </a:solidFill>
                <a:latin typeface="HeliosCond" panose="020B0800000000000000" pitchFamily="34" charset="-52"/>
              </a:rPr>
              <a:t>: </a:t>
            </a:r>
            <a:r>
              <a:rPr lang="ru-RU" sz="1400" dirty="0">
                <a:latin typeface="HeliosCond" panose="020B0800000000000000" pitchFamily="34" charset="-52"/>
              </a:rPr>
              <a:t>Вероятность воздействия опасного производственного фактора снижена за счет применения механических, электрических и электромеханических устройств, препятствующих случайному нахождению работника в опасной зоне или случайному (ошибочному) нарушению работником технологии выполнения потенциально опасного действия (операции), случайного воздействия ОПФ в результате поломки оборудования без учета соблюдения работником трудовой и технологической дисциплины, без действующей системы мониторинга и контроля</a:t>
            </a:r>
            <a:r>
              <a:rPr lang="ru-RU" sz="1400" dirty="0" smtClean="0">
                <a:latin typeface="HeliosCond" panose="020B0800000000000000" pitchFamily="34" charset="-52"/>
              </a:rPr>
              <a:t>. </a:t>
            </a:r>
          </a:p>
          <a:p>
            <a:pPr marL="0" indent="0">
              <a:buNone/>
            </a:pPr>
            <a:r>
              <a:rPr lang="ru-RU" sz="1400" b="1" dirty="0" smtClean="0">
                <a:latin typeface="HeliosCond" panose="020B0800000000000000" pitchFamily="34" charset="-52"/>
              </a:rPr>
              <a:t>Результативность </a:t>
            </a:r>
            <a:r>
              <a:rPr lang="ru-RU" sz="1400" b="1" dirty="0">
                <a:latin typeface="HeliosCond" panose="020B0800000000000000" pitchFamily="34" charset="-52"/>
              </a:rPr>
              <a:t>предпринятой защитной меры, </a:t>
            </a:r>
            <a:r>
              <a:rPr lang="ru-RU" sz="1400" b="1" dirty="0" smtClean="0">
                <a:latin typeface="HeliosCond" panose="020B0800000000000000" pitchFamily="34" charset="-52"/>
              </a:rPr>
              <a:t>Е</a:t>
            </a:r>
          </a:p>
          <a:p>
            <a:pPr marL="0" indent="0">
              <a:buNone/>
            </a:pPr>
            <a:r>
              <a:rPr lang="ru-RU" sz="1400" dirty="0" smtClean="0">
                <a:latin typeface="HeliosCond" panose="020B0800000000000000" pitchFamily="34" charset="-52"/>
              </a:rPr>
              <a:t>0,4-0,7</a:t>
            </a:r>
          </a:p>
          <a:p>
            <a:pPr marL="0" indent="0">
              <a:buNone/>
            </a:pPr>
            <a:r>
              <a:rPr lang="ru-RU" sz="1400" b="1" dirty="0" smtClean="0">
                <a:latin typeface="HeliosCond" panose="020B0800000000000000" pitchFamily="34" charset="-52"/>
              </a:rPr>
              <a:t>Вероятность </a:t>
            </a:r>
            <a:r>
              <a:rPr lang="ru-RU" sz="1400" b="1" dirty="0">
                <a:latin typeface="HeliosCond" panose="020B0800000000000000" pitchFamily="34" charset="-52"/>
              </a:rPr>
              <a:t>наступления опасного события (остаточная) </a:t>
            </a:r>
            <a:r>
              <a:rPr lang="ru-RU" sz="1400" b="1" dirty="0" smtClean="0">
                <a:latin typeface="HeliosCond" panose="020B0800000000000000" pitchFamily="34" charset="-52"/>
              </a:rPr>
              <a:t>P</a:t>
            </a:r>
          </a:p>
          <a:p>
            <a:pPr marL="0" indent="0">
              <a:buNone/>
            </a:pPr>
            <a:r>
              <a:rPr lang="ru-RU" sz="1400" dirty="0">
                <a:latin typeface="HeliosCond" panose="020B0800000000000000" pitchFamily="34" charset="-52"/>
              </a:rPr>
              <a:t>0,6-0,3</a:t>
            </a:r>
          </a:p>
        </p:txBody>
      </p:sp>
      <p:sp>
        <p:nvSpPr>
          <p:cNvPr id="10" name="Заголовок 6"/>
          <p:cNvSpPr>
            <a:spLocks noGrp="1"/>
          </p:cNvSpPr>
          <p:nvPr>
            <p:ph type="title"/>
          </p:nvPr>
        </p:nvSpPr>
        <p:spPr>
          <a:xfrm>
            <a:off x="3307432" y="411510"/>
            <a:ext cx="5729064" cy="648072"/>
          </a:xfrm>
        </p:spPr>
        <p:txBody>
          <a:bodyPr vert="horz" lIns="91440" tIns="45720" rIns="91440" bIns="45720" rtlCol="0" anchor="ctr">
            <a:noAutofit/>
          </a:bodyPr>
          <a:lstStyle/>
          <a:p>
            <a:pPr lvl="0" algn="l">
              <a:lnSpc>
                <a:spcPts val="3700"/>
              </a:lnSpc>
            </a:pPr>
            <a:r>
              <a:rPr lang="ru-RU" b="1" dirty="0" smtClean="0"/>
              <a:t>2.1. Оценка риска</a:t>
            </a:r>
          </a:p>
        </p:txBody>
      </p:sp>
    </p:spTree>
    <p:extLst>
      <p:ext uri="{BB962C8B-B14F-4D97-AF65-F5344CB8AC3E}">
        <p14:creationId xmlns:p14="http://schemas.microsoft.com/office/powerpoint/2010/main" val="31920350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33</a:t>
            </a:fld>
            <a:endParaRPr lang="ru-RU"/>
          </a:p>
        </p:txBody>
      </p:sp>
      <p:sp>
        <p:nvSpPr>
          <p:cNvPr id="8" name="Прямоугольник 7"/>
          <p:cNvSpPr/>
          <p:nvPr/>
        </p:nvSpPr>
        <p:spPr>
          <a:xfrm>
            <a:off x="831156" y="1145952"/>
            <a:ext cx="8245772" cy="369332"/>
          </a:xfrm>
          <a:prstGeom prst="rect">
            <a:avLst/>
          </a:prstGeom>
          <a:noFill/>
        </p:spPr>
        <p:txBody>
          <a:bodyPr wrap="square" lIns="91440" tIns="45720" rIns="91440" bIns="45720">
            <a:spAutoFit/>
          </a:bodyPr>
          <a:lstStyle/>
          <a:p>
            <a:pPr fontAlgn="base"/>
            <a:r>
              <a:rPr lang="ru-RU" dirty="0" smtClean="0">
                <a:solidFill>
                  <a:srgbClr val="FF0000"/>
                </a:solidFill>
                <a:latin typeface="HeliosCond" panose="020B0800000000000000" pitchFamily="34" charset="-52"/>
              </a:rPr>
              <a:t>Как оценить эффективность мероприятий</a:t>
            </a:r>
            <a:endParaRPr lang="ru-RU" dirty="0">
              <a:solidFill>
                <a:srgbClr val="FF0000"/>
              </a:solidFill>
              <a:latin typeface="HeliosCond" panose="020B0800000000000000" pitchFamily="34" charset="-52"/>
            </a:endParaRPr>
          </a:p>
        </p:txBody>
      </p:sp>
      <p:sp>
        <p:nvSpPr>
          <p:cNvPr id="9" name="Содержимое 2"/>
          <p:cNvSpPr>
            <a:spLocks noGrp="1"/>
          </p:cNvSpPr>
          <p:nvPr>
            <p:ph sz="half" idx="1"/>
          </p:nvPr>
        </p:nvSpPr>
        <p:spPr>
          <a:xfrm>
            <a:off x="827584" y="1587292"/>
            <a:ext cx="7200800" cy="3288714"/>
          </a:xfrm>
          <a:noFill/>
        </p:spPr>
        <p:txBody>
          <a:bodyPr>
            <a:noAutofit/>
          </a:bodyPr>
          <a:lstStyle/>
          <a:p>
            <a:pPr marL="0" indent="0">
              <a:buNone/>
            </a:pPr>
            <a:r>
              <a:rPr lang="ru-RU" sz="1400" b="1" dirty="0" smtClean="0">
                <a:latin typeface="HeliosCond" panose="020B0800000000000000" pitchFamily="34" charset="-52"/>
              </a:rPr>
              <a:t>5. </a:t>
            </a:r>
            <a:r>
              <a:rPr lang="ru-RU" sz="1400" b="1" dirty="0">
                <a:latin typeface="HeliosCond" panose="020B0800000000000000" pitchFamily="34" charset="-52"/>
              </a:rPr>
              <a:t>Административные (организационные) </a:t>
            </a:r>
            <a:r>
              <a:rPr lang="ru-RU" sz="1400" b="1" dirty="0" smtClean="0">
                <a:latin typeface="HeliosCond" panose="020B0800000000000000" pitchFamily="34" charset="-52"/>
              </a:rPr>
              <a:t>меры</a:t>
            </a:r>
          </a:p>
          <a:p>
            <a:pPr marL="0" indent="0">
              <a:buNone/>
            </a:pPr>
            <a:r>
              <a:rPr lang="ru-RU" sz="1400" b="1" dirty="0">
                <a:solidFill>
                  <a:schemeClr val="accent6"/>
                </a:solidFill>
                <a:latin typeface="HeliosCond" panose="020B0800000000000000" pitchFamily="34" charset="-52"/>
              </a:rPr>
              <a:t>Организация работ с оформлением наряда-допуска</a:t>
            </a:r>
            <a:r>
              <a:rPr lang="ru-RU" sz="1400" dirty="0" smtClean="0">
                <a:latin typeface="HeliosCond" panose="020B0800000000000000" pitchFamily="34" charset="-52"/>
              </a:rPr>
              <a:t>: </a:t>
            </a:r>
            <a:r>
              <a:rPr lang="ru-RU" sz="1400" dirty="0">
                <a:latin typeface="HeliosCond" panose="020B0800000000000000" pitchFamily="34" charset="-52"/>
              </a:rPr>
              <a:t>Уменьшения вероятности возникновения опасных ситуаций и осуществления опасных (ошибочных) действий при выполнении работ, в ходе которых возможно появление наиболее значимых (по тяжести) или заблаговременно не идентифицированных опасностей</a:t>
            </a:r>
            <a:r>
              <a:rPr lang="ru-RU" sz="1400" dirty="0" smtClean="0">
                <a:latin typeface="HeliosCond" panose="020B0800000000000000" pitchFamily="34" charset="-52"/>
              </a:rPr>
              <a:t>. </a:t>
            </a:r>
          </a:p>
          <a:p>
            <a:pPr marL="0" indent="0">
              <a:buNone/>
            </a:pPr>
            <a:r>
              <a:rPr lang="ru-RU" sz="1400" b="1" dirty="0" smtClean="0">
                <a:latin typeface="HeliosCond" panose="020B0800000000000000" pitchFamily="34" charset="-52"/>
              </a:rPr>
              <a:t>Результативность </a:t>
            </a:r>
            <a:r>
              <a:rPr lang="ru-RU" sz="1400" b="1" dirty="0">
                <a:latin typeface="HeliosCond" panose="020B0800000000000000" pitchFamily="34" charset="-52"/>
              </a:rPr>
              <a:t>предпринятой защитной меры, </a:t>
            </a:r>
            <a:r>
              <a:rPr lang="ru-RU" sz="1400" b="1" dirty="0" smtClean="0">
                <a:latin typeface="HeliosCond" panose="020B0800000000000000" pitchFamily="34" charset="-52"/>
              </a:rPr>
              <a:t>Е</a:t>
            </a:r>
          </a:p>
          <a:p>
            <a:pPr marL="0" indent="0">
              <a:buNone/>
            </a:pPr>
            <a:r>
              <a:rPr lang="ru-RU" sz="1400" dirty="0" smtClean="0">
                <a:latin typeface="HeliosCond" panose="020B0800000000000000" pitchFamily="34" charset="-52"/>
              </a:rPr>
              <a:t>0,05-0,25</a:t>
            </a:r>
          </a:p>
          <a:p>
            <a:pPr marL="0" indent="0">
              <a:buNone/>
            </a:pPr>
            <a:r>
              <a:rPr lang="ru-RU" sz="1400" b="1" dirty="0" smtClean="0">
                <a:latin typeface="HeliosCond" panose="020B0800000000000000" pitchFamily="34" charset="-52"/>
              </a:rPr>
              <a:t>Вероятность </a:t>
            </a:r>
            <a:r>
              <a:rPr lang="ru-RU" sz="1400" b="1" dirty="0">
                <a:latin typeface="HeliosCond" panose="020B0800000000000000" pitchFamily="34" charset="-52"/>
              </a:rPr>
              <a:t>наступления опасного события (остаточная) </a:t>
            </a:r>
            <a:r>
              <a:rPr lang="ru-RU" sz="1400" b="1" dirty="0" smtClean="0">
                <a:latin typeface="HeliosCond" panose="020B0800000000000000" pitchFamily="34" charset="-52"/>
              </a:rPr>
              <a:t>P</a:t>
            </a:r>
          </a:p>
          <a:p>
            <a:pPr marL="0" indent="0">
              <a:buNone/>
            </a:pPr>
            <a:r>
              <a:rPr lang="ru-RU" sz="1400" dirty="0">
                <a:latin typeface="HeliosCond" panose="020B0800000000000000" pitchFamily="34" charset="-52"/>
              </a:rPr>
              <a:t>0,95-0,75</a:t>
            </a:r>
          </a:p>
        </p:txBody>
      </p:sp>
      <p:sp>
        <p:nvSpPr>
          <p:cNvPr id="10" name="Заголовок 6"/>
          <p:cNvSpPr>
            <a:spLocks noGrp="1"/>
          </p:cNvSpPr>
          <p:nvPr>
            <p:ph type="title"/>
          </p:nvPr>
        </p:nvSpPr>
        <p:spPr>
          <a:xfrm>
            <a:off x="3307432" y="411510"/>
            <a:ext cx="5729064" cy="648072"/>
          </a:xfrm>
        </p:spPr>
        <p:txBody>
          <a:bodyPr vert="horz" lIns="91440" tIns="45720" rIns="91440" bIns="45720" rtlCol="0" anchor="ctr">
            <a:noAutofit/>
          </a:bodyPr>
          <a:lstStyle/>
          <a:p>
            <a:pPr lvl="0" algn="l">
              <a:lnSpc>
                <a:spcPts val="3700"/>
              </a:lnSpc>
            </a:pPr>
            <a:r>
              <a:rPr lang="ru-RU" b="1" dirty="0" smtClean="0"/>
              <a:t>2.1. Оценка риска</a:t>
            </a:r>
          </a:p>
        </p:txBody>
      </p:sp>
    </p:spTree>
    <p:extLst>
      <p:ext uri="{BB962C8B-B14F-4D97-AF65-F5344CB8AC3E}">
        <p14:creationId xmlns:p14="http://schemas.microsoft.com/office/powerpoint/2010/main" val="6620120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34</a:t>
            </a:fld>
            <a:endParaRPr lang="ru-RU"/>
          </a:p>
        </p:txBody>
      </p:sp>
      <p:sp>
        <p:nvSpPr>
          <p:cNvPr id="8" name="Прямоугольник 7"/>
          <p:cNvSpPr/>
          <p:nvPr/>
        </p:nvSpPr>
        <p:spPr>
          <a:xfrm>
            <a:off x="759148" y="1145952"/>
            <a:ext cx="8317780" cy="369332"/>
          </a:xfrm>
          <a:prstGeom prst="rect">
            <a:avLst/>
          </a:prstGeom>
          <a:noFill/>
        </p:spPr>
        <p:txBody>
          <a:bodyPr wrap="square" lIns="91440" tIns="45720" rIns="91440" bIns="45720">
            <a:spAutoFit/>
          </a:bodyPr>
          <a:lstStyle/>
          <a:p>
            <a:pPr fontAlgn="base"/>
            <a:r>
              <a:rPr lang="ru-RU" dirty="0" smtClean="0">
                <a:solidFill>
                  <a:srgbClr val="FF0000"/>
                </a:solidFill>
                <a:latin typeface="HeliosCond" panose="020B0800000000000000" pitchFamily="34" charset="-52"/>
              </a:rPr>
              <a:t>Как оценить эффективность мероприятий</a:t>
            </a:r>
            <a:endParaRPr lang="ru-RU" dirty="0">
              <a:solidFill>
                <a:srgbClr val="FF0000"/>
              </a:solidFill>
              <a:latin typeface="HeliosCond" panose="020B0800000000000000" pitchFamily="34" charset="-52"/>
            </a:endParaRPr>
          </a:p>
        </p:txBody>
      </p:sp>
      <p:sp>
        <p:nvSpPr>
          <p:cNvPr id="9" name="Содержимое 2"/>
          <p:cNvSpPr>
            <a:spLocks noGrp="1"/>
          </p:cNvSpPr>
          <p:nvPr>
            <p:ph sz="half" idx="1"/>
          </p:nvPr>
        </p:nvSpPr>
        <p:spPr>
          <a:xfrm>
            <a:off x="755576" y="1587292"/>
            <a:ext cx="7272808" cy="3288714"/>
          </a:xfrm>
          <a:noFill/>
        </p:spPr>
        <p:txBody>
          <a:bodyPr>
            <a:noAutofit/>
          </a:bodyPr>
          <a:lstStyle/>
          <a:p>
            <a:pPr marL="0" indent="0">
              <a:buNone/>
            </a:pPr>
            <a:r>
              <a:rPr lang="en-US" sz="1400" b="1" dirty="0" smtClean="0">
                <a:latin typeface="HeliosCond" panose="020B0800000000000000" pitchFamily="34" charset="-52"/>
              </a:rPr>
              <a:t>6</a:t>
            </a:r>
            <a:r>
              <a:rPr lang="ru-RU" sz="1400" b="1" dirty="0" smtClean="0">
                <a:latin typeface="HeliosCond" panose="020B0800000000000000" pitchFamily="34" charset="-52"/>
              </a:rPr>
              <a:t>. </a:t>
            </a:r>
            <a:r>
              <a:rPr lang="ru-RU" sz="1400" b="1" dirty="0">
                <a:latin typeface="HeliosCond" panose="020B0800000000000000" pitchFamily="34" charset="-52"/>
              </a:rPr>
              <a:t>Сигнальные и информационные средства (ограждения, знаки, сигнализаторы </a:t>
            </a:r>
            <a:r>
              <a:rPr lang="en-US" sz="1400" b="1" dirty="0" smtClean="0">
                <a:latin typeface="HeliosCond" panose="020B0800000000000000" pitchFamily="34" charset="-52"/>
              </a:rPr>
              <a:t> </a:t>
            </a:r>
            <a:r>
              <a:rPr lang="ru-RU" sz="1400" b="1" dirty="0" smtClean="0">
                <a:latin typeface="HeliosCond" panose="020B0800000000000000" pitchFamily="34" charset="-52"/>
              </a:rPr>
              <a:t>и </a:t>
            </a:r>
            <a:r>
              <a:rPr lang="ru-RU" sz="1400" b="1" dirty="0">
                <a:latin typeface="HeliosCond" panose="020B0800000000000000" pitchFamily="34" charset="-52"/>
              </a:rPr>
              <a:t>т.п</a:t>
            </a:r>
            <a:r>
              <a:rPr lang="ru-RU" sz="1400" b="1" dirty="0" smtClean="0">
                <a:latin typeface="HeliosCond" panose="020B0800000000000000" pitchFamily="34" charset="-52"/>
              </a:rPr>
              <a:t>.)</a:t>
            </a:r>
            <a:endParaRPr lang="en-US" sz="1400" b="1" dirty="0" smtClean="0">
              <a:latin typeface="HeliosCond" panose="020B0800000000000000" pitchFamily="34" charset="-52"/>
            </a:endParaRPr>
          </a:p>
          <a:p>
            <a:pPr marL="0" indent="0">
              <a:buNone/>
            </a:pPr>
            <a:r>
              <a:rPr lang="ru-RU" sz="1400" b="1" dirty="0">
                <a:solidFill>
                  <a:schemeClr val="accent6"/>
                </a:solidFill>
                <a:latin typeface="HeliosCond" panose="020B0800000000000000" pitchFamily="34" charset="-52"/>
              </a:rPr>
              <a:t>Сигнально-ограждающие средства</a:t>
            </a:r>
            <a:r>
              <a:rPr lang="ru-RU" sz="1400" b="1" dirty="0" smtClean="0">
                <a:solidFill>
                  <a:schemeClr val="accent6"/>
                </a:solidFill>
                <a:latin typeface="HeliosCond" panose="020B0800000000000000" pitchFamily="34" charset="-52"/>
              </a:rPr>
              <a:t>: </a:t>
            </a:r>
            <a:r>
              <a:rPr lang="ru-RU" sz="1400" dirty="0">
                <a:latin typeface="HeliosCond" panose="020B0800000000000000" pitchFamily="34" charset="-52"/>
              </a:rPr>
              <a:t>Вероятность возникновения ситуации, в которой работник подвергается повышенному риску воздействия опасного фактора в результате попадания в опасную зону при отсутствии иных защитных мер более высокого уровня (ограждения, страховки), снижается путем визуального (сигнального) предупреждения работника. Примеры: знаки безопасности, сигнальная разметка</a:t>
            </a:r>
            <a:r>
              <a:rPr lang="ru-RU" sz="1400" dirty="0" smtClean="0">
                <a:latin typeface="HeliosCond" panose="020B0800000000000000" pitchFamily="34" charset="-52"/>
              </a:rPr>
              <a:t>. </a:t>
            </a:r>
          </a:p>
          <a:p>
            <a:pPr marL="0" indent="0">
              <a:buNone/>
            </a:pPr>
            <a:r>
              <a:rPr lang="ru-RU" sz="1400" b="1" dirty="0" smtClean="0">
                <a:latin typeface="HeliosCond" panose="020B0800000000000000" pitchFamily="34" charset="-52"/>
              </a:rPr>
              <a:t>Результативность </a:t>
            </a:r>
            <a:r>
              <a:rPr lang="ru-RU" sz="1400" b="1" dirty="0">
                <a:latin typeface="HeliosCond" panose="020B0800000000000000" pitchFamily="34" charset="-52"/>
              </a:rPr>
              <a:t>предпринятой защитной меры, </a:t>
            </a:r>
            <a:r>
              <a:rPr lang="ru-RU" sz="1400" b="1" dirty="0" smtClean="0">
                <a:latin typeface="HeliosCond" panose="020B0800000000000000" pitchFamily="34" charset="-52"/>
              </a:rPr>
              <a:t>Е</a:t>
            </a:r>
          </a:p>
          <a:p>
            <a:pPr marL="0" indent="0">
              <a:buNone/>
            </a:pPr>
            <a:r>
              <a:rPr lang="ru-RU" sz="1400" dirty="0" smtClean="0">
                <a:latin typeface="HeliosCond" panose="020B0800000000000000" pitchFamily="34" charset="-52"/>
              </a:rPr>
              <a:t>0,05-0,25</a:t>
            </a:r>
          </a:p>
          <a:p>
            <a:pPr marL="0" indent="0">
              <a:buNone/>
            </a:pPr>
            <a:r>
              <a:rPr lang="ru-RU" sz="1400" b="1" dirty="0" smtClean="0">
                <a:latin typeface="HeliosCond" panose="020B0800000000000000" pitchFamily="34" charset="-52"/>
              </a:rPr>
              <a:t>Вероятность </a:t>
            </a:r>
            <a:r>
              <a:rPr lang="ru-RU" sz="1400" b="1" dirty="0">
                <a:latin typeface="HeliosCond" panose="020B0800000000000000" pitchFamily="34" charset="-52"/>
              </a:rPr>
              <a:t>наступления опасного события (остаточная) </a:t>
            </a:r>
            <a:r>
              <a:rPr lang="ru-RU" sz="1400" b="1" dirty="0" smtClean="0">
                <a:latin typeface="HeliosCond" panose="020B0800000000000000" pitchFamily="34" charset="-52"/>
              </a:rPr>
              <a:t>P</a:t>
            </a:r>
          </a:p>
          <a:p>
            <a:pPr marL="0" indent="0">
              <a:buNone/>
            </a:pPr>
            <a:r>
              <a:rPr lang="ru-RU" sz="1400" dirty="0">
                <a:latin typeface="HeliosCond" panose="020B0800000000000000" pitchFamily="34" charset="-52"/>
              </a:rPr>
              <a:t>0,95-0,75</a:t>
            </a:r>
          </a:p>
        </p:txBody>
      </p:sp>
      <p:sp>
        <p:nvSpPr>
          <p:cNvPr id="10" name="Заголовок 6"/>
          <p:cNvSpPr>
            <a:spLocks noGrp="1"/>
          </p:cNvSpPr>
          <p:nvPr>
            <p:ph type="title"/>
          </p:nvPr>
        </p:nvSpPr>
        <p:spPr>
          <a:xfrm>
            <a:off x="3307432" y="411510"/>
            <a:ext cx="5729064" cy="648072"/>
          </a:xfrm>
        </p:spPr>
        <p:txBody>
          <a:bodyPr vert="horz" lIns="91440" tIns="45720" rIns="91440" bIns="45720" rtlCol="0" anchor="ctr">
            <a:noAutofit/>
          </a:bodyPr>
          <a:lstStyle/>
          <a:p>
            <a:pPr lvl="0" algn="l">
              <a:lnSpc>
                <a:spcPts val="3700"/>
              </a:lnSpc>
            </a:pPr>
            <a:r>
              <a:rPr lang="ru-RU" b="1" dirty="0" smtClean="0"/>
              <a:t>2.1. Оценка риска</a:t>
            </a:r>
          </a:p>
        </p:txBody>
      </p:sp>
    </p:spTree>
    <p:extLst>
      <p:ext uri="{BB962C8B-B14F-4D97-AF65-F5344CB8AC3E}">
        <p14:creationId xmlns:p14="http://schemas.microsoft.com/office/powerpoint/2010/main" val="1329564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35</a:t>
            </a:fld>
            <a:endParaRPr lang="ru-RU"/>
          </a:p>
        </p:txBody>
      </p:sp>
      <p:sp>
        <p:nvSpPr>
          <p:cNvPr id="8" name="Прямоугольник 7"/>
          <p:cNvSpPr/>
          <p:nvPr/>
        </p:nvSpPr>
        <p:spPr>
          <a:xfrm>
            <a:off x="831156" y="1145952"/>
            <a:ext cx="8245772" cy="369332"/>
          </a:xfrm>
          <a:prstGeom prst="rect">
            <a:avLst/>
          </a:prstGeom>
          <a:noFill/>
        </p:spPr>
        <p:txBody>
          <a:bodyPr wrap="square" lIns="91440" tIns="45720" rIns="91440" bIns="45720">
            <a:spAutoFit/>
          </a:bodyPr>
          <a:lstStyle/>
          <a:p>
            <a:pPr fontAlgn="base"/>
            <a:r>
              <a:rPr lang="ru-RU" dirty="0" smtClean="0">
                <a:solidFill>
                  <a:srgbClr val="FF0000"/>
                </a:solidFill>
                <a:latin typeface="HeliosCond" panose="020B0800000000000000" pitchFamily="34" charset="-52"/>
              </a:rPr>
              <a:t>Как оценить эффективность мероприятий</a:t>
            </a:r>
            <a:endParaRPr lang="ru-RU" dirty="0">
              <a:solidFill>
                <a:srgbClr val="FF0000"/>
              </a:solidFill>
              <a:latin typeface="HeliosCond" panose="020B0800000000000000" pitchFamily="34" charset="-52"/>
            </a:endParaRPr>
          </a:p>
        </p:txBody>
      </p:sp>
      <p:sp>
        <p:nvSpPr>
          <p:cNvPr id="9" name="Содержимое 2"/>
          <p:cNvSpPr>
            <a:spLocks noGrp="1"/>
          </p:cNvSpPr>
          <p:nvPr>
            <p:ph sz="half" idx="1"/>
          </p:nvPr>
        </p:nvSpPr>
        <p:spPr>
          <a:xfrm>
            <a:off x="827584" y="1587292"/>
            <a:ext cx="7344816" cy="3288714"/>
          </a:xfrm>
          <a:noFill/>
        </p:spPr>
        <p:txBody>
          <a:bodyPr>
            <a:noAutofit/>
          </a:bodyPr>
          <a:lstStyle/>
          <a:p>
            <a:pPr marL="0" indent="0">
              <a:buNone/>
            </a:pPr>
            <a:r>
              <a:rPr lang="en-US" sz="1400" b="1" dirty="0" smtClean="0">
                <a:latin typeface="HeliosCond" panose="020B0800000000000000" pitchFamily="34" charset="-52"/>
              </a:rPr>
              <a:t>7</a:t>
            </a:r>
            <a:r>
              <a:rPr lang="ru-RU" sz="1400" b="1" dirty="0" smtClean="0">
                <a:latin typeface="HeliosCond" panose="020B0800000000000000" pitchFamily="34" charset="-52"/>
              </a:rPr>
              <a:t>. </a:t>
            </a:r>
            <a:r>
              <a:rPr lang="ru-RU" sz="1400" b="1" dirty="0">
                <a:latin typeface="HeliosCond" panose="020B0800000000000000" pitchFamily="34" charset="-52"/>
              </a:rPr>
              <a:t>Реагирующие меры, направленные на снижение уровней воздействия или/или последствий воздействия производственных </a:t>
            </a:r>
            <a:r>
              <a:rPr lang="ru-RU" sz="1400" b="1" dirty="0" smtClean="0">
                <a:latin typeface="HeliosCond" panose="020B0800000000000000" pitchFamily="34" charset="-52"/>
              </a:rPr>
              <a:t>факторов</a:t>
            </a:r>
            <a:endParaRPr lang="en-US" sz="1400" b="1" dirty="0" smtClean="0">
              <a:latin typeface="HeliosCond" panose="020B0800000000000000" pitchFamily="34" charset="-52"/>
            </a:endParaRPr>
          </a:p>
          <a:p>
            <a:pPr marL="0" indent="0">
              <a:buNone/>
            </a:pPr>
            <a:r>
              <a:rPr lang="ru-RU" sz="1400" b="1" dirty="0">
                <a:solidFill>
                  <a:schemeClr val="accent6"/>
                </a:solidFill>
                <a:latin typeface="HeliosCond" panose="020B0800000000000000" pitchFamily="34" charset="-52"/>
              </a:rPr>
              <a:t>Организация страхования от НС на производстве и профзаболеваний</a:t>
            </a:r>
            <a:r>
              <a:rPr lang="ru-RU" sz="1400" b="1" dirty="0" smtClean="0">
                <a:solidFill>
                  <a:schemeClr val="accent6"/>
                </a:solidFill>
                <a:latin typeface="HeliosCond" panose="020B0800000000000000" pitchFamily="34" charset="-52"/>
              </a:rPr>
              <a:t>: </a:t>
            </a:r>
            <a:r>
              <a:rPr lang="ru-RU" sz="1400" dirty="0">
                <a:latin typeface="HeliosCond" panose="020B0800000000000000" pitchFamily="34" charset="-52"/>
              </a:rPr>
              <a:t>Реализация обязательного страхования от НС на производстве и профзаболеваний</a:t>
            </a:r>
            <a:r>
              <a:rPr lang="ru-RU" sz="1400" dirty="0" smtClean="0">
                <a:latin typeface="HeliosCond" panose="020B0800000000000000" pitchFamily="34" charset="-52"/>
              </a:rPr>
              <a:t>. </a:t>
            </a:r>
          </a:p>
          <a:p>
            <a:pPr marL="0" indent="0">
              <a:buNone/>
            </a:pPr>
            <a:r>
              <a:rPr lang="ru-RU" sz="1400" b="1" dirty="0" smtClean="0">
                <a:latin typeface="HeliosCond" panose="020B0800000000000000" pitchFamily="34" charset="-52"/>
              </a:rPr>
              <a:t>Результативность </a:t>
            </a:r>
            <a:r>
              <a:rPr lang="ru-RU" sz="1400" b="1" dirty="0">
                <a:latin typeface="HeliosCond" panose="020B0800000000000000" pitchFamily="34" charset="-52"/>
              </a:rPr>
              <a:t>предпринятой защитной меры, </a:t>
            </a:r>
            <a:r>
              <a:rPr lang="ru-RU" sz="1400" b="1" dirty="0" smtClean="0">
                <a:latin typeface="HeliosCond" panose="020B0800000000000000" pitchFamily="34" charset="-52"/>
              </a:rPr>
              <a:t>Е</a:t>
            </a:r>
          </a:p>
          <a:p>
            <a:pPr marL="0" indent="0">
              <a:buNone/>
            </a:pPr>
            <a:r>
              <a:rPr lang="ru-RU" sz="1400" dirty="0" smtClean="0">
                <a:latin typeface="HeliosCond" panose="020B0800000000000000" pitchFamily="34" charset="-52"/>
              </a:rPr>
              <a:t>0,05-0,2</a:t>
            </a:r>
            <a:endParaRPr lang="en-US" sz="1400" dirty="0" smtClean="0">
              <a:latin typeface="HeliosCond" panose="020B0800000000000000" pitchFamily="34" charset="-52"/>
            </a:endParaRPr>
          </a:p>
          <a:p>
            <a:pPr marL="0" indent="0">
              <a:buNone/>
            </a:pPr>
            <a:r>
              <a:rPr lang="ru-RU" sz="1400" b="1" dirty="0" smtClean="0">
                <a:latin typeface="HeliosCond" panose="020B0800000000000000" pitchFamily="34" charset="-52"/>
              </a:rPr>
              <a:t>Вероятность </a:t>
            </a:r>
            <a:r>
              <a:rPr lang="ru-RU" sz="1400" b="1" dirty="0">
                <a:latin typeface="HeliosCond" panose="020B0800000000000000" pitchFamily="34" charset="-52"/>
              </a:rPr>
              <a:t>наступления опасного события (остаточная) </a:t>
            </a:r>
            <a:r>
              <a:rPr lang="ru-RU" sz="1400" b="1" dirty="0" smtClean="0">
                <a:latin typeface="HeliosCond" panose="020B0800000000000000" pitchFamily="34" charset="-52"/>
              </a:rPr>
              <a:t>P</a:t>
            </a:r>
          </a:p>
          <a:p>
            <a:pPr marL="0" indent="0">
              <a:buNone/>
            </a:pPr>
            <a:r>
              <a:rPr lang="ru-RU" sz="1400" dirty="0">
                <a:latin typeface="HeliosCond" panose="020B0800000000000000" pitchFamily="34" charset="-52"/>
              </a:rPr>
              <a:t>0,95-0,8</a:t>
            </a:r>
          </a:p>
        </p:txBody>
      </p:sp>
      <p:sp>
        <p:nvSpPr>
          <p:cNvPr id="10" name="Заголовок 6"/>
          <p:cNvSpPr>
            <a:spLocks noGrp="1"/>
          </p:cNvSpPr>
          <p:nvPr>
            <p:ph type="title"/>
          </p:nvPr>
        </p:nvSpPr>
        <p:spPr>
          <a:xfrm>
            <a:off x="3307432" y="411510"/>
            <a:ext cx="5729064" cy="648072"/>
          </a:xfrm>
        </p:spPr>
        <p:txBody>
          <a:bodyPr vert="horz" lIns="91440" tIns="45720" rIns="91440" bIns="45720" rtlCol="0" anchor="ctr">
            <a:noAutofit/>
          </a:bodyPr>
          <a:lstStyle/>
          <a:p>
            <a:pPr lvl="0" algn="l">
              <a:lnSpc>
                <a:spcPts val="3700"/>
              </a:lnSpc>
            </a:pPr>
            <a:r>
              <a:rPr lang="ru-RU" b="1" dirty="0" smtClean="0"/>
              <a:t>2.1. Оценка риска</a:t>
            </a:r>
          </a:p>
        </p:txBody>
      </p:sp>
    </p:spTree>
    <p:extLst>
      <p:ext uri="{BB962C8B-B14F-4D97-AF65-F5344CB8AC3E}">
        <p14:creationId xmlns:p14="http://schemas.microsoft.com/office/powerpoint/2010/main" val="26332813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36</a:t>
            </a:fld>
            <a:endParaRPr lang="ru-RU"/>
          </a:p>
        </p:txBody>
      </p:sp>
      <p:sp>
        <p:nvSpPr>
          <p:cNvPr id="8" name="Прямоугольник 7"/>
          <p:cNvSpPr/>
          <p:nvPr/>
        </p:nvSpPr>
        <p:spPr>
          <a:xfrm>
            <a:off x="759148" y="1217960"/>
            <a:ext cx="7344816" cy="369332"/>
          </a:xfrm>
          <a:prstGeom prst="rect">
            <a:avLst/>
          </a:prstGeom>
          <a:noFill/>
        </p:spPr>
        <p:txBody>
          <a:bodyPr wrap="square" lIns="91440" tIns="45720" rIns="91440" bIns="45720">
            <a:spAutoFit/>
          </a:bodyPr>
          <a:lstStyle/>
          <a:p>
            <a:pPr fontAlgn="base"/>
            <a:r>
              <a:rPr lang="ru-RU" dirty="0" smtClean="0">
                <a:solidFill>
                  <a:srgbClr val="FF0000"/>
                </a:solidFill>
                <a:latin typeface="HeliosCond" panose="020B0800000000000000" pitchFamily="34" charset="-52"/>
              </a:rPr>
              <a:t>Как оценить эффективность мероприятий</a:t>
            </a:r>
            <a:endParaRPr lang="ru-RU" dirty="0">
              <a:solidFill>
                <a:srgbClr val="FF0000"/>
              </a:solidFill>
              <a:latin typeface="HeliosCond" panose="020B0800000000000000" pitchFamily="34" charset="-52"/>
            </a:endParaRPr>
          </a:p>
        </p:txBody>
      </p:sp>
      <p:sp>
        <p:nvSpPr>
          <p:cNvPr id="9" name="Содержимое 2"/>
          <p:cNvSpPr>
            <a:spLocks noGrp="1"/>
          </p:cNvSpPr>
          <p:nvPr>
            <p:ph sz="half" idx="1"/>
          </p:nvPr>
        </p:nvSpPr>
        <p:spPr>
          <a:xfrm>
            <a:off x="755576" y="1587292"/>
            <a:ext cx="7344816" cy="3288714"/>
          </a:xfrm>
          <a:noFill/>
        </p:spPr>
        <p:txBody>
          <a:bodyPr>
            <a:noAutofit/>
          </a:bodyPr>
          <a:lstStyle/>
          <a:p>
            <a:pPr marL="0" indent="0">
              <a:buNone/>
            </a:pPr>
            <a:r>
              <a:rPr lang="ru-RU" sz="1400" b="1" dirty="0" smtClean="0">
                <a:latin typeface="HeliosCond" panose="020B0800000000000000" pitchFamily="34" charset="-52"/>
              </a:rPr>
              <a:t>8. </a:t>
            </a:r>
            <a:r>
              <a:rPr lang="ru-RU" sz="1400" b="1" dirty="0">
                <a:latin typeface="HeliosCond" panose="020B0800000000000000" pitchFamily="34" charset="-52"/>
              </a:rPr>
              <a:t>Защитные меры второго порядка, применяемые для повышения результативности основных защитных </a:t>
            </a:r>
            <a:r>
              <a:rPr lang="ru-RU" sz="1400" b="1" dirty="0" smtClean="0">
                <a:latin typeface="HeliosCond" panose="020B0800000000000000" pitchFamily="34" charset="-52"/>
              </a:rPr>
              <a:t>мер</a:t>
            </a:r>
          </a:p>
          <a:p>
            <a:pPr marL="0" indent="0">
              <a:buNone/>
            </a:pPr>
            <a:r>
              <a:rPr lang="ru-RU" sz="1400" dirty="0">
                <a:solidFill>
                  <a:srgbClr val="0070C0"/>
                </a:solidFill>
                <a:latin typeface="HeliosCond" panose="020B0800000000000000" pitchFamily="34" charset="-52"/>
              </a:rPr>
              <a:t>Контроль (периодический) выполнения работниками требований безопасности</a:t>
            </a:r>
            <a:r>
              <a:rPr lang="ru-RU" sz="1400" dirty="0" smtClean="0">
                <a:solidFill>
                  <a:srgbClr val="0070C0"/>
                </a:solidFill>
                <a:latin typeface="HeliosCond" panose="020B0800000000000000" pitchFamily="34" charset="-52"/>
              </a:rPr>
              <a:t>: </a:t>
            </a:r>
            <a:r>
              <a:rPr lang="ru-RU" sz="1400" dirty="0">
                <a:latin typeface="HeliosCond" panose="020B0800000000000000" pitchFamily="34" charset="-52"/>
              </a:rPr>
              <a:t>Контроль (периодический) за выполнением работниками требований безопасности (при наличии документированной системы)</a:t>
            </a:r>
            <a:r>
              <a:rPr lang="ru-RU" sz="1400" dirty="0" smtClean="0">
                <a:latin typeface="HeliosCond" panose="020B0800000000000000" pitchFamily="34" charset="-52"/>
              </a:rPr>
              <a:t> </a:t>
            </a:r>
          </a:p>
          <a:p>
            <a:pPr marL="0" indent="0">
              <a:buNone/>
            </a:pPr>
            <a:r>
              <a:rPr lang="ru-RU" sz="1400" b="1" dirty="0" smtClean="0">
                <a:latin typeface="HeliosCond" panose="020B0800000000000000" pitchFamily="34" charset="-52"/>
              </a:rPr>
              <a:t>Результативность </a:t>
            </a:r>
            <a:r>
              <a:rPr lang="ru-RU" sz="1400" b="1" dirty="0">
                <a:latin typeface="HeliosCond" panose="020B0800000000000000" pitchFamily="34" charset="-52"/>
              </a:rPr>
              <a:t>предпринятой защитной меры, </a:t>
            </a:r>
            <a:r>
              <a:rPr lang="ru-RU" sz="1400" b="1" dirty="0" smtClean="0">
                <a:latin typeface="HeliosCond" panose="020B0800000000000000" pitchFamily="34" charset="-52"/>
              </a:rPr>
              <a:t>Е</a:t>
            </a:r>
          </a:p>
          <a:p>
            <a:pPr marL="0" indent="0">
              <a:buNone/>
            </a:pPr>
            <a:r>
              <a:rPr lang="ru-RU" sz="1400" dirty="0" smtClean="0">
                <a:latin typeface="HeliosCond" panose="020B0800000000000000" pitchFamily="34" charset="-52"/>
              </a:rPr>
              <a:t>0,1-0,3</a:t>
            </a:r>
          </a:p>
          <a:p>
            <a:pPr marL="0" indent="0">
              <a:buNone/>
            </a:pPr>
            <a:r>
              <a:rPr lang="ru-RU" sz="1400" b="1" dirty="0" smtClean="0">
                <a:latin typeface="HeliosCond" panose="020B0800000000000000" pitchFamily="34" charset="-52"/>
              </a:rPr>
              <a:t>Вероятность </a:t>
            </a:r>
            <a:r>
              <a:rPr lang="ru-RU" sz="1400" b="1" dirty="0">
                <a:latin typeface="HeliosCond" panose="020B0800000000000000" pitchFamily="34" charset="-52"/>
              </a:rPr>
              <a:t>наступления опасного события (остаточная) </a:t>
            </a:r>
            <a:r>
              <a:rPr lang="ru-RU" sz="1400" b="1" dirty="0" smtClean="0">
                <a:latin typeface="HeliosCond" panose="020B0800000000000000" pitchFamily="34" charset="-52"/>
              </a:rPr>
              <a:t>P</a:t>
            </a:r>
          </a:p>
          <a:p>
            <a:pPr marL="0" indent="0">
              <a:buNone/>
            </a:pPr>
            <a:r>
              <a:rPr lang="ru-RU" sz="1400" dirty="0">
                <a:latin typeface="HeliosCond" panose="020B0800000000000000" pitchFamily="34" charset="-52"/>
              </a:rPr>
              <a:t>0,9-0,7</a:t>
            </a:r>
          </a:p>
        </p:txBody>
      </p:sp>
      <p:sp>
        <p:nvSpPr>
          <p:cNvPr id="10" name="Заголовок 6"/>
          <p:cNvSpPr>
            <a:spLocks noGrp="1"/>
          </p:cNvSpPr>
          <p:nvPr>
            <p:ph type="title"/>
          </p:nvPr>
        </p:nvSpPr>
        <p:spPr>
          <a:xfrm>
            <a:off x="3307432" y="411510"/>
            <a:ext cx="5729064" cy="648072"/>
          </a:xfrm>
        </p:spPr>
        <p:txBody>
          <a:bodyPr vert="horz" lIns="91440" tIns="45720" rIns="91440" bIns="45720" rtlCol="0" anchor="ctr">
            <a:noAutofit/>
          </a:bodyPr>
          <a:lstStyle/>
          <a:p>
            <a:pPr lvl="0" algn="l">
              <a:lnSpc>
                <a:spcPts val="3700"/>
              </a:lnSpc>
            </a:pPr>
            <a:r>
              <a:rPr lang="ru-RU" b="1" dirty="0" smtClean="0"/>
              <a:t>2.1. Оценка риска</a:t>
            </a:r>
          </a:p>
        </p:txBody>
      </p:sp>
    </p:spTree>
    <p:extLst>
      <p:ext uri="{BB962C8B-B14F-4D97-AF65-F5344CB8AC3E}">
        <p14:creationId xmlns:p14="http://schemas.microsoft.com/office/powerpoint/2010/main" val="29052674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37</a:t>
            </a:fld>
            <a:endParaRPr lang="ru-RU"/>
          </a:p>
        </p:txBody>
      </p:sp>
      <p:sp>
        <p:nvSpPr>
          <p:cNvPr id="8" name="Заголовок 6"/>
          <p:cNvSpPr>
            <a:spLocks noGrp="1"/>
          </p:cNvSpPr>
          <p:nvPr>
            <p:ph type="title"/>
          </p:nvPr>
        </p:nvSpPr>
        <p:spPr>
          <a:xfrm>
            <a:off x="3307432" y="411510"/>
            <a:ext cx="5729064" cy="648072"/>
          </a:xfrm>
        </p:spPr>
        <p:txBody>
          <a:bodyPr vert="horz" lIns="91440" tIns="45720" rIns="91440" bIns="45720" rtlCol="0" anchor="ctr">
            <a:noAutofit/>
          </a:bodyPr>
          <a:lstStyle/>
          <a:p>
            <a:pPr lvl="0" algn="l">
              <a:lnSpc>
                <a:spcPts val="3700"/>
              </a:lnSpc>
            </a:pPr>
            <a:r>
              <a:rPr lang="ru-RU" b="1" dirty="0" smtClean="0"/>
              <a:t>2.1. Оценка риска</a:t>
            </a:r>
          </a:p>
        </p:txBody>
      </p:sp>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405" t="26735" r="15456" b="8984"/>
          <a:stretch/>
        </p:blipFill>
        <p:spPr bwMode="auto">
          <a:xfrm>
            <a:off x="899592" y="1146144"/>
            <a:ext cx="5040560" cy="3493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753376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descr="оранж_верх.png"/>
          <p:cNvPicPr>
            <a:picLocks noChangeAspect="1"/>
          </p:cNvPicPr>
          <p:nvPr/>
        </p:nvPicPr>
        <p:blipFill>
          <a:blip r:embed="rId2" cstate="print"/>
          <a:stretch>
            <a:fillRect/>
          </a:stretch>
        </p:blipFill>
        <p:spPr>
          <a:xfrm>
            <a:off x="0" y="0"/>
            <a:ext cx="9144000" cy="1152336"/>
          </a:xfrm>
          <a:prstGeom prst="rect">
            <a:avLst/>
          </a:prstGeom>
        </p:spPr>
      </p:pic>
      <p:sp>
        <p:nvSpPr>
          <p:cNvPr id="2" name="Заголовок 1"/>
          <p:cNvSpPr>
            <a:spLocks noGrp="1"/>
          </p:cNvSpPr>
          <p:nvPr>
            <p:ph type="title"/>
          </p:nvPr>
        </p:nvSpPr>
        <p:spPr>
          <a:xfrm>
            <a:off x="5364088" y="267494"/>
            <a:ext cx="3456384" cy="857250"/>
          </a:xfrm>
        </p:spPr>
        <p:txBody>
          <a:bodyPr>
            <a:normAutofit/>
          </a:bodyPr>
          <a:lstStyle/>
          <a:p>
            <a:r>
              <a:rPr lang="ru-RU" sz="2700" b="1" dirty="0" smtClean="0">
                <a:solidFill>
                  <a:schemeClr val="bg1"/>
                </a:solidFill>
                <a:latin typeface="HeliosCond" panose="020B7200000000000000" pitchFamily="34" charset="0"/>
              </a:rPr>
              <a:t>БЕСЕДА В </a:t>
            </a:r>
            <a:r>
              <a:rPr lang="en-US" sz="2700" b="1" dirty="0" smtClean="0">
                <a:solidFill>
                  <a:schemeClr val="bg1"/>
                </a:solidFill>
                <a:latin typeface="HeliosCond" panose="020B7200000000000000" pitchFamily="34" charset="0"/>
              </a:rPr>
              <a:t>WHATSAPP</a:t>
            </a:r>
          </a:p>
        </p:txBody>
      </p:sp>
      <p:sp>
        <p:nvSpPr>
          <p:cNvPr id="4" name="Дата 3"/>
          <p:cNvSpPr>
            <a:spLocks noGrp="1"/>
          </p:cNvSpPr>
          <p:nvPr>
            <p:ph type="dt" sz="half" idx="10"/>
          </p:nvPr>
        </p:nvSpPr>
        <p:spPr/>
        <p:txBody>
          <a:bodyPr/>
          <a:lstStyle/>
          <a:p>
            <a:fld id="{3A78FA44-0D62-437E-9FB9-759A7CFA09C2}" type="datetime1">
              <a:rPr lang="ru-RU" smtClean="0"/>
              <a:pPr/>
              <a:t>25.10.2024</a:t>
            </a:fld>
            <a:endParaRPr lang="ru-RU"/>
          </a:p>
        </p:txBody>
      </p:sp>
      <p:sp>
        <p:nvSpPr>
          <p:cNvPr id="5" name="Нижний колонтитул 4"/>
          <p:cNvSpPr>
            <a:spLocks noGrp="1"/>
          </p:cNvSpPr>
          <p:nvPr>
            <p:ph type="ftr" sz="quarter" idx="11"/>
          </p:nvPr>
        </p:nvSpPr>
        <p:spPr/>
        <p:txBody>
          <a:bodyPr/>
          <a:lstStyle/>
          <a:p>
            <a:r>
              <a:rPr lang="ru-RU" smtClean="0"/>
              <a:t>Центр обеспечения охраны труда</a:t>
            </a:r>
            <a:endParaRPr lang="ru-RU"/>
          </a:p>
        </p:txBody>
      </p:sp>
      <p:sp>
        <p:nvSpPr>
          <p:cNvPr id="6" name="Номер слайда 5"/>
          <p:cNvSpPr>
            <a:spLocks noGrp="1"/>
          </p:cNvSpPr>
          <p:nvPr>
            <p:ph type="sldNum" sz="quarter" idx="12"/>
          </p:nvPr>
        </p:nvSpPr>
        <p:spPr/>
        <p:txBody>
          <a:bodyPr/>
          <a:lstStyle/>
          <a:p>
            <a:fld id="{36B1CA64-C48E-480E-A5A5-340591A3DC09}" type="slidenum">
              <a:rPr lang="ru-RU" smtClean="0"/>
              <a:pPr/>
              <a:t>38</a:t>
            </a:fld>
            <a:endParaRPr lang="ru-RU"/>
          </a:p>
        </p:txBody>
      </p:sp>
      <p:sp>
        <p:nvSpPr>
          <p:cNvPr id="10" name="Прямоугольник 9"/>
          <p:cNvSpPr/>
          <p:nvPr/>
        </p:nvSpPr>
        <p:spPr>
          <a:xfrm>
            <a:off x="755576" y="1173182"/>
            <a:ext cx="4536504" cy="707886"/>
          </a:xfrm>
          <a:prstGeom prst="rect">
            <a:avLst/>
          </a:prstGeom>
          <a:noFill/>
        </p:spPr>
        <p:txBody>
          <a:bodyPr wrap="square" lIns="91440" tIns="45720" rIns="91440" bIns="45720">
            <a:spAutoFit/>
          </a:bodyPr>
          <a:lstStyle/>
          <a:p>
            <a:r>
              <a:rPr lang="ru-RU" sz="2000" b="1" dirty="0" smtClean="0">
                <a:solidFill>
                  <a:schemeClr val="accent6">
                    <a:lumMod val="75000"/>
                  </a:schemeClr>
                </a:solidFill>
                <a:latin typeface="HeliosCond" pitchFamily="34" charset="-52"/>
                <a:ea typeface="+mj-ea"/>
                <a:cs typeface="+mj-cs"/>
              </a:rPr>
              <a:t>МЫ СТРЕМИМСЯ К УЛУЧШЕНИЮ КАЧЕСТВА КОММУНИКАЦИИ. </a:t>
            </a:r>
            <a:endParaRPr lang="ru-RU" sz="2000" b="1" cap="none" spc="0"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Calibri (Основной текст)"/>
            </a:endParaRPr>
          </a:p>
        </p:txBody>
      </p:sp>
      <p:pic>
        <p:nvPicPr>
          <p:cNvPr id="12" name="Рисунок 11" descr="вотсап беседа.png"/>
          <p:cNvPicPr>
            <a:picLocks noChangeAspect="1"/>
          </p:cNvPicPr>
          <p:nvPr/>
        </p:nvPicPr>
        <p:blipFill>
          <a:blip r:embed="rId3" cstate="print"/>
          <a:srcRect l="8779" t="8779" r="7822" b="10016"/>
          <a:stretch>
            <a:fillRect/>
          </a:stretch>
        </p:blipFill>
        <p:spPr>
          <a:xfrm>
            <a:off x="5436096" y="1173182"/>
            <a:ext cx="3456384" cy="3365427"/>
          </a:xfrm>
          <a:prstGeom prst="rect">
            <a:avLst/>
          </a:prstGeom>
        </p:spPr>
      </p:pic>
      <p:sp>
        <p:nvSpPr>
          <p:cNvPr id="14" name="Прямоугольник 13"/>
          <p:cNvSpPr/>
          <p:nvPr/>
        </p:nvSpPr>
        <p:spPr>
          <a:xfrm>
            <a:off x="0" y="4714890"/>
            <a:ext cx="9144000" cy="428610"/>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9"/>
          <p:cNvSpPr/>
          <p:nvPr/>
        </p:nvSpPr>
        <p:spPr>
          <a:xfrm>
            <a:off x="395536" y="1824375"/>
            <a:ext cx="5040560" cy="1354217"/>
          </a:xfrm>
          <a:prstGeom prst="rect">
            <a:avLst/>
          </a:prstGeom>
          <a:noFill/>
        </p:spPr>
        <p:txBody>
          <a:bodyPr wrap="square" lIns="91440" tIns="45720" rIns="91440" bIns="45720">
            <a:spAutoFit/>
          </a:bodyPr>
          <a:lstStyle/>
          <a:p>
            <a:pPr marL="342900" indent="-342900">
              <a:spcBef>
                <a:spcPts val="400"/>
              </a:spcBef>
              <a:buClr>
                <a:schemeClr val="accent6"/>
              </a:buClr>
              <a:buFont typeface="Wingdings" panose="05000000000000000000" pitchFamily="2" charset="2"/>
              <a:buChar char="n"/>
            </a:pPr>
            <a:r>
              <a:rPr lang="ru-RU" b="1" dirty="0" smtClean="0">
                <a:solidFill>
                  <a:schemeClr val="accent6">
                    <a:lumMod val="75000"/>
                  </a:schemeClr>
                </a:solidFill>
                <a:latin typeface="HeliosCond" pitchFamily="34" charset="-52"/>
                <a:ea typeface="+mj-ea"/>
                <a:cs typeface="+mj-cs"/>
              </a:rPr>
              <a:t>Примите приглашение в беседу клуба профессионалов охраны труда в </a:t>
            </a:r>
            <a:r>
              <a:rPr lang="en-US" b="1" dirty="0" err="1" smtClean="0">
                <a:solidFill>
                  <a:schemeClr val="accent6">
                    <a:lumMod val="75000"/>
                  </a:schemeClr>
                </a:solidFill>
                <a:latin typeface="HeliosCond" pitchFamily="34" charset="-52"/>
                <a:ea typeface="+mj-ea"/>
                <a:cs typeface="+mj-cs"/>
              </a:rPr>
              <a:t>WhatsApp</a:t>
            </a:r>
            <a:endParaRPr lang="en-US" b="1" dirty="0" smtClean="0">
              <a:solidFill>
                <a:schemeClr val="accent6">
                  <a:lumMod val="75000"/>
                </a:schemeClr>
              </a:solidFill>
              <a:latin typeface="HeliosCond" pitchFamily="34" charset="-52"/>
              <a:ea typeface="+mj-ea"/>
              <a:cs typeface="+mj-cs"/>
            </a:endParaRPr>
          </a:p>
          <a:p>
            <a:pPr marL="342900" indent="-342900">
              <a:spcBef>
                <a:spcPts val="400"/>
              </a:spcBef>
              <a:buClr>
                <a:schemeClr val="accent6"/>
              </a:buClr>
              <a:buFont typeface="Wingdings" panose="05000000000000000000" pitchFamily="2" charset="2"/>
              <a:buChar char="n"/>
            </a:pPr>
            <a:r>
              <a:rPr lang="ru-RU" b="1" dirty="0" smtClean="0">
                <a:solidFill>
                  <a:schemeClr val="accent6">
                    <a:lumMod val="75000"/>
                  </a:schemeClr>
                </a:solidFill>
                <a:latin typeface="HeliosCond" pitchFamily="34" charset="-52"/>
                <a:ea typeface="+mj-ea"/>
                <a:cs typeface="+mj-cs"/>
              </a:rPr>
              <a:t>Получайте приглашения и материалы встреч</a:t>
            </a:r>
          </a:p>
          <a:p>
            <a:pPr marL="342900" indent="-342900">
              <a:spcBef>
                <a:spcPts val="400"/>
              </a:spcBef>
              <a:buClr>
                <a:schemeClr val="accent6"/>
              </a:buClr>
              <a:buFont typeface="Wingdings" panose="05000000000000000000" pitchFamily="2" charset="2"/>
              <a:buChar char="n"/>
            </a:pPr>
            <a:r>
              <a:rPr lang="ru-RU" b="1" dirty="0" smtClean="0">
                <a:solidFill>
                  <a:schemeClr val="accent6">
                    <a:lumMod val="75000"/>
                  </a:schemeClr>
                </a:solidFill>
                <a:latin typeface="HeliosCond" pitchFamily="34" charset="-52"/>
                <a:ea typeface="+mj-ea"/>
                <a:cs typeface="+mj-cs"/>
              </a:rPr>
              <a:t>Участвуйте в дискуссиях</a:t>
            </a:r>
            <a:endParaRPr lang="ru-RU" b="1" cap="none" spc="0"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Calibri (Основной текст)"/>
            </a:endParaRPr>
          </a:p>
        </p:txBody>
      </p:sp>
      <p:sp>
        <p:nvSpPr>
          <p:cNvPr id="15" name="Прямоугольник 10"/>
          <p:cNvSpPr/>
          <p:nvPr/>
        </p:nvSpPr>
        <p:spPr>
          <a:xfrm>
            <a:off x="755576" y="3182654"/>
            <a:ext cx="4520752" cy="1477328"/>
          </a:xfrm>
          <a:prstGeom prst="rect">
            <a:avLst/>
          </a:prstGeom>
          <a:noFill/>
        </p:spPr>
        <p:txBody>
          <a:bodyPr wrap="square" lIns="91440" tIns="45720" rIns="91440" bIns="45720">
            <a:spAutoFit/>
          </a:bodyPr>
          <a:lstStyle/>
          <a:p>
            <a:r>
              <a:rPr lang="ru-RU" b="1" dirty="0" smtClean="0">
                <a:latin typeface="HeliosCond" pitchFamily="34" charset="-52"/>
              </a:rPr>
              <a:t>Остались вопросы?</a:t>
            </a:r>
          </a:p>
          <a:p>
            <a:r>
              <a:rPr lang="ru-RU" b="1" dirty="0" smtClean="0">
                <a:latin typeface="HeliosCond" pitchFamily="34" charset="-52"/>
              </a:rPr>
              <a:t>Санкт-Петербург</a:t>
            </a:r>
          </a:p>
          <a:p>
            <a:r>
              <a:rPr lang="ru-RU" b="1" dirty="0">
                <a:latin typeface="HeliosCond" pitchFamily="34" charset="-52"/>
              </a:rPr>
              <a:t>у</a:t>
            </a:r>
            <a:r>
              <a:rPr lang="ru-RU" b="1" dirty="0" smtClean="0">
                <a:latin typeface="HeliosCond" pitchFamily="34" charset="-52"/>
              </a:rPr>
              <a:t>л. Маршала Говорова, д.35  корп. 4, офис 615</a:t>
            </a:r>
          </a:p>
          <a:p>
            <a:r>
              <a:rPr lang="en-US" b="1" dirty="0" smtClean="0">
                <a:latin typeface="HeliosCond" pitchFamily="34" charset="-52"/>
              </a:rPr>
              <a:t>E-mail</a:t>
            </a:r>
            <a:r>
              <a:rPr lang="ru-RU" b="1" dirty="0" smtClean="0">
                <a:latin typeface="HeliosCond" pitchFamily="34" charset="-52"/>
              </a:rPr>
              <a:t>:</a:t>
            </a:r>
            <a:r>
              <a:rPr lang="en-US" b="1" dirty="0" smtClean="0">
                <a:latin typeface="HeliosCond" pitchFamily="34" charset="-52"/>
              </a:rPr>
              <a:t> </a:t>
            </a:r>
            <a:r>
              <a:rPr lang="en-US" b="1" dirty="0" smtClean="0">
                <a:latin typeface="HeliosCond" pitchFamily="34" charset="-52"/>
                <a:hlinkClick r:id="rId4"/>
              </a:rPr>
              <a:t>orientir@mxctr.ru</a:t>
            </a:r>
            <a:endParaRPr lang="en-US" b="1" dirty="0" smtClean="0">
              <a:latin typeface="HeliosCond" pitchFamily="34" charset="-52"/>
            </a:endParaRPr>
          </a:p>
          <a:p>
            <a:r>
              <a:rPr lang="en-US" b="1" dirty="0" smtClean="0">
                <a:latin typeface="HeliosCond" pitchFamily="34" charset="-52"/>
              </a:rPr>
              <a:t>8 800 550 64 77</a:t>
            </a:r>
            <a:endParaRPr lang="ru-RU" b="1" dirty="0">
              <a:latin typeface="HeliosCond" pitchFamily="34" charset="-52"/>
            </a:endParaRPr>
          </a:p>
        </p:txBody>
      </p:sp>
    </p:spTree>
    <p:extLst>
      <p:ext uri="{BB962C8B-B14F-4D97-AF65-F5344CB8AC3E}">
        <p14:creationId xmlns:p14="http://schemas.microsoft.com/office/powerpoint/2010/main" val="300056888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35521</TotalTime>
  <Words>3247</Words>
  <Application>Microsoft Office PowerPoint</Application>
  <PresentationFormat>On-screen Show (16:9)</PresentationFormat>
  <Paragraphs>342</Paragraphs>
  <Slides>38</Slides>
  <Notes>2</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Тема Office</vt:lpstr>
      <vt:lpstr>PowerPoint Presentation</vt:lpstr>
      <vt:lpstr>Охрана труда 2024</vt:lpstr>
      <vt:lpstr>1.1. Законодательство</vt:lpstr>
      <vt:lpstr>1.2. Законодательство</vt:lpstr>
      <vt:lpstr>1.2. Законодательство</vt:lpstr>
      <vt:lpstr>1.3. Законодательство</vt:lpstr>
      <vt:lpstr>1.4. Законодательство</vt:lpstr>
      <vt:lpstr>1.5. Законодательство</vt:lpstr>
      <vt:lpstr>1.5. Законодательство</vt:lpstr>
      <vt:lpstr>1.6. Законодательство</vt:lpstr>
      <vt:lpstr>1.6. Законодательство</vt:lpstr>
      <vt:lpstr>1.6. Законодательство</vt:lpstr>
      <vt:lpstr>1.6. Законодательство</vt:lpstr>
      <vt:lpstr>1.6. Законодательство</vt:lpstr>
      <vt:lpstr>1.6. Законодательство</vt:lpstr>
      <vt:lpstr>1.7. Законодательство</vt:lpstr>
      <vt:lpstr>1.8. Законодательство</vt:lpstr>
      <vt:lpstr>1.9. Законодательство</vt:lpstr>
      <vt:lpstr>1.9. Законодательство</vt:lpstr>
      <vt:lpstr>Охрана труда 2024</vt:lpstr>
      <vt:lpstr>2. Законодательство</vt:lpstr>
      <vt:lpstr>2. Законодательство</vt:lpstr>
      <vt:lpstr>2. Законодательство</vt:lpstr>
      <vt:lpstr>2. ВАЖНОЕ</vt:lpstr>
      <vt:lpstr>2.1. Оценка риска</vt:lpstr>
      <vt:lpstr>2.1. Оценка риска</vt:lpstr>
      <vt:lpstr>2.1. Эффективность</vt:lpstr>
      <vt:lpstr>2.1. Оценка риска</vt:lpstr>
      <vt:lpstr>2.1. Оценка риска</vt:lpstr>
      <vt:lpstr>2.1. Оценка риска</vt:lpstr>
      <vt:lpstr>2.1. Оценка риска</vt:lpstr>
      <vt:lpstr>2.1. Оценка риска</vt:lpstr>
      <vt:lpstr>2.1. Оценка риска</vt:lpstr>
      <vt:lpstr>2.1. Оценка риска</vt:lpstr>
      <vt:lpstr>2.1. Оценка риска</vt:lpstr>
      <vt:lpstr>2.1. Оценка риска</vt:lpstr>
      <vt:lpstr>2.1. Оценка риска</vt:lpstr>
      <vt:lpstr>БЕСЕДА В WHATSAPP</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Dell</dc:creator>
  <cp:lastModifiedBy>bogda</cp:lastModifiedBy>
  <cp:revision>758</cp:revision>
  <dcterms:created xsi:type="dcterms:W3CDTF">2021-11-23T08:30:03Z</dcterms:created>
  <dcterms:modified xsi:type="dcterms:W3CDTF">2024-10-25T11:28:50Z</dcterms:modified>
</cp:coreProperties>
</file>