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sldIdLst>
    <p:sldId id="313" r:id="rId2"/>
    <p:sldId id="392" r:id="rId3"/>
    <p:sldId id="315" r:id="rId4"/>
    <p:sldId id="663" r:id="rId5"/>
    <p:sldId id="873" r:id="rId6"/>
    <p:sldId id="883" r:id="rId7"/>
    <p:sldId id="884" r:id="rId8"/>
    <p:sldId id="711" r:id="rId9"/>
    <p:sldId id="789" r:id="rId10"/>
    <p:sldId id="861" r:id="rId11"/>
    <p:sldId id="712" r:id="rId12"/>
    <p:sldId id="874" r:id="rId13"/>
    <p:sldId id="858" r:id="rId14"/>
    <p:sldId id="875" r:id="rId15"/>
    <p:sldId id="867" r:id="rId16"/>
    <p:sldId id="859" r:id="rId17"/>
    <p:sldId id="876" r:id="rId18"/>
    <p:sldId id="860" r:id="rId19"/>
    <p:sldId id="877" r:id="rId20"/>
    <p:sldId id="744" r:id="rId21"/>
    <p:sldId id="878" r:id="rId22"/>
    <p:sldId id="879" r:id="rId23"/>
    <p:sldId id="844" r:id="rId24"/>
    <p:sldId id="881" r:id="rId25"/>
    <p:sldId id="880" r:id="rId26"/>
    <p:sldId id="882" r:id="rId27"/>
    <p:sldId id="784" r:id="rId28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F1A0090-E240-4258-B0D7-62B0735AA170}">
          <p14:sldIdLst>
            <p14:sldId id="313"/>
            <p14:sldId id="392"/>
            <p14:sldId id="315"/>
            <p14:sldId id="663"/>
            <p14:sldId id="873"/>
            <p14:sldId id="883"/>
            <p14:sldId id="884"/>
            <p14:sldId id="711"/>
            <p14:sldId id="789"/>
            <p14:sldId id="861"/>
            <p14:sldId id="712"/>
            <p14:sldId id="874"/>
            <p14:sldId id="858"/>
            <p14:sldId id="875"/>
            <p14:sldId id="867"/>
            <p14:sldId id="859"/>
            <p14:sldId id="876"/>
            <p14:sldId id="860"/>
            <p14:sldId id="877"/>
            <p14:sldId id="744"/>
            <p14:sldId id="878"/>
            <p14:sldId id="879"/>
            <p14:sldId id="844"/>
            <p14:sldId id="881"/>
            <p14:sldId id="880"/>
            <p14:sldId id="882"/>
            <p14:sldId id="784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oot" initials="c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79" autoAdjust="0"/>
    <p:restoredTop sz="94660"/>
  </p:normalViewPr>
  <p:slideViewPr>
    <p:cSldViewPr>
      <p:cViewPr varScale="1">
        <p:scale>
          <a:sx n="144" d="100"/>
          <a:sy n="144" d="100"/>
        </p:scale>
        <p:origin x="-618" y="-96"/>
      </p:cViewPr>
      <p:guideLst>
        <p:guide orient="horz" pos="53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E411B8-871B-4B90-B11D-2D5E9B984531}" type="datetimeFigureOut">
              <a:rPr lang="ru-RU" smtClean="0"/>
              <a:pPr/>
              <a:t>25.04.2024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BBD9AF-0D45-4D7D-8D70-CD55BD80B0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2523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0069F-03F3-4D7B-9471-622E15D99063}" type="datetime1">
              <a:rPr lang="ru-RU" smtClean="0"/>
              <a:pPr/>
              <a:t>25.04.2024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Центр обеспечения охраны труда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1CA64-C48E-480E-A5A5-340591A3DC0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Rectangle 4"/>
          <p:cNvSpPr txBox="1">
            <a:spLocks/>
          </p:cNvSpPr>
          <p:nvPr userDrawn="1"/>
        </p:nvSpPr>
        <p:spPr>
          <a:xfrm>
            <a:off x="2714612" y="4227934"/>
            <a:ext cx="3714776" cy="504056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pPr marL="0" marR="0" lvl="0" indent="0" algn="ctr" defTabSz="914400" rtl="0" eaLnBrk="1" fontAlgn="auto" latinLnBrk="0" hangingPunct="1">
              <a:lnSpc>
                <a:spcPts val="14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kumimoji="0" lang="ru-RU" sz="16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Подготовлен</a:t>
            </a:r>
            <a:r>
              <a:rPr kumimoji="0" lang="ru-RU" sz="160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и представлен</a:t>
            </a:r>
          </a:p>
          <a:p>
            <a:pPr marL="0" marR="0" lvl="0" indent="0" algn="ctr" defTabSz="914400" rtl="0" eaLnBrk="1" fontAlgn="auto" latinLnBrk="0" hangingPunct="1">
              <a:lnSpc>
                <a:spcPts val="14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Фамилия Имя</a:t>
            </a:r>
            <a:endParaRPr sz="1600" b="1" dirty="0" smtClean="0"/>
          </a:p>
        </p:txBody>
      </p:sp>
      <p:pic>
        <p:nvPicPr>
          <p:cNvPr id="9" name="Рисунок 8" descr="полоса_фото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2433519"/>
            <a:ext cx="9144000" cy="1722407"/>
          </a:xfrm>
          <a:prstGeom prst="rect">
            <a:avLst/>
          </a:prstGeom>
        </p:spPr>
      </p:pic>
      <p:sp>
        <p:nvSpPr>
          <p:cNvPr id="10" name="Rectangle 3"/>
          <p:cNvSpPr txBox="1">
            <a:spLocks/>
          </p:cNvSpPr>
          <p:nvPr userDrawn="1"/>
        </p:nvSpPr>
        <p:spPr>
          <a:xfrm>
            <a:off x="785786" y="1059582"/>
            <a:ext cx="7715304" cy="1427620"/>
          </a:xfrm>
          <a:prstGeom prst="rect">
            <a:avLst/>
          </a:prstGeom>
        </p:spPr>
        <p:txBody>
          <a:bodyPr anchor="t">
            <a:normAutofit/>
          </a:bodyPr>
          <a:lstStyle>
            <a:extLst/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HeliosCond" pitchFamily="34" charset="-52"/>
                <a:ea typeface="+mj-ea"/>
                <a:cs typeface="+mj-cs"/>
              </a:rPr>
              <a:t>ШАБЛОН ЗАГОЛОВКА</a:t>
            </a:r>
            <a:b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HeliosCond" pitchFamily="34" charset="-52"/>
                <a:ea typeface="+mj-ea"/>
                <a:cs typeface="+mj-cs"/>
              </a:rPr>
            </a:b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HeliosCond" pitchFamily="34" charset="-52"/>
                <a:ea typeface="+mj-ea"/>
                <a:cs typeface="+mj-cs"/>
              </a:rPr>
              <a:t>ДЛЯ ОБЛОЖКИ ПРЕЗЕНТАЦИИ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HeliosCond" pitchFamily="34" charset="-52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Tx/>
              <a:buBlip>
                <a:blip r:embed="rId2"/>
              </a:buBlip>
              <a:defRPr/>
            </a:lvl1pPr>
            <a:lvl2pPr>
              <a:buFontTx/>
              <a:buBlip>
                <a:blip r:embed="rId3"/>
              </a:buBlip>
              <a:defRPr/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A44-0D62-437E-9FB9-759A7CFA09C2}" type="datetime1">
              <a:rPr lang="ru-RU" smtClean="0"/>
              <a:pPr/>
              <a:t>25.04.2024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Центр обеспечения охраны труда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1CA64-C48E-480E-A5A5-340591A3DC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59C2D-DE7A-44D0-90D9-F567CFCA3F2E}" type="datetime1">
              <a:rPr lang="ru-RU" smtClean="0"/>
              <a:pPr/>
              <a:t>25.04.2024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Центр обеспечения охраны труда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1CA64-C48E-480E-A5A5-340591A3DC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FAEEA-3D29-43D1-A092-E6CB578B2090}" type="datetime1">
              <a:rPr lang="ru-RU" smtClean="0"/>
              <a:pPr/>
              <a:t>25.04.2024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Центр обеспечения охраны труда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1CA64-C48E-480E-A5A5-340591A3DC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FF26F-F1C2-4ED7-98C1-CFCD02C62927}" type="datetime1">
              <a:rPr lang="ru-RU" smtClean="0"/>
              <a:pPr/>
              <a:t>25.04.2024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Центр обеспечения охраны труда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1CA64-C48E-480E-A5A5-340591A3DC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6C1B0-8FC1-484D-8650-EB2E3B9CDA06}" type="datetime1">
              <a:rPr lang="ru-RU" smtClean="0"/>
              <a:pPr/>
              <a:t>25.04.2024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Центр обеспечения охраны труда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1CA64-C48E-480E-A5A5-340591A3DC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3968" y="1203598"/>
            <a:ext cx="4248472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1203598"/>
            <a:ext cx="4147864" cy="331236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283968" y="1707654"/>
            <a:ext cx="4248472" cy="28083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EB650-1F34-402B-8555-3D12AD250A25}" type="datetime1">
              <a:rPr lang="ru-RU" smtClean="0"/>
              <a:pPr/>
              <a:t>25.04.2024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Центр обеспечения охраны труда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1CA64-C48E-480E-A5A5-340591A3DC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4714890"/>
            <a:ext cx="9144000" cy="42861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1_КОЛОНТ_верх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0"/>
            <a:ext cx="9144000" cy="115214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7864" y="205979"/>
            <a:ext cx="5328592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5130DD8-E265-4D6E-A50E-69D176EE1732}" type="datetime1">
              <a:rPr lang="ru-RU" smtClean="0"/>
              <a:pPr/>
              <a:t>25.04.2024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ru-RU" smtClean="0"/>
              <a:t>Центр обеспечения охраны труда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6B1CA64-C48E-480E-A5A5-340591A3DC0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  <p:sldLayoutId id="2147483656" r:id="rId6"/>
    <p:sldLayoutId id="2147483657" r:id="rId7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HeliosCond" pitchFamily="34" charset="-52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10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Tx/>
        <a:buBlip>
          <a:blip r:embed="rId11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&#1086;&#1085;&#1083;&#1072;&#1081;&#1085;&#1080;&#1085;&#1089;&#1087;&#1077;&#1082;&#1094;&#1080;&#1103;.&#1088;&#1092;/questions/view/195984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orientir@mxctr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2955" y="1059582"/>
            <a:ext cx="5863612" cy="3664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0" y="4714890"/>
            <a:ext cx="9144000" cy="428610"/>
          </a:xfrm>
          <a:prstGeom prst="rect">
            <a:avLst/>
          </a:prstGeom>
          <a:solidFill>
            <a:srgbClr val="E778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оранж_верх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1152336"/>
          </a:xfrm>
          <a:prstGeom prst="rect">
            <a:avLst/>
          </a:prstGeom>
        </p:spPr>
      </p:pic>
      <p:sp>
        <p:nvSpPr>
          <p:cNvPr id="5" name="Rectangle 4"/>
          <p:cNvSpPr txBox="1">
            <a:spLocks/>
          </p:cNvSpPr>
          <p:nvPr/>
        </p:nvSpPr>
        <p:spPr>
          <a:xfrm>
            <a:off x="857224" y="4071948"/>
            <a:ext cx="3714776" cy="71438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pPr marL="0" marR="0" lvl="0" indent="0" defTabSz="914400" rtl="0" eaLnBrk="1" fontAlgn="auto" latinLnBrk="0" hangingPunct="1">
              <a:lnSpc>
                <a:spcPts val="14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kumimoji="0" lang="ru-RU" sz="18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Подготовлен</a:t>
            </a:r>
            <a:r>
              <a:rPr kumimoji="0" lang="ru-RU" sz="180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и представлен</a:t>
            </a:r>
          </a:p>
          <a:p>
            <a:pPr marL="0" marR="0" lvl="0" indent="0" defTabSz="914400" rtl="0" eaLnBrk="1" fontAlgn="auto" latinLnBrk="0" hangingPunct="1">
              <a:lnSpc>
                <a:spcPts val="14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Александром Максимовым</a:t>
            </a:r>
          </a:p>
          <a:p>
            <a:pPr marL="0" marR="0" lvl="0" indent="0" defTabSz="914400" rtl="0" eaLnBrk="1" fontAlgn="auto" latinLnBrk="0" hangingPunct="1">
              <a:lnSpc>
                <a:spcPts val="14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endParaRPr b="1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928662" y="3857634"/>
            <a:ext cx="3500462" cy="71438"/>
          </a:xfrm>
          <a:prstGeom prst="rect">
            <a:avLst/>
          </a:prstGeom>
          <a:solidFill>
            <a:srgbClr val="E778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ectangle 3"/>
          <p:cNvSpPr txBox="1">
            <a:spLocks/>
          </p:cNvSpPr>
          <p:nvPr/>
        </p:nvSpPr>
        <p:spPr>
          <a:xfrm>
            <a:off x="755576" y="1779662"/>
            <a:ext cx="5678942" cy="1928826"/>
          </a:xfrm>
          <a:prstGeom prst="rect">
            <a:avLst/>
          </a:prstGeom>
        </p:spPr>
        <p:txBody>
          <a:bodyPr anchor="t">
            <a:noAutofit/>
          </a:bodyPr>
          <a:lstStyle>
            <a:extLst/>
          </a:lstStyle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effectLst>
                  <a:glow rad="419100">
                    <a:schemeClr val="bg1">
                      <a:alpha val="32000"/>
                    </a:schemeClr>
                  </a:glow>
                  <a:outerShdw blurRad="304800" sx="49000" sy="49000" algn="tr" rotWithShape="0">
                    <a:schemeClr val="bg1">
                      <a:alpha val="0"/>
                    </a:schemeClr>
                  </a:outerShdw>
                </a:effectLst>
                <a:latin typeface="HeliosCond" pitchFamily="34" charset="-52"/>
              </a:rPr>
              <a:t>ОХРАНА ТРУДА:</a:t>
            </a:r>
          </a:p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effectLst>
                  <a:glow rad="419100">
                    <a:schemeClr val="bg1">
                      <a:alpha val="32000"/>
                    </a:schemeClr>
                  </a:glow>
                  <a:outerShdw blurRad="304800" sx="49000" sy="49000" algn="tr" rotWithShape="0">
                    <a:schemeClr val="bg1">
                      <a:alpha val="0"/>
                    </a:schemeClr>
                  </a:outerShdw>
                </a:effectLst>
                <a:latin typeface="HeliosCond" pitchFamily="34" charset="-52"/>
              </a:rPr>
              <a:t>СЕМИНАР-ПРАКТИКУМ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827584" y="4796408"/>
            <a:ext cx="4032448" cy="2244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300" b="1" dirty="0" smtClean="0">
                <a:solidFill>
                  <a:schemeClr val="bg1"/>
                </a:solidFill>
              </a:rPr>
              <a:t>«Центр обеспечения охраны труда»   Апрель 2024</a:t>
            </a:r>
            <a:endParaRPr lang="en-US" sz="13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344" y="1059582"/>
            <a:ext cx="5481890" cy="3655308"/>
          </a:xfrm>
          <a:prstGeom prst="rect">
            <a:avLst/>
          </a:prstGeom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A44-0D62-437E-9FB9-759A7CFA09C2}" type="datetime1">
              <a:rPr lang="ru-RU" smtClean="0"/>
              <a:pPr/>
              <a:t>25.04.2024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Центр обеспечения охраны труда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1CA64-C48E-480E-A5A5-340591A3DC09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195736" y="267494"/>
            <a:ext cx="5328592" cy="857250"/>
          </a:xfr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ts val="3700"/>
              </a:lnSpc>
            </a:pPr>
            <a:r>
              <a:rPr lang="ru-RU" sz="3600" dirty="0">
                <a:solidFill>
                  <a:schemeClr val="bg1"/>
                </a:solidFill>
              </a:rPr>
              <a:t>СОДЕРЖАНИЕ</a:t>
            </a:r>
            <a:endParaRPr lang="ru-RU" sz="3600" dirty="0" smtClean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27584" y="1437620"/>
            <a:ext cx="8316415" cy="6771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indent="-571500">
              <a:buClr>
                <a:srgbClr val="FF6600"/>
              </a:buClr>
              <a:buFont typeface="Wingdings" panose="05000000000000000000" pitchFamily="2" charset="2"/>
              <a:buChar char="l"/>
            </a:pPr>
            <a:r>
              <a:rPr lang="ru-RU" sz="3800" b="1" dirty="0" smtClean="0">
                <a:latin typeface="HeliosCond" pitchFamily="34" charset="-52"/>
              </a:rPr>
              <a:t>БЛИЦ. Апрель 2024</a:t>
            </a:r>
          </a:p>
        </p:txBody>
      </p:sp>
    </p:spTree>
    <p:extLst>
      <p:ext uri="{BB962C8B-B14F-4D97-AF65-F5344CB8AC3E}">
        <p14:creationId xmlns:p14="http://schemas.microsoft.com/office/powerpoint/2010/main" val="34923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bogda\!!WORK\!тата кузнецова\!охрана труда\ПРЕЗЕНТАЦИИИ\СИЗ максимум\AdobeStock_11052963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850" y="767557"/>
            <a:ext cx="5919149" cy="3947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0" y="4714890"/>
            <a:ext cx="9144000" cy="428610"/>
          </a:xfrm>
          <a:prstGeom prst="rect">
            <a:avLst/>
          </a:prstGeom>
          <a:solidFill>
            <a:srgbClr val="E778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A44-0D62-437E-9FB9-759A7CFA09C2}" type="datetime1">
              <a:rPr lang="ru-RU" smtClean="0">
                <a:solidFill>
                  <a:schemeClr val="bg1"/>
                </a:solidFill>
              </a:rPr>
              <a:pPr/>
              <a:t>25.04.2024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Центр обеспечения охраны труда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1CA64-C48E-480E-A5A5-340591A3DC09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7" name="Рисунок 6" descr="оранж_верх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1152336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827584" y="1851670"/>
            <a:ext cx="424847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latin typeface="HeliosCond" pitchFamily="34" charset="-52"/>
              </a:rPr>
              <a:t>2024/4/Практика</a:t>
            </a:r>
          </a:p>
        </p:txBody>
      </p:sp>
      <p:sp>
        <p:nvSpPr>
          <p:cNvPr id="12" name="Заголовок 12"/>
          <p:cNvSpPr>
            <a:spLocks noGrp="1"/>
          </p:cNvSpPr>
          <p:nvPr>
            <p:ph type="title"/>
          </p:nvPr>
        </p:nvSpPr>
        <p:spPr>
          <a:xfrm>
            <a:off x="3347864" y="222870"/>
            <a:ext cx="5616624" cy="980728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>
              <a:lnSpc>
                <a:spcPts val="3700"/>
              </a:lnSpc>
            </a:pPr>
            <a:r>
              <a:rPr lang="ru-RU" sz="3600" b="1" dirty="0" smtClean="0">
                <a:solidFill>
                  <a:schemeClr val="bg1"/>
                </a:solidFill>
              </a:rPr>
              <a:t>ОХРАНА ТРУДА 2024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63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A44-0D62-437E-9FB9-759A7CFA09C2}" type="datetime1">
              <a:rPr lang="ru-RU" smtClean="0"/>
              <a:pPr/>
              <a:t>25.04.2024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Центр обеспечения охраны труда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1CA64-C48E-480E-A5A5-340591A3DC09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347864" y="418356"/>
            <a:ext cx="5328592" cy="641226"/>
          </a:xfr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ts val="3700"/>
              </a:lnSpc>
            </a:pPr>
            <a:r>
              <a:rPr lang="ru-RU" sz="3600" b="1" dirty="0" smtClean="0"/>
              <a:t>1.1. Законодательство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27584" y="1131590"/>
            <a:ext cx="8244408" cy="411651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base">
              <a:spcBef>
                <a:spcPts val="300"/>
              </a:spcBef>
            </a:pPr>
            <a:r>
              <a:rPr lang="ru-RU" sz="2000" b="1" dirty="0" smtClean="0">
                <a:solidFill>
                  <a:schemeClr val="accent6"/>
                </a:solidFill>
                <a:latin typeface="HeliosCond" panose="020B0800000000000000" pitchFamily="34" charset="-52"/>
              </a:rPr>
              <a:t>СИЗ и нормы</a:t>
            </a:r>
          </a:p>
          <a:p>
            <a:pPr fontAlgn="base">
              <a:spcBef>
                <a:spcPts val="300"/>
              </a:spcBef>
            </a:pPr>
            <a:r>
              <a:rPr lang="ru-RU" sz="2000" dirty="0">
                <a:solidFill>
                  <a:schemeClr val="accent6"/>
                </a:solidFill>
                <a:latin typeface="HeliosCond" panose="020B0800000000000000" pitchFamily="34" charset="-52"/>
              </a:rPr>
              <a:t>Можем ли мы уменьшить Нормы выдачи СИЗ работникам, если по оценкам проф рисков ему необходимо не </a:t>
            </a:r>
            <a:r>
              <a:rPr lang="ru-RU" sz="2000" dirty="0" smtClean="0">
                <a:solidFill>
                  <a:schemeClr val="accent6"/>
                </a:solidFill>
                <a:latin typeface="HeliosCond" panose="020B0800000000000000" pitchFamily="34" charset="-52"/>
              </a:rPr>
              <a:t>все </a:t>
            </a:r>
            <a:r>
              <a:rPr lang="ru-RU" sz="2000" dirty="0">
                <a:solidFill>
                  <a:schemeClr val="accent6"/>
                </a:solidFill>
                <a:latin typeface="HeliosCond" panose="020B0800000000000000" pitchFamily="34" charset="-52"/>
              </a:rPr>
              <a:t>из перечня</a:t>
            </a:r>
            <a:r>
              <a:rPr lang="ru-RU" sz="2000" dirty="0" smtClean="0">
                <a:solidFill>
                  <a:schemeClr val="accent6"/>
                </a:solidFill>
                <a:latin typeface="HeliosCond" panose="020B0800000000000000" pitchFamily="34" charset="-52"/>
              </a:rPr>
              <a:t>?</a:t>
            </a:r>
          </a:p>
          <a:p>
            <a:pPr>
              <a:spcBef>
                <a:spcPts val="300"/>
              </a:spcBef>
            </a:pPr>
            <a:r>
              <a:rPr lang="ru-RU" sz="1600" dirty="0">
                <a:latin typeface="HeliosCond" panose="020B0800000000000000" pitchFamily="34" charset="-52"/>
              </a:rPr>
              <a:t>Тут важно уточнить, что в самом вопросе не раскрыто понятие «перечень» (мой комментарий)</a:t>
            </a:r>
          </a:p>
          <a:p>
            <a:pPr>
              <a:spcBef>
                <a:spcPts val="300"/>
              </a:spcBef>
            </a:pPr>
            <a:r>
              <a:rPr lang="ru-RU" sz="1600" b="1" dirty="0" smtClean="0">
                <a:latin typeface="HeliosCond" panose="020B0800000000000000" pitchFamily="34" charset="-52"/>
              </a:rPr>
              <a:t>Ответ </a:t>
            </a:r>
            <a:r>
              <a:rPr lang="ru-RU" sz="1600" b="1" dirty="0">
                <a:latin typeface="HeliosCond" panose="020B0800000000000000" pitchFamily="34" charset="-52"/>
              </a:rPr>
              <a:t>Роструда:</a:t>
            </a:r>
          </a:p>
          <a:p>
            <a:pPr>
              <a:spcBef>
                <a:spcPts val="300"/>
              </a:spcBef>
              <a:buClr>
                <a:schemeClr val="accent6"/>
              </a:buClr>
            </a:pPr>
            <a:r>
              <a:rPr lang="ru-RU" sz="1600" b="1" dirty="0">
                <a:solidFill>
                  <a:schemeClr val="accent6"/>
                </a:solidFill>
                <a:latin typeface="HeliosCond" panose="020B0800000000000000" pitchFamily="34" charset="-52"/>
              </a:rPr>
              <a:t>Да. </a:t>
            </a:r>
            <a:r>
              <a:rPr lang="ru-RU" sz="1600" dirty="0">
                <a:latin typeface="HeliosCond" panose="020B0800000000000000" pitchFamily="34" charset="-52"/>
              </a:rPr>
              <a:t>При определении объема СИЗ, предполагаемых к выдаче работникам на основании проведенных СОУТ и ОПР, работодатель вправе не учитывать </a:t>
            </a:r>
            <a:r>
              <a:rPr lang="ru-RU" sz="1600" dirty="0">
                <a:solidFill>
                  <a:schemeClr val="accent6"/>
                </a:solidFill>
                <a:latin typeface="HeliosCond" panose="020B0800000000000000" pitchFamily="34" charset="-52"/>
              </a:rPr>
              <a:t>СИЗ от опасностей, уровень риска по которым не приведет к нанесению вреда здоровью работника в процессе трудовой деятельности вследствие реализации работодателем иных мероприятий по управлению рисками, снижению их уровней</a:t>
            </a:r>
            <a:r>
              <a:rPr lang="ru-RU" sz="1600" dirty="0">
                <a:latin typeface="HeliosCond" panose="020B0800000000000000" pitchFamily="34" charset="-52"/>
              </a:rPr>
              <a:t>. При этом реализация указанных мероприятий должна подтверждаться результатами СОУТ и (или) ОПР.</a:t>
            </a:r>
          </a:p>
          <a:p>
            <a:pPr>
              <a:spcBef>
                <a:spcPts val="300"/>
              </a:spcBef>
            </a:pPr>
            <a:r>
              <a:rPr lang="en-US" sz="1600" dirty="0">
                <a:latin typeface="HeliosCond" panose="020B0800000000000000" pitchFamily="34" charset="-52"/>
                <a:hlinkClick r:id="rId2"/>
              </a:rPr>
              <a:t>https://xn--80akibcicpdbetz7e2g.xn--p1ai/questions/view/195984</a:t>
            </a:r>
            <a:r>
              <a:rPr lang="ru-RU" sz="1600" dirty="0">
                <a:latin typeface="HeliosCond" panose="020B0800000000000000" pitchFamily="34" charset="-52"/>
              </a:rPr>
              <a:t> </a:t>
            </a:r>
          </a:p>
          <a:p>
            <a:pPr fontAlgn="base">
              <a:spcBef>
                <a:spcPts val="300"/>
              </a:spcBef>
            </a:pPr>
            <a:endParaRPr lang="ru-RU" sz="2000" dirty="0">
              <a:solidFill>
                <a:schemeClr val="accent6"/>
              </a:solidFill>
              <a:latin typeface="HeliosCond" panose="020B0800000000000000" pitchFamily="34" charset="-52"/>
            </a:endParaRPr>
          </a:p>
          <a:p>
            <a:pPr fontAlgn="base">
              <a:spcBef>
                <a:spcPts val="300"/>
              </a:spcBef>
            </a:pPr>
            <a:endParaRPr lang="ru-RU" sz="2000" dirty="0">
              <a:solidFill>
                <a:srgbClr val="FF0000"/>
              </a:solidFill>
              <a:latin typeface="HeliosCond" panose="020B0800000000000000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83904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A44-0D62-437E-9FB9-759A7CFA09C2}" type="datetime1">
              <a:rPr lang="ru-RU" smtClean="0"/>
              <a:pPr/>
              <a:t>25.04.2024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Центр обеспечения охраны труда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1CA64-C48E-480E-A5A5-340591A3DC09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347864" y="418356"/>
            <a:ext cx="5328592" cy="641226"/>
          </a:xfr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ts val="3700"/>
              </a:lnSpc>
            </a:pPr>
            <a:r>
              <a:rPr lang="ru-RU" sz="3600" b="1" dirty="0" smtClean="0"/>
              <a:t>1.1. Законодательство</a:t>
            </a:r>
          </a:p>
        </p:txBody>
      </p:sp>
      <p:sp>
        <p:nvSpPr>
          <p:cNvPr id="8" name="Содержимое 2"/>
          <p:cNvSpPr>
            <a:spLocks noGrp="1"/>
          </p:cNvSpPr>
          <p:nvPr>
            <p:ph sz="half" idx="1"/>
          </p:nvPr>
        </p:nvSpPr>
        <p:spPr>
          <a:xfrm>
            <a:off x="806624" y="1131590"/>
            <a:ext cx="8229872" cy="3816424"/>
          </a:xfrm>
          <a:noFill/>
        </p:spPr>
        <p:txBody>
          <a:bodyPr>
            <a:noAutofit/>
          </a:bodyPr>
          <a:lstStyle/>
          <a:p>
            <a:pPr marL="0" indent="0" algn="just">
              <a:lnSpc>
                <a:spcPct val="90000"/>
              </a:lnSpc>
              <a:spcBef>
                <a:spcPts val="300"/>
              </a:spcBef>
              <a:buNone/>
            </a:pPr>
            <a:r>
              <a:rPr lang="ru-RU" sz="1600" b="1" dirty="0" smtClean="0">
                <a:latin typeface="HeliosCond" panose="020B0800000000000000" pitchFamily="34" charset="-52"/>
              </a:rPr>
              <a:t>Правовое </a:t>
            </a:r>
            <a:r>
              <a:rPr lang="ru-RU" sz="1600" b="1" dirty="0">
                <a:latin typeface="HeliosCond" panose="020B0800000000000000" pitchFamily="34" charset="-52"/>
              </a:rPr>
              <a:t>обоснование</a:t>
            </a:r>
            <a:r>
              <a:rPr lang="ru-RU" sz="1600" b="1" dirty="0" smtClean="0">
                <a:latin typeface="HeliosCond" panose="020B0800000000000000" pitchFamily="34" charset="-52"/>
              </a:rPr>
              <a:t>:</a:t>
            </a:r>
          </a:p>
          <a:p>
            <a:pPr marL="0" indent="0" algn="just">
              <a:lnSpc>
                <a:spcPct val="90000"/>
              </a:lnSpc>
              <a:spcBef>
                <a:spcPts val="300"/>
              </a:spcBef>
              <a:buNone/>
            </a:pPr>
            <a:r>
              <a:rPr lang="ru-RU" sz="1600" dirty="0" smtClean="0">
                <a:latin typeface="HeliosCond" panose="020B0800000000000000" pitchFamily="34" charset="-52"/>
              </a:rPr>
              <a:t>В </a:t>
            </a:r>
            <a:r>
              <a:rPr lang="ru-RU" sz="1600" dirty="0">
                <a:latin typeface="HeliosCond" panose="020B0800000000000000" pitchFamily="34" charset="-52"/>
              </a:rPr>
              <a:t>соответствии с п.18 </a:t>
            </a:r>
            <a:r>
              <a:rPr lang="ru-RU" sz="1600" dirty="0" smtClean="0">
                <a:latin typeface="HeliosCond" panose="020B0800000000000000" pitchFamily="34" charset="-52"/>
              </a:rPr>
              <a:t>Приказа 766н, нормы </a:t>
            </a:r>
            <a:r>
              <a:rPr lang="ru-RU" sz="1600" dirty="0">
                <a:latin typeface="HeliosCond" panose="020B0800000000000000" pitchFamily="34" charset="-52"/>
              </a:rPr>
              <a:t>должны содержать информацию о СИЗ, необходимых работникам для осуществления трудовой деятельности, включая деятельность при совмещении профессий или выполнении совмещаемых работ, в том числе в составе комплексных бригад.</a:t>
            </a:r>
            <a:br>
              <a:rPr lang="ru-RU" sz="1600" dirty="0">
                <a:latin typeface="HeliosCond" panose="020B0800000000000000" pitchFamily="34" charset="-52"/>
              </a:rPr>
            </a:br>
            <a:r>
              <a:rPr lang="ru-RU" sz="1600" dirty="0">
                <a:latin typeface="HeliosCond" panose="020B0800000000000000" pitchFamily="34" charset="-52"/>
              </a:rPr>
              <a:t>Объем выдачи СИЗ, выдаваемых работникам в зависимости от профессии (должности), определен в </a:t>
            </a:r>
            <a:r>
              <a:rPr lang="ru-RU" sz="1600" dirty="0" smtClean="0">
                <a:latin typeface="HeliosCond" panose="020B0800000000000000" pitchFamily="34" charset="-52"/>
              </a:rPr>
              <a:t>ЕТН выдачи </a:t>
            </a:r>
            <a:r>
              <a:rPr lang="ru-RU" sz="1600" dirty="0">
                <a:latin typeface="HeliosCond" panose="020B0800000000000000" pitchFamily="34" charset="-52"/>
              </a:rPr>
              <a:t>СИЗ работникам по профессиям (должностям</a:t>
            </a:r>
            <a:r>
              <a:rPr lang="ru-RU" sz="1600" dirty="0" smtClean="0">
                <a:latin typeface="HeliosCond" panose="020B0800000000000000" pitchFamily="34" charset="-52"/>
              </a:rPr>
              <a:t>).</a:t>
            </a:r>
          </a:p>
          <a:p>
            <a:pPr marL="0" indent="0" algn="just">
              <a:lnSpc>
                <a:spcPct val="90000"/>
              </a:lnSpc>
              <a:spcBef>
                <a:spcPts val="300"/>
              </a:spcBef>
              <a:buNone/>
            </a:pPr>
            <a:r>
              <a:rPr lang="ru-RU" sz="1600" dirty="0" smtClean="0">
                <a:latin typeface="HeliosCond" panose="020B0800000000000000" pitchFamily="34" charset="-52"/>
              </a:rPr>
              <a:t>При </a:t>
            </a:r>
            <a:r>
              <a:rPr lang="ru-RU" sz="1600" dirty="0">
                <a:latin typeface="HeliosCond" panose="020B0800000000000000" pitchFamily="34" charset="-52"/>
              </a:rPr>
              <a:t>определении работодателем объема выдачи СИЗ, выдаваемых работникам на основании проведенных СОУТ и ОПР, работодатель использует </a:t>
            </a:r>
            <a:r>
              <a:rPr lang="ru-RU" sz="1600" dirty="0" smtClean="0">
                <a:latin typeface="HeliosCond" panose="020B0800000000000000" pitchFamily="34" charset="-52"/>
              </a:rPr>
              <a:t>ЕТН выдачи </a:t>
            </a:r>
            <a:r>
              <a:rPr lang="ru-RU" sz="1600" dirty="0">
                <a:latin typeface="HeliosCond" panose="020B0800000000000000" pitchFamily="34" charset="-52"/>
              </a:rPr>
              <a:t>СИЗ в зависимости </a:t>
            </a:r>
            <a:r>
              <a:rPr lang="ru-RU" sz="1600" dirty="0" smtClean="0">
                <a:latin typeface="HeliosCond" panose="020B0800000000000000" pitchFamily="34" charset="-52"/>
              </a:rPr>
              <a:t>от идентифицированных </a:t>
            </a:r>
            <a:r>
              <a:rPr lang="ru-RU" sz="1600" dirty="0">
                <a:latin typeface="HeliosCond" panose="020B0800000000000000" pitchFamily="34" charset="-52"/>
              </a:rPr>
              <a:t>опасностей, </a:t>
            </a:r>
            <a:r>
              <a:rPr lang="ru-RU" sz="1600" dirty="0" smtClean="0">
                <a:latin typeface="HeliosCond" panose="020B0800000000000000" pitchFamily="34" charset="-52"/>
              </a:rPr>
              <a:t>ЕТН выдачи </a:t>
            </a:r>
            <a:r>
              <a:rPr lang="ru-RU" sz="1600" dirty="0">
                <a:latin typeface="HeliosCond" panose="020B0800000000000000" pitchFamily="34" charset="-52"/>
              </a:rPr>
              <a:t>дерматологических СИЗ и смывающих средств</a:t>
            </a:r>
            <a:r>
              <a:rPr lang="ru-RU" sz="1600" dirty="0" smtClean="0">
                <a:latin typeface="HeliosCond" panose="020B0800000000000000" pitchFamily="34" charset="-52"/>
              </a:rPr>
              <a:t>.</a:t>
            </a:r>
          </a:p>
          <a:p>
            <a:pPr marL="0" indent="0" algn="just">
              <a:lnSpc>
                <a:spcPct val="90000"/>
              </a:lnSpc>
              <a:spcBef>
                <a:spcPts val="300"/>
              </a:spcBef>
              <a:buNone/>
            </a:pPr>
            <a:r>
              <a:rPr lang="ru-RU" sz="1600" dirty="0" smtClean="0">
                <a:latin typeface="HeliosCond" panose="020B0800000000000000" pitchFamily="34" charset="-52"/>
              </a:rPr>
              <a:t>При </a:t>
            </a:r>
            <a:r>
              <a:rPr lang="ru-RU" sz="1600" dirty="0">
                <a:latin typeface="HeliosCond" panose="020B0800000000000000" pitchFamily="34" charset="-52"/>
              </a:rPr>
              <a:t>определении объема СИЗ, предполагаемых к выдаче работникам на основании проведенных СОУТ и ОПР, работодатель вправе не учитывать </a:t>
            </a:r>
            <a:r>
              <a:rPr lang="ru-RU" sz="1600" b="1" dirty="0">
                <a:solidFill>
                  <a:schemeClr val="accent6"/>
                </a:solidFill>
                <a:latin typeface="HeliosCond" panose="020B0800000000000000" pitchFamily="34" charset="-52"/>
              </a:rPr>
              <a:t>СИЗ от опасностей, уровень риска </a:t>
            </a:r>
            <a:r>
              <a:rPr lang="ru-RU" sz="1600" dirty="0">
                <a:latin typeface="HeliosCond" panose="020B0800000000000000" pitchFamily="34" charset="-52"/>
              </a:rPr>
              <a:t>по которым не приведет к нанесению вреда здоровью работника в процессе трудовой деятельности вследствие реализации работодателем иных мероприятий по управлению рисками, снижению их уровней. При этом реализация указанных мероприятий должна подтверждаться результатами СОУТ и (или) ОПР</a:t>
            </a:r>
            <a:r>
              <a:rPr lang="ru-RU" sz="1600" dirty="0" smtClean="0">
                <a:latin typeface="HeliosCond" panose="020B0800000000000000" pitchFamily="34" charset="-52"/>
              </a:rPr>
              <a:t>.</a:t>
            </a:r>
          </a:p>
          <a:p>
            <a:pPr marL="0" indent="0" algn="just">
              <a:lnSpc>
                <a:spcPct val="90000"/>
              </a:lnSpc>
              <a:spcBef>
                <a:spcPts val="300"/>
              </a:spcBef>
              <a:buNone/>
            </a:pPr>
            <a:r>
              <a:rPr lang="ru-RU" sz="1600" dirty="0" smtClean="0">
                <a:solidFill>
                  <a:schemeClr val="accent6"/>
                </a:solidFill>
                <a:latin typeface="HeliosCond" panose="020B0800000000000000" pitchFamily="34" charset="-52"/>
              </a:rPr>
              <a:t>Письмо Минтруда </a:t>
            </a:r>
            <a:r>
              <a:rPr lang="ru-RU" sz="1600" dirty="0" smtClean="0">
                <a:solidFill>
                  <a:schemeClr val="accent6"/>
                </a:solidFill>
                <a:latin typeface="Helios" pitchFamily="2" charset="0"/>
              </a:rPr>
              <a:t>№</a:t>
            </a:r>
            <a:r>
              <a:rPr lang="ru-RU" sz="1600" dirty="0" smtClean="0">
                <a:solidFill>
                  <a:schemeClr val="accent6"/>
                </a:solidFill>
                <a:latin typeface="HeliosCond" panose="020B0800000000000000" pitchFamily="34" charset="-52"/>
              </a:rPr>
              <a:t>15-2/ООГ -4553 от 03.10.2023 – ЕТН Прилож..</a:t>
            </a:r>
            <a:r>
              <a:rPr lang="ru-RU" sz="1600" dirty="0" smtClean="0">
                <a:solidFill>
                  <a:schemeClr val="accent6"/>
                </a:solidFill>
                <a:latin typeface="Helios" pitchFamily="2" charset="0"/>
              </a:rPr>
              <a:t>№</a:t>
            </a:r>
            <a:r>
              <a:rPr lang="ru-RU" sz="1600" dirty="0" smtClean="0">
                <a:solidFill>
                  <a:schemeClr val="accent6"/>
                </a:solidFill>
                <a:latin typeface="HeliosCond" panose="020B0800000000000000" pitchFamily="34" charset="-52"/>
              </a:rPr>
              <a:t>1 - минимум</a:t>
            </a:r>
            <a:endParaRPr lang="ru-RU" sz="1600" dirty="0">
              <a:solidFill>
                <a:schemeClr val="accent6"/>
              </a:solidFill>
              <a:latin typeface="HeliosCond" panose="020B0800000000000000" pitchFamily="34" charset="-52"/>
            </a:endParaRPr>
          </a:p>
          <a:p>
            <a:pPr marL="0" indent="0" algn="just">
              <a:lnSpc>
                <a:spcPct val="90000"/>
              </a:lnSpc>
              <a:spcBef>
                <a:spcPts val="300"/>
              </a:spcBef>
              <a:buNone/>
            </a:pPr>
            <a:endParaRPr lang="ru-RU" sz="1600" dirty="0" smtClean="0">
              <a:solidFill>
                <a:schemeClr val="accent6"/>
              </a:solidFill>
              <a:latin typeface="HeliosCond" panose="020B0800000000000000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83132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A44-0D62-437E-9FB9-759A7CFA09C2}" type="datetime1">
              <a:rPr lang="ru-RU" smtClean="0"/>
              <a:pPr/>
              <a:t>25.04.2024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Центр обеспечения охраны труда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1CA64-C48E-480E-A5A5-340591A3DC09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347864" y="411510"/>
            <a:ext cx="5328592" cy="648072"/>
          </a:xfr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ts val="3700"/>
              </a:lnSpc>
            </a:pPr>
            <a:r>
              <a:rPr lang="ru-RU" sz="3600" b="1" dirty="0" smtClean="0"/>
              <a:t>1.1.2. Законодательство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55576" y="1283732"/>
            <a:ext cx="7704856" cy="30162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base">
              <a:spcBef>
                <a:spcPts val="300"/>
              </a:spcBef>
            </a:pPr>
            <a:r>
              <a:rPr lang="ru-RU" sz="2000" b="1" dirty="0" smtClean="0">
                <a:solidFill>
                  <a:schemeClr val="accent6"/>
                </a:solidFill>
                <a:latin typeface="HeliosCond" panose="020B0800000000000000" pitchFamily="34" charset="-52"/>
              </a:rPr>
              <a:t>СИЗ и постирушки </a:t>
            </a:r>
            <a:r>
              <a:rPr lang="ru-RU" sz="2000" b="1" dirty="0" smtClean="0">
                <a:solidFill>
                  <a:schemeClr val="accent6"/>
                </a:solidFill>
                <a:latin typeface="HeliosCond" panose="020B0800000000000000" pitchFamily="34" charset="-52"/>
              </a:rPr>
              <a:t>дома</a:t>
            </a:r>
          </a:p>
          <a:p>
            <a:pPr>
              <a:spcBef>
                <a:spcPts val="300"/>
              </a:spcBef>
            </a:pPr>
            <a:r>
              <a:rPr lang="ru-RU" sz="1600" dirty="0">
                <a:latin typeface="HeliosCond" panose="020B0800000000000000" pitchFamily="34" charset="-52"/>
              </a:rPr>
              <a:t>Стирать СИЗ в домашних условиях нельзя. </a:t>
            </a:r>
          </a:p>
          <a:p>
            <a:pPr>
              <a:spcBef>
                <a:spcPts val="300"/>
              </a:spcBef>
            </a:pPr>
            <a:r>
              <a:rPr lang="ru-RU" sz="1600" dirty="0">
                <a:latin typeface="HeliosCond" panose="020B0800000000000000" pitchFamily="34" charset="-52"/>
              </a:rPr>
              <a:t>Работодатель обязан за свой счет обеспечить уход за СИЗ, их ремонт, замену и хранение (п. 3 Правил </a:t>
            </a:r>
            <a:r>
              <a:rPr lang="ru-RU" sz="1600" dirty="0">
                <a:latin typeface="Helios" pitchFamily="2" charset="0"/>
              </a:rPr>
              <a:t>№</a:t>
            </a:r>
            <a:r>
              <a:rPr lang="ru-RU" sz="1600" dirty="0">
                <a:latin typeface="HeliosCond" panose="020B0800000000000000" pitchFamily="34" charset="-52"/>
              </a:rPr>
              <a:t> 766н). Точные сроки передачи спецодежды для обслуживания устанавливают в ЛНА. В зависимости от типа и свойств ткани для стирки используют </a:t>
            </a:r>
            <a:r>
              <a:rPr lang="ru-RU" sz="1600" b="1" dirty="0">
                <a:solidFill>
                  <a:schemeClr val="accent6"/>
                </a:solidFill>
                <a:latin typeface="HeliosCond" panose="020B0800000000000000" pitchFamily="34" charset="-52"/>
              </a:rPr>
              <a:t>определенные сертифицированные моющие средства</a:t>
            </a:r>
            <a:r>
              <a:rPr lang="ru-RU" sz="1600" dirty="0">
                <a:latin typeface="HeliosCond" panose="020B0800000000000000" pitchFamily="34" charset="-52"/>
              </a:rPr>
              <a:t>. Учесть все необходимые критерии работник не сможет, поэтому со временем СИЗ испортится и утратит свои защитные свойства.</a:t>
            </a:r>
          </a:p>
          <a:p>
            <a:pPr>
              <a:spcBef>
                <a:spcPts val="300"/>
              </a:spcBef>
            </a:pPr>
            <a:r>
              <a:rPr lang="ru-RU" sz="1600" dirty="0" smtClean="0">
                <a:latin typeface="HeliosCond" panose="020B0800000000000000" pitchFamily="34" charset="-52"/>
              </a:rPr>
              <a:t>п.60 </a:t>
            </a:r>
            <a:r>
              <a:rPr lang="ru-RU" sz="1600" dirty="0">
                <a:latin typeface="HeliosCond" panose="020B0800000000000000" pitchFamily="34" charset="-52"/>
              </a:rPr>
              <a:t>Правил </a:t>
            </a:r>
            <a:r>
              <a:rPr lang="ru-RU" sz="1600" dirty="0">
                <a:latin typeface="Helios" pitchFamily="2" charset="0"/>
              </a:rPr>
              <a:t>№</a:t>
            </a:r>
            <a:r>
              <a:rPr lang="ru-RU" sz="1600" dirty="0">
                <a:latin typeface="HeliosCond" panose="020B0800000000000000" pitchFamily="34" charset="-52"/>
              </a:rPr>
              <a:t>766н </a:t>
            </a:r>
          </a:p>
          <a:p>
            <a:pPr>
              <a:spcBef>
                <a:spcPts val="300"/>
              </a:spcBef>
            </a:pPr>
            <a:r>
              <a:rPr lang="ru-RU" sz="1600" dirty="0">
                <a:latin typeface="HeliosCond" panose="020B0800000000000000" pitchFamily="34" charset="-52"/>
              </a:rPr>
              <a:t>В процессе эксплуатации СИЗ работникам запрещается выносить СИЗ по окончании рабочего дня за пределы территории работодателя или территории выполнения работ</a:t>
            </a:r>
            <a:r>
              <a:rPr lang="ru-RU" sz="1600" dirty="0" smtClean="0">
                <a:latin typeface="HeliosCond" panose="020B0800000000000000" pitchFamily="34" charset="-52"/>
              </a:rPr>
              <a:t>.</a:t>
            </a:r>
            <a:endParaRPr lang="ru-RU" sz="2000" dirty="0">
              <a:solidFill>
                <a:srgbClr val="FF0000"/>
              </a:solidFill>
              <a:latin typeface="HeliosCond" panose="020B0800000000000000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09040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A44-0D62-437E-9FB9-759A7CFA09C2}" type="datetime1">
              <a:rPr lang="ru-RU" smtClean="0"/>
              <a:pPr/>
              <a:t>25.04.2024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Центр обеспечения охраны труда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1CA64-C48E-480E-A5A5-340591A3DC09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347864" y="411510"/>
            <a:ext cx="5328592" cy="648072"/>
          </a:xfr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ts val="3700"/>
              </a:lnSpc>
            </a:pPr>
            <a:r>
              <a:rPr lang="ru-RU" sz="3600" b="1" dirty="0" smtClean="0"/>
              <a:t>1.1.3 Законодательство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27584" y="1131590"/>
            <a:ext cx="7560840" cy="36317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base"/>
            <a:r>
              <a:rPr lang="ru-RU" sz="2000" b="1" dirty="0" smtClean="0">
                <a:solidFill>
                  <a:schemeClr val="accent6"/>
                </a:solidFill>
                <a:latin typeface="HeliosCond" panose="020B0800000000000000" pitchFamily="34" charset="-52"/>
              </a:rPr>
              <a:t>СИЗ зимние </a:t>
            </a:r>
            <a:r>
              <a:rPr lang="ru-RU" sz="2000" dirty="0" smtClean="0">
                <a:solidFill>
                  <a:schemeClr val="accent6"/>
                </a:solidFill>
                <a:latin typeface="HeliosCond" panose="020B0800000000000000" pitchFamily="34" charset="-52"/>
              </a:rPr>
              <a:t>пора в берлогу на </a:t>
            </a:r>
            <a:r>
              <a:rPr lang="ru-RU" sz="2000" dirty="0" smtClean="0">
                <a:solidFill>
                  <a:schemeClr val="accent6"/>
                </a:solidFill>
                <a:latin typeface="HeliosCond" panose="020B0800000000000000" pitchFamily="34" charset="-52"/>
              </a:rPr>
              <a:t>лето</a:t>
            </a:r>
          </a:p>
          <a:p>
            <a:r>
              <a:rPr lang="ru-RU" sz="1400" dirty="0">
                <a:latin typeface="HeliosCond" panose="020B0800000000000000" pitchFamily="34" charset="-52"/>
              </a:rPr>
              <a:t>п.50 Правил 766н </a:t>
            </a:r>
          </a:p>
          <a:p>
            <a:pPr fontAlgn="base"/>
            <a:r>
              <a:rPr lang="ru-RU" sz="1400" dirty="0">
                <a:latin typeface="HeliosCond" panose="020B0800000000000000" pitchFamily="34" charset="-52"/>
              </a:rPr>
              <a:t>СИЗ, предназначенные для использования на открытом воздухе для защиты от пониженных или повышенных температур, обусловленных ежегодными сезонными изменениями температуры, выдаются работникам с наступлением соответствующего периода года, а с его окончанием сдаются работодателю для хранения до следующего сезона.</a:t>
            </a:r>
          </a:p>
          <a:p>
            <a:pPr fontAlgn="base"/>
            <a:r>
              <a:rPr lang="ru-RU" sz="1400" dirty="0">
                <a:latin typeface="HeliosCond" panose="020B0800000000000000" pitchFamily="34" charset="-52"/>
              </a:rPr>
              <a:t>Расчет продолжительности нормативного срока эксплуатации исчисляется с момента выдачи специальной одежды работнику и может не включить время хранения специальной одежды, отпуска работника и период временной нетрудоспособности работника, но не должен превышать 2,5 года</a:t>
            </a:r>
          </a:p>
          <a:p>
            <a:r>
              <a:rPr lang="ru-RU" sz="1400" dirty="0">
                <a:latin typeface="HeliosCond" panose="020B0800000000000000" pitchFamily="34" charset="-52"/>
              </a:rPr>
              <a:t>п.10</a:t>
            </a:r>
          </a:p>
          <a:p>
            <a:r>
              <a:rPr lang="ru-RU" sz="1400" dirty="0">
                <a:latin typeface="HeliosCond" panose="020B0800000000000000" pitchFamily="34" charset="-52"/>
              </a:rPr>
              <a:t>Работодатель обязан обеспечить разработку локального нормативного акта, устанавливающего порядок обеспечения работников СИЗ и смывающими средствами, распределение обязанностей и ответственности должностных лиц за этапы обеспечения работников СИЗ и смывающими средствами, с учетом особенностей структуры управления организации и требований Правил;</a:t>
            </a:r>
          </a:p>
          <a:p>
            <a:r>
              <a:rPr lang="ru-RU" sz="1400" dirty="0">
                <a:latin typeface="HeliosCond" panose="020B0800000000000000" pitchFamily="34" charset="-52"/>
              </a:rPr>
              <a:t>Перед сдачей на хранение: СИЗ осматривают, чистят, списывают неисправные. Хранят СИЗ с учетом требований ГОСТ 10581‑91, ГОСТ </a:t>
            </a:r>
            <a:r>
              <a:rPr lang="ru-RU" sz="1400" dirty="0" smtClean="0">
                <a:latin typeface="HeliosCond" panose="020B0800000000000000" pitchFamily="34" charset="-52"/>
              </a:rPr>
              <a:t>7296-81</a:t>
            </a:r>
            <a:endParaRPr lang="ru-RU" sz="1400" dirty="0">
              <a:latin typeface="HeliosCond" panose="020B0800000000000000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4728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A44-0D62-437E-9FB9-759A7CFA09C2}" type="datetime1">
              <a:rPr lang="ru-RU" smtClean="0"/>
              <a:pPr/>
              <a:t>25.04.2024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Центр обеспечения охраны труда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1CA64-C48E-480E-A5A5-340591A3DC09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347864" y="411510"/>
            <a:ext cx="5328592" cy="648072"/>
          </a:xfr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ts val="3700"/>
              </a:lnSpc>
            </a:pPr>
            <a:r>
              <a:rPr lang="ru-RU" sz="3600" b="1" dirty="0" smtClean="0"/>
              <a:t>1.2. Законодательство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27584" y="1131590"/>
            <a:ext cx="7488832" cy="354712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base">
              <a:spcBef>
                <a:spcPts val="300"/>
              </a:spcBef>
            </a:pPr>
            <a:r>
              <a:rPr lang="ru-RU" sz="2000" b="1" dirty="0" smtClean="0">
                <a:solidFill>
                  <a:schemeClr val="accent6"/>
                </a:solidFill>
                <a:latin typeface="HeliosCond" panose="020B0800000000000000" pitchFamily="34" charset="-52"/>
              </a:rPr>
              <a:t>Медосмотр стороннего медицинского </a:t>
            </a:r>
            <a:r>
              <a:rPr lang="ru-RU" sz="2000" b="1" dirty="0" smtClean="0">
                <a:solidFill>
                  <a:schemeClr val="accent6"/>
                </a:solidFill>
                <a:latin typeface="HeliosCond" panose="020B0800000000000000" pitchFamily="34" charset="-52"/>
              </a:rPr>
              <a:t>центра</a:t>
            </a:r>
          </a:p>
          <a:p>
            <a:pPr algn="just">
              <a:spcBef>
                <a:spcPts val="300"/>
              </a:spcBef>
            </a:pPr>
            <a:r>
              <a:rPr lang="ru-RU" sz="1600" dirty="0">
                <a:latin typeface="HeliosCond" panose="020B0800000000000000" pitchFamily="34" charset="-52"/>
              </a:rPr>
              <a:t>Работодатель заключил с ЛПУ договор об оказании услуг по проведению предварительных (периодических) медосмотров и выдал направление работнику. </a:t>
            </a:r>
          </a:p>
          <a:p>
            <a:pPr algn="just">
              <a:spcBef>
                <a:spcPts val="300"/>
              </a:spcBef>
            </a:pPr>
            <a:r>
              <a:rPr lang="ru-RU" sz="1600" dirty="0">
                <a:latin typeface="HeliosCond" panose="020B0800000000000000" pitchFamily="34" charset="-52"/>
              </a:rPr>
              <a:t>Работник от прохождения медосмотра в данной ЛПУ отказался и представил заключение сторонней организации, которое работодатель отказался принять и отстранил работника в связи с непрохождением медосмотра, а работник при этом обратился в суд</a:t>
            </a:r>
          </a:p>
          <a:p>
            <a:pPr algn="just">
              <a:spcBef>
                <a:spcPts val="300"/>
              </a:spcBef>
            </a:pPr>
            <a:r>
              <a:rPr lang="ru-RU" sz="1600" dirty="0">
                <a:latin typeface="HeliosCond" panose="020B0800000000000000" pitchFamily="34" charset="-52"/>
              </a:rPr>
              <a:t>Однако, как следует из </a:t>
            </a:r>
            <a:r>
              <a:rPr lang="ru-RU" sz="1600" dirty="0">
                <a:solidFill>
                  <a:schemeClr val="accent6"/>
                </a:solidFill>
                <a:latin typeface="HeliosCond" panose="020B0800000000000000" pitchFamily="34" charset="-52"/>
              </a:rPr>
              <a:t>определения Первого КСОЮ от 29.01.2024 по делу </a:t>
            </a:r>
            <a:r>
              <a:rPr lang="ru-RU" sz="1600" dirty="0">
                <a:solidFill>
                  <a:schemeClr val="accent6"/>
                </a:solidFill>
                <a:latin typeface="Helios" pitchFamily="2" charset="0"/>
              </a:rPr>
              <a:t>№</a:t>
            </a:r>
            <a:r>
              <a:rPr lang="ru-RU" sz="1600" dirty="0">
                <a:solidFill>
                  <a:schemeClr val="accent6"/>
                </a:solidFill>
                <a:latin typeface="HeliosCond" panose="020B0800000000000000" pitchFamily="34" charset="-52"/>
              </a:rPr>
              <a:t> 8Г-41795/2023,</a:t>
            </a:r>
            <a:r>
              <a:rPr lang="ru-RU" sz="1600" dirty="0">
                <a:latin typeface="HeliosCond" panose="020B0800000000000000" pitchFamily="34" charset="-52"/>
              </a:rPr>
              <a:t> суд встал на сторону работодателя и установил, что сотрудника по всем нормам действующего законодательства отправили на медосмотр, но проходить его в медорганизации, с которой у компании был договор, он отказался без уважительных причин.</a:t>
            </a:r>
          </a:p>
          <a:p>
            <a:pPr algn="just">
              <a:spcBef>
                <a:spcPts val="300"/>
              </a:spcBef>
            </a:pPr>
            <a:r>
              <a:rPr lang="ru-RU" sz="1600" b="1" dirty="0" smtClean="0">
                <a:latin typeface="HeliosCond" panose="020B0800000000000000" pitchFamily="34" charset="-52"/>
              </a:rPr>
              <a:t>ВАЖНО</a:t>
            </a:r>
            <a:r>
              <a:rPr lang="ru-RU" sz="1600" b="1" dirty="0">
                <a:latin typeface="HeliosCond" panose="020B0800000000000000" pitchFamily="34" charset="-52"/>
              </a:rPr>
              <a:t>! </a:t>
            </a:r>
          </a:p>
          <a:p>
            <a:pPr algn="just"/>
            <a:r>
              <a:rPr lang="ru-RU" sz="1600" b="1" dirty="0">
                <a:latin typeface="HeliosCond" panose="020B0800000000000000" pitchFamily="34" charset="-52"/>
              </a:rPr>
              <a:t>Повторно выдать необходимо направление на </a:t>
            </a:r>
            <a:r>
              <a:rPr lang="ru-RU" sz="1600" b="1" dirty="0" smtClean="0">
                <a:latin typeface="HeliosCond" panose="020B0800000000000000" pitchFamily="34" charset="-52"/>
              </a:rPr>
              <a:t>МО</a:t>
            </a:r>
            <a:endParaRPr lang="ru-RU" sz="2000" dirty="0">
              <a:solidFill>
                <a:srgbClr val="FF0000"/>
              </a:solidFill>
              <a:latin typeface="HeliosCond" panose="020B0800000000000000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519567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A44-0D62-437E-9FB9-759A7CFA09C2}" type="datetime1">
              <a:rPr lang="ru-RU" smtClean="0"/>
              <a:pPr/>
              <a:t>25.04.2024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Центр обеспечения охраны труда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1CA64-C48E-480E-A5A5-340591A3DC09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347864" y="411510"/>
            <a:ext cx="5328592" cy="648072"/>
          </a:xfr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ts val="3700"/>
              </a:lnSpc>
            </a:pPr>
            <a:r>
              <a:rPr lang="ru-RU" sz="3600" b="1" dirty="0" smtClean="0"/>
              <a:t>1.3. Законодательство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27584" y="1122760"/>
            <a:ext cx="8147372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base"/>
            <a:r>
              <a:rPr lang="ru-RU" dirty="0">
                <a:solidFill>
                  <a:schemeClr val="accent6"/>
                </a:solidFill>
                <a:latin typeface="HeliosCond" panose="020B0800000000000000" pitchFamily="34" charset="-52"/>
              </a:rPr>
              <a:t>П</a:t>
            </a:r>
            <a:r>
              <a:rPr lang="ru-RU" dirty="0" smtClean="0">
                <a:solidFill>
                  <a:schemeClr val="accent6"/>
                </a:solidFill>
                <a:latin typeface="HeliosCond" panose="020B0800000000000000" pitchFamily="34" charset="-52"/>
              </a:rPr>
              <a:t>роект </a:t>
            </a:r>
            <a:r>
              <a:rPr lang="ru-RU" dirty="0">
                <a:solidFill>
                  <a:schemeClr val="accent6"/>
                </a:solidFill>
                <a:latin typeface="HeliosCond" panose="020B0800000000000000" pitchFamily="34" charset="-52"/>
              </a:rPr>
              <a:t>приказа Минтруда России </a:t>
            </a:r>
            <a:r>
              <a:rPr lang="ru-RU" dirty="0" smtClean="0">
                <a:solidFill>
                  <a:schemeClr val="accent6"/>
                </a:solidFill>
                <a:latin typeface="HeliosCond" panose="020B0800000000000000" pitchFamily="34" charset="-52"/>
              </a:rPr>
              <a:t>«Об </a:t>
            </a:r>
            <a:r>
              <a:rPr lang="ru-RU" dirty="0">
                <a:solidFill>
                  <a:schemeClr val="accent6"/>
                </a:solidFill>
                <a:latin typeface="HeliosCond" panose="020B0800000000000000" pitchFamily="34" charset="-52"/>
              </a:rPr>
              <a:t>утверждении Правил финансового обеспечения предупредительных мер по сокращению производственного травматизма и профессиональных заболеваний работников и санаторно-курортного лечения работников, занятых на работах с вредными и (или) опасными производственными </a:t>
            </a:r>
            <a:r>
              <a:rPr lang="ru-RU" dirty="0" smtClean="0">
                <a:solidFill>
                  <a:schemeClr val="accent6"/>
                </a:solidFill>
                <a:latin typeface="HeliosCond" panose="020B0800000000000000" pitchFamily="34" charset="-52"/>
              </a:rPr>
              <a:t>факторами»</a:t>
            </a:r>
          </a:p>
          <a:p>
            <a:r>
              <a:rPr lang="ru-RU" sz="1600" dirty="0">
                <a:latin typeface="HeliosCond" panose="020B0800000000000000" pitchFamily="34" charset="-52"/>
              </a:rPr>
              <a:t>Законопроект обязывает работодателя  выполнять следующие требования</a:t>
            </a:r>
            <a:r>
              <a:rPr lang="ru-RU" sz="1600" u="sng" dirty="0">
                <a:latin typeface="HeliosCond" panose="020B0800000000000000" pitchFamily="34" charset="-52"/>
              </a:rPr>
              <a:t>:</a:t>
            </a:r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n"/>
            </a:pPr>
            <a:r>
              <a:rPr lang="ru-RU" sz="1600" dirty="0" smtClean="0">
                <a:latin typeface="HeliosCond" panose="020B0800000000000000" pitchFamily="34" charset="-52"/>
              </a:rPr>
              <a:t>прикладывать </a:t>
            </a:r>
            <a:r>
              <a:rPr lang="ru-RU" sz="1600" dirty="0">
                <a:latin typeface="HeliosCond" panose="020B0800000000000000" pitchFamily="34" charset="-52"/>
              </a:rPr>
              <a:t>документы, обосновывающие финансовое обеспечение предупредительных мер, только один раз - к заявлению о возмещении расходов</a:t>
            </a:r>
            <a:r>
              <a:rPr lang="ru-RU" sz="1600" dirty="0" smtClean="0">
                <a:latin typeface="HeliosCond" panose="020B0800000000000000" pitchFamily="34" charset="-52"/>
              </a:rPr>
              <a:t>;</a:t>
            </a:r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n"/>
            </a:pPr>
            <a:r>
              <a:rPr lang="ru-RU" sz="1600" dirty="0" smtClean="0">
                <a:latin typeface="HeliosCond" panose="020B0800000000000000" pitchFamily="34" charset="-52"/>
              </a:rPr>
              <a:t>самостоятельно </a:t>
            </a:r>
            <a:r>
              <a:rPr lang="ru-RU" sz="1600" dirty="0">
                <a:latin typeface="HeliosCond" panose="020B0800000000000000" pitchFamily="34" charset="-52"/>
              </a:rPr>
              <a:t>определять перечень предупредительных мер в текущем году</a:t>
            </a:r>
            <a:r>
              <a:rPr lang="ru-RU" sz="1600" dirty="0" smtClean="0">
                <a:latin typeface="HeliosCond" panose="020B0800000000000000" pitchFamily="34" charset="-52"/>
              </a:rPr>
              <a:t>;</a:t>
            </a:r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n"/>
            </a:pPr>
            <a:r>
              <a:rPr lang="ru-RU" sz="1600" dirty="0" smtClean="0">
                <a:latin typeface="HeliosCond" panose="020B0800000000000000" pitchFamily="34" charset="-52"/>
              </a:rPr>
              <a:t>подавать </a:t>
            </a:r>
            <a:r>
              <a:rPr lang="ru-RU" sz="1600" dirty="0">
                <a:latin typeface="HeliosCond" panose="020B0800000000000000" pitchFamily="34" charset="-52"/>
              </a:rPr>
              <a:t>заявление о финансовом обеспечении в СФР до 1 июня</a:t>
            </a:r>
            <a:r>
              <a:rPr lang="ru-RU" sz="1600" dirty="0" smtClean="0">
                <a:latin typeface="HeliosCond" panose="020B0800000000000000" pitchFamily="34" charset="-52"/>
              </a:rPr>
              <a:t>;</a:t>
            </a:r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n"/>
            </a:pPr>
            <a:r>
              <a:rPr lang="ru-RU" sz="1600" dirty="0" smtClean="0">
                <a:latin typeface="HeliosCond" panose="020B0800000000000000" pitchFamily="34" charset="-52"/>
              </a:rPr>
              <a:t>сдавать </a:t>
            </a:r>
            <a:r>
              <a:rPr lang="ru-RU" sz="1600" dirty="0">
                <a:latin typeface="HeliosCond" panose="020B0800000000000000" pitchFamily="34" charset="-52"/>
              </a:rPr>
              <a:t>меньшее количество документов, обосновывающих ряд предупредительных мер.</a:t>
            </a:r>
            <a:br>
              <a:rPr lang="ru-RU" sz="1600" dirty="0">
                <a:latin typeface="HeliosCond" panose="020B0800000000000000" pitchFamily="34" charset="-52"/>
              </a:rPr>
            </a:br>
            <a:r>
              <a:rPr lang="ru-RU" sz="1600" dirty="0" smtClean="0">
                <a:latin typeface="HeliosCond" panose="020B0800000000000000" pitchFamily="34" charset="-52"/>
              </a:rPr>
              <a:t>Работодатель </a:t>
            </a:r>
            <a:r>
              <a:rPr lang="ru-RU" sz="1600" dirty="0">
                <a:latin typeface="HeliosCond" panose="020B0800000000000000" pitchFamily="34" charset="-52"/>
              </a:rPr>
              <a:t>не будет нуждаться в согласовании с СФР изменений в плане финансирования мер профилактики.</a:t>
            </a:r>
          </a:p>
          <a:p>
            <a:r>
              <a:rPr lang="en-US" sz="1600" dirty="0">
                <a:latin typeface="HeliosCond" panose="020B0800000000000000" pitchFamily="34" charset="-52"/>
              </a:rPr>
              <a:t>ID </a:t>
            </a:r>
            <a:r>
              <a:rPr lang="ru-RU" sz="1600" dirty="0">
                <a:latin typeface="HeliosCond" panose="020B0800000000000000" pitchFamily="34" charset="-52"/>
              </a:rPr>
              <a:t>проекта - 02/08/04-24/00146820.</a:t>
            </a:r>
          </a:p>
          <a:p>
            <a:pPr fontAlgn="base"/>
            <a:endParaRPr lang="ru-RU" dirty="0">
              <a:solidFill>
                <a:schemeClr val="accent6"/>
              </a:solidFill>
              <a:latin typeface="HeliosCond" panose="020B0800000000000000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9127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A44-0D62-437E-9FB9-759A7CFA09C2}" type="datetime1">
              <a:rPr lang="ru-RU" smtClean="0"/>
              <a:pPr/>
              <a:t>25.04.2024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Центр обеспечения охраны труда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1CA64-C48E-480E-A5A5-340591A3DC09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347864" y="411510"/>
            <a:ext cx="5328592" cy="648072"/>
          </a:xfr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ts val="3700"/>
              </a:lnSpc>
            </a:pPr>
            <a:r>
              <a:rPr lang="ru-RU" sz="3600" b="1" dirty="0" smtClean="0"/>
              <a:t>1.4. Законодательство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27584" y="1059582"/>
            <a:ext cx="8136904" cy="33855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base"/>
            <a:r>
              <a:rPr lang="ru-RU" dirty="0" smtClean="0">
                <a:solidFill>
                  <a:schemeClr val="accent6"/>
                </a:solidFill>
                <a:latin typeface="HeliosCond" panose="020B0800000000000000" pitchFamily="34" charset="-52"/>
              </a:rPr>
              <a:t>Рост несчастных </a:t>
            </a:r>
            <a:r>
              <a:rPr lang="ru-RU" dirty="0" smtClean="0">
                <a:solidFill>
                  <a:schemeClr val="accent6"/>
                </a:solidFill>
                <a:latin typeface="HeliosCond" panose="020B0800000000000000" pitchFamily="34" charset="-52"/>
              </a:rPr>
              <a:t>случаев</a:t>
            </a:r>
          </a:p>
          <a:p>
            <a:r>
              <a:rPr lang="ru-RU" sz="1400" dirty="0">
                <a:latin typeface="HeliosCond" panose="020B0800000000000000" pitchFamily="34" charset="-52"/>
              </a:rPr>
              <a:t>По результатам анализа состояния и причин производственного травматизма, проведенного Рострудом, отмечается, что в последнее время участились несчастные случаи при выполнении работ в (ОЗП), в том числе в водопроводных, канализационных, газовых колодцах и иных помещениях систем водоснабжения и водоотведения.</a:t>
            </a:r>
            <a:br>
              <a:rPr lang="ru-RU" sz="1400" dirty="0">
                <a:latin typeface="HeliosCond" panose="020B0800000000000000" pitchFamily="34" charset="-52"/>
              </a:rPr>
            </a:br>
            <a:r>
              <a:rPr lang="ru-RU" sz="1400" dirty="0" smtClean="0">
                <a:latin typeface="HeliosCond" panose="020B0800000000000000" pitchFamily="34" charset="-52"/>
              </a:rPr>
              <a:t>Основными </a:t>
            </a:r>
            <a:r>
              <a:rPr lang="ru-RU" sz="1400" dirty="0">
                <a:latin typeface="HeliosCond" panose="020B0800000000000000" pitchFamily="34" charset="-52"/>
              </a:rPr>
              <a:t>причинами несчастных случаев явились:</a:t>
            </a:r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n"/>
            </a:pPr>
            <a:r>
              <a:rPr lang="ru-RU" sz="1400" dirty="0">
                <a:latin typeface="HeliosCond" panose="020B0800000000000000" pitchFamily="34" charset="-52"/>
              </a:rPr>
              <a:t>неудовлетворительная организация производства работ,;</a:t>
            </a:r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n"/>
            </a:pPr>
            <a:r>
              <a:rPr lang="ru-RU" sz="1400" dirty="0">
                <a:latin typeface="HeliosCond" panose="020B0800000000000000" pitchFamily="34" charset="-52"/>
              </a:rPr>
              <a:t>отсутствие контроля за проведением работ со стороны должностных лиц работодателя,;</a:t>
            </a:r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n"/>
            </a:pPr>
            <a:r>
              <a:rPr lang="ru-RU" sz="1400" dirty="0">
                <a:latin typeface="HeliosCond" panose="020B0800000000000000" pitchFamily="34" charset="-52"/>
              </a:rPr>
              <a:t>неприменение работниками средств индивидуальной и коллективной защиты, в том числе в связи с необеспечением ими работодателем, а также отсутствие газоанализаторов, газосигнализаторов и иных средств газового контроля</a:t>
            </a:r>
            <a:r>
              <a:rPr lang="ru-RU" sz="1400" dirty="0" smtClean="0">
                <a:latin typeface="HeliosCond" panose="020B0800000000000000" pitchFamily="34" charset="-52"/>
              </a:rPr>
              <a:t>.</a:t>
            </a:r>
            <a:endParaRPr lang="ru-RU" sz="1400" dirty="0">
              <a:latin typeface="HeliosCond" panose="020B0800000000000000" pitchFamily="34" charset="-52"/>
            </a:endParaRPr>
          </a:p>
          <a:p>
            <a:r>
              <a:rPr lang="ru-RU" sz="1400" dirty="0">
                <a:latin typeface="HeliosCond" panose="020B0800000000000000" pitchFamily="34" charset="-52"/>
              </a:rPr>
              <a:t>Кроме того, в общей структуре причин несчастных случаев со смертельным исходом лидирующее место ежегодно занимают причины организационного характера, в том числе неудовлетворительная организация производства работ (30%), а наибольшее количество пострадавших при несчастных случаях занято в отраслях обрабатывающего производства, а также транспортировки и хранения</a:t>
            </a:r>
            <a:r>
              <a:rPr lang="ru-RU" sz="1400" dirty="0" smtClean="0">
                <a:latin typeface="HeliosCond" panose="020B0800000000000000" pitchFamily="34" charset="-52"/>
              </a:rPr>
              <a:t>.</a:t>
            </a:r>
            <a:endParaRPr lang="ru-RU" sz="1400" dirty="0">
              <a:latin typeface="HeliosCond" panose="020B0800000000000000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519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A44-0D62-437E-9FB9-759A7CFA09C2}" type="datetime1">
              <a:rPr lang="ru-RU" smtClean="0"/>
              <a:pPr/>
              <a:t>25.04.2024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Центр обеспечения охраны труда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1CA64-C48E-480E-A5A5-340591A3DC09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27584" y="1131590"/>
            <a:ext cx="8136904" cy="34009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base">
              <a:spcBef>
                <a:spcPts val="300"/>
              </a:spcBef>
            </a:pPr>
            <a:r>
              <a:rPr lang="ru-RU" dirty="0" smtClean="0">
                <a:solidFill>
                  <a:schemeClr val="accent6"/>
                </a:solidFill>
                <a:latin typeface="HeliosCond" panose="020B0800000000000000" pitchFamily="34" charset="-52"/>
              </a:rPr>
              <a:t>Сообщение о последствиях не отправляется </a:t>
            </a:r>
            <a:r>
              <a:rPr lang="ru-RU" dirty="0" smtClean="0">
                <a:solidFill>
                  <a:schemeClr val="accent6"/>
                </a:solidFill>
                <a:latin typeface="HeliosCond" panose="020B0800000000000000" pitchFamily="34" charset="-52"/>
              </a:rPr>
              <a:t>организациями</a:t>
            </a:r>
          </a:p>
          <a:p>
            <a:pPr>
              <a:spcBef>
                <a:spcPts val="300"/>
              </a:spcBef>
            </a:pPr>
            <a:r>
              <a:rPr lang="ru-RU" sz="1600" dirty="0">
                <a:latin typeface="HeliosCond" panose="020B0800000000000000" pitchFamily="34" charset="-52"/>
              </a:rPr>
              <a:t>Ст.230.1 ТК РФ </a:t>
            </a:r>
            <a:endParaRPr lang="ru-RU" sz="1600" dirty="0" smtClean="0">
              <a:latin typeface="HeliosCond" panose="020B0800000000000000" pitchFamily="34" charset="-52"/>
            </a:endParaRPr>
          </a:p>
          <a:p>
            <a:pPr>
              <a:spcBef>
                <a:spcPts val="300"/>
              </a:spcBef>
            </a:pPr>
            <a:r>
              <a:rPr lang="ru-RU" sz="1600" dirty="0" smtClean="0">
                <a:latin typeface="HeliosCond" panose="020B0800000000000000" pitchFamily="34" charset="-52"/>
              </a:rPr>
              <a:t>«..</a:t>
            </a:r>
            <a:r>
              <a:rPr lang="ru-RU" sz="1600" dirty="0">
                <a:latin typeface="HeliosCond" panose="020B0800000000000000" pitchFamily="34" charset="-52"/>
              </a:rPr>
              <a:t>по окончании периода временной нетрудоспособности пострадавшего работодатель (его представитель) обязан направить в государственную инспекцию труда, а в необходимых случаях - в территориальный орган соответствующего федерального органа исполнительной власти, осуществляющего государственный контроль (надзор) в установленной сфере деятельности, в которые сообщалось о несчастном случае, </a:t>
            </a:r>
            <a:r>
              <a:rPr lang="ru-RU" sz="1600" b="1" dirty="0">
                <a:latin typeface="HeliosCond" panose="020B0800000000000000" pitchFamily="34" charset="-52"/>
              </a:rPr>
              <a:t>сообщение по установленной форме о последствиях несчастного случая на производстве </a:t>
            </a:r>
            <a:r>
              <a:rPr lang="ru-RU" sz="1600" dirty="0">
                <a:latin typeface="HeliosCond" panose="020B0800000000000000" pitchFamily="34" charset="-52"/>
              </a:rPr>
              <a:t>и мерах, принятых в целях предупреждения несчастных случаев на производстве…»</a:t>
            </a:r>
            <a:br>
              <a:rPr lang="ru-RU" sz="1600" dirty="0">
                <a:latin typeface="HeliosCond" panose="020B0800000000000000" pitchFamily="34" charset="-52"/>
              </a:rPr>
            </a:br>
            <a:r>
              <a:rPr lang="ru-RU" sz="1600" dirty="0" smtClean="0">
                <a:latin typeface="HeliosCond" panose="020B0800000000000000" pitchFamily="34" charset="-52"/>
              </a:rPr>
              <a:t>Приказ </a:t>
            </a:r>
            <a:r>
              <a:rPr lang="ru-RU" sz="1600" dirty="0">
                <a:latin typeface="HeliosCond" panose="020B0800000000000000" pitchFamily="34" charset="-52"/>
              </a:rPr>
              <a:t>223н </a:t>
            </a:r>
            <a:br>
              <a:rPr lang="ru-RU" sz="1600" dirty="0">
                <a:latin typeface="HeliosCond" panose="020B0800000000000000" pitchFamily="34" charset="-52"/>
              </a:rPr>
            </a:br>
            <a:r>
              <a:rPr lang="ru-RU" sz="1600" dirty="0">
                <a:latin typeface="HeliosCond" panose="020B0800000000000000" pitchFamily="34" charset="-52"/>
              </a:rPr>
              <a:t>«… Форма </a:t>
            </a:r>
            <a:r>
              <a:rPr lang="ru-RU" sz="1600" dirty="0">
                <a:latin typeface="Helios" pitchFamily="2" charset="0"/>
              </a:rPr>
              <a:t>№</a:t>
            </a:r>
            <a:r>
              <a:rPr lang="ru-RU" sz="1600" dirty="0">
                <a:latin typeface="HeliosCond" panose="020B0800000000000000" pitchFamily="34" charset="-52"/>
              </a:rPr>
              <a:t>10 передается работодателем (его представителем) в течение 10 календарных дней в соответствующую государственную инспекцию труда по окончании периода временной нетрудоспособности пострадавшего</a:t>
            </a:r>
            <a:r>
              <a:rPr lang="ru-RU" sz="1600" dirty="0" smtClean="0">
                <a:latin typeface="HeliosCond" panose="020B0800000000000000" pitchFamily="34" charset="-52"/>
              </a:rPr>
              <a:t>…»</a:t>
            </a:r>
            <a:endParaRPr lang="ru-RU" sz="1600" dirty="0">
              <a:latin typeface="HeliosCond" panose="020B0800000000000000" pitchFamily="34" charset="-52"/>
            </a:endParaRPr>
          </a:p>
        </p:txBody>
      </p:sp>
      <p:sp>
        <p:nvSpPr>
          <p:cNvPr id="12" name="Заголовок 6"/>
          <p:cNvSpPr>
            <a:spLocks noGrp="1"/>
          </p:cNvSpPr>
          <p:nvPr>
            <p:ph type="title"/>
          </p:nvPr>
        </p:nvSpPr>
        <p:spPr>
          <a:xfrm>
            <a:off x="3347864" y="411510"/>
            <a:ext cx="5328592" cy="648072"/>
          </a:xfr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ts val="3700"/>
              </a:lnSpc>
            </a:pPr>
            <a:r>
              <a:rPr lang="ru-RU" sz="3600" b="1" dirty="0" smtClean="0"/>
              <a:t>1.5. Законодательство</a:t>
            </a:r>
          </a:p>
        </p:txBody>
      </p:sp>
    </p:spTree>
    <p:extLst>
      <p:ext uri="{BB962C8B-B14F-4D97-AF65-F5344CB8AC3E}">
        <p14:creationId xmlns:p14="http://schemas.microsoft.com/office/powerpoint/2010/main" val="170777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A44-0D62-437E-9FB9-759A7CFA09C2}" type="datetime1">
              <a:rPr lang="ru-RU" smtClean="0"/>
              <a:pPr/>
              <a:t>25.04.2024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Центр обеспечения охраны труда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1CA64-C48E-480E-A5A5-340591A3DC09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347864" y="411510"/>
            <a:ext cx="5328592" cy="648072"/>
          </a:xfr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ts val="3700"/>
              </a:lnSpc>
            </a:pPr>
            <a:r>
              <a:rPr lang="ru-RU" sz="3600" b="1" dirty="0" smtClean="0"/>
              <a:t>1.5. Законодательство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27584" y="1131590"/>
            <a:ext cx="8136904" cy="34009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base">
              <a:spcBef>
                <a:spcPts val="300"/>
              </a:spcBef>
            </a:pPr>
            <a:r>
              <a:rPr lang="ru-RU" dirty="0" smtClean="0">
                <a:solidFill>
                  <a:schemeClr val="accent6"/>
                </a:solidFill>
                <a:latin typeface="HeliosCond" panose="020B0800000000000000" pitchFamily="34" charset="-52"/>
              </a:rPr>
              <a:t>Сообщение о последствиях не отправляется организациями</a:t>
            </a:r>
          </a:p>
          <a:p>
            <a:pPr>
              <a:spcBef>
                <a:spcPts val="300"/>
              </a:spcBef>
            </a:pPr>
            <a:r>
              <a:rPr lang="ru-RU" sz="1600" dirty="0">
                <a:latin typeface="HeliosCond" panose="020B0800000000000000" pitchFamily="34" charset="-52"/>
              </a:rPr>
              <a:t>С учетом вышеизложенных норм : работодатель обязан направлять в ГИТ сообщение о последствиях </a:t>
            </a:r>
            <a:r>
              <a:rPr lang="ru-RU" sz="1600" u="sng" dirty="0">
                <a:solidFill>
                  <a:srgbClr val="FF0000"/>
                </a:solidFill>
                <a:latin typeface="HeliosCond" panose="020B0800000000000000" pitchFamily="34" charset="-52"/>
              </a:rPr>
              <a:t>любого</a:t>
            </a:r>
            <a:r>
              <a:rPr lang="ru-RU" sz="1600" dirty="0">
                <a:solidFill>
                  <a:srgbClr val="FF0000"/>
                </a:solidFill>
                <a:latin typeface="HeliosCond" panose="020B0800000000000000" pitchFamily="34" charset="-52"/>
              </a:rPr>
              <a:t> несчастного случая</a:t>
            </a:r>
            <a:r>
              <a:rPr lang="ru-RU" sz="1600" dirty="0">
                <a:latin typeface="HeliosCond" panose="020B0800000000000000" pitchFamily="34" charset="-52"/>
              </a:rPr>
              <a:t>, повлекшего временную нетрудоспособность работника и произошедшего на производстве.</a:t>
            </a:r>
            <a:br>
              <a:rPr lang="ru-RU" sz="1600" dirty="0">
                <a:latin typeface="HeliosCond" panose="020B0800000000000000" pitchFamily="34" charset="-52"/>
              </a:rPr>
            </a:br>
            <a:r>
              <a:rPr lang="ru-RU" sz="1600" b="1" dirty="0" smtClean="0">
                <a:latin typeface="HeliosCond" panose="020B0800000000000000" pitchFamily="34" charset="-52"/>
              </a:rPr>
              <a:t>ВАЖНО</a:t>
            </a:r>
            <a:r>
              <a:rPr lang="ru-RU" sz="1600" b="1" dirty="0">
                <a:latin typeface="HeliosCond" panose="020B0800000000000000" pitchFamily="34" charset="-52"/>
              </a:rPr>
              <a:t>!</a:t>
            </a:r>
            <a:r>
              <a:rPr lang="ru-RU" sz="1600" dirty="0">
                <a:latin typeface="HeliosCond" panose="020B0800000000000000" pitchFamily="34" charset="-52"/>
              </a:rPr>
              <a:t> </a:t>
            </a:r>
          </a:p>
          <a:p>
            <a:pPr>
              <a:spcBef>
                <a:spcPts val="300"/>
              </a:spcBef>
            </a:pPr>
            <a:r>
              <a:rPr lang="ru-RU" sz="1600" dirty="0">
                <a:latin typeface="HeliosCond" panose="020B0800000000000000" pitchFamily="34" charset="-52"/>
              </a:rPr>
              <a:t>Сообщение о последствиях несчастного случая на производстве и принятых мерах по форме 10, предусмотренной приложением N 2 к настоящему приказу, передается работодателем (его представителем) в течение 10 календарных дней в соответствующую государственную инспекцию труда, а в необходимых случаях - в соответствующий федеральный орган исполнительной власти по надзору в установленной сфере деятельности по окончании периода временной нетрудоспособности пострадавшего, завершении расследования и получении работодателем (его представителем) сведений об окончательном диагнозе пострадавшего, </a:t>
            </a:r>
            <a:r>
              <a:rPr lang="ru-RU" sz="1600" dirty="0">
                <a:solidFill>
                  <a:srgbClr val="FF0000"/>
                </a:solidFill>
                <a:latin typeface="HeliosCond" panose="020B0800000000000000" pitchFamily="34" charset="-52"/>
              </a:rPr>
              <a:t>а по несчастным случаям со смертельным исходом - в течение месяца по завершении расследования</a:t>
            </a:r>
            <a:r>
              <a:rPr lang="ru-RU" sz="1600" dirty="0" smtClean="0">
                <a:solidFill>
                  <a:srgbClr val="FF0000"/>
                </a:solidFill>
                <a:latin typeface="HeliosCond" panose="020B0800000000000000" pitchFamily="34" charset="-52"/>
              </a:rPr>
              <a:t>.</a:t>
            </a:r>
            <a:endParaRPr lang="ru-RU" sz="1600" dirty="0">
              <a:solidFill>
                <a:srgbClr val="FF0000"/>
              </a:solidFill>
              <a:latin typeface="HeliosCond" panose="020B0800000000000000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91655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A44-0D62-437E-9FB9-759A7CFA09C2}" type="datetime1">
              <a:rPr lang="ru-RU" smtClean="0"/>
              <a:pPr/>
              <a:t>25.04.2024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Центр обеспечения охраны труда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1CA64-C48E-480E-A5A5-340591A3DC09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131840" y="411510"/>
            <a:ext cx="5328592" cy="648072"/>
          </a:xfr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ts val="3700"/>
              </a:lnSpc>
            </a:pPr>
            <a:r>
              <a:rPr lang="ru-RU" sz="3600" b="1" dirty="0" smtClean="0"/>
              <a:t>1.6. Законодательство</a:t>
            </a:r>
          </a:p>
        </p:txBody>
      </p:sp>
      <p:sp>
        <p:nvSpPr>
          <p:cNvPr id="8" name="Содержимое 2"/>
          <p:cNvSpPr>
            <a:spLocks noGrp="1"/>
          </p:cNvSpPr>
          <p:nvPr>
            <p:ph sz="half" idx="1"/>
          </p:nvPr>
        </p:nvSpPr>
        <p:spPr>
          <a:xfrm>
            <a:off x="827584" y="1059582"/>
            <a:ext cx="7632848" cy="3794894"/>
          </a:xfrm>
          <a:noFill/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u-RU" sz="1800" dirty="0">
                <a:solidFill>
                  <a:schemeClr val="accent6"/>
                </a:solidFill>
                <a:latin typeface="HeliosCond" panose="020B0800000000000000" pitchFamily="34" charset="-52"/>
              </a:rPr>
              <a:t>Увольнение из-за высоты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1300" dirty="0" smtClean="0">
                <a:latin typeface="HeliosCond" panose="020B0800000000000000" pitchFamily="34" charset="-52"/>
              </a:rPr>
              <a:t>Работник </a:t>
            </a:r>
            <a:r>
              <a:rPr lang="ru-RU" sz="1300" dirty="0" smtClean="0">
                <a:latin typeface="HeliosCond" panose="020B0800000000000000" pitchFamily="34" charset="-52"/>
              </a:rPr>
              <a:t>работал инженером-технологом </a:t>
            </a:r>
            <a:r>
              <a:rPr lang="ru-RU" sz="1300" dirty="0">
                <a:latin typeface="HeliosCond" panose="020B0800000000000000" pitchFamily="34" charset="-52"/>
              </a:rPr>
              <a:t>на заводе, а в его обязанности входила работа с документами. Организацией была проведена СОУТ, по результатам которой установлено, что сотрудник работает на высоте, т.к. папки с документами хранятся и на верхних уровнях стеллажей, до которых можно добраться только при помощи лестницы.</a:t>
            </a:r>
            <a:br>
              <a:rPr lang="ru-RU" sz="1300" dirty="0">
                <a:latin typeface="HeliosCond" panose="020B0800000000000000" pitchFamily="34" charset="-52"/>
              </a:rPr>
            </a:br>
            <a:r>
              <a:rPr lang="ru-RU" sz="1300" dirty="0" smtClean="0">
                <a:latin typeface="HeliosCond" panose="020B0800000000000000" pitchFamily="34" charset="-52"/>
              </a:rPr>
              <a:t>Сотрудник </a:t>
            </a:r>
            <a:r>
              <a:rPr lang="ru-RU" sz="1300" dirty="0">
                <a:latin typeface="HeliosCond" panose="020B0800000000000000" pitchFamily="34" charset="-52"/>
              </a:rPr>
              <a:t>был направлен на медосмотр, где был признан непригодным для такого рода работы. Работодатель предложил иные вакансии, подходящие по состоянию здоровья работника, но тот от них отказался. Когда инженера-технолога уволили, он обратился в суд.</a:t>
            </a:r>
            <a:br>
              <a:rPr lang="ru-RU" sz="1300" dirty="0">
                <a:latin typeface="HeliosCond" panose="020B0800000000000000" pitchFamily="34" charset="-52"/>
              </a:rPr>
            </a:br>
            <a:r>
              <a:rPr lang="ru-RU" sz="1300" dirty="0" smtClean="0">
                <a:latin typeface="HeliosCond" panose="020B0800000000000000" pitchFamily="34" charset="-52"/>
              </a:rPr>
              <a:t>Две </a:t>
            </a:r>
            <a:r>
              <a:rPr lang="ru-RU" sz="1300" dirty="0">
                <a:latin typeface="HeliosCond" panose="020B0800000000000000" pitchFamily="34" charset="-52"/>
              </a:rPr>
              <a:t>судебные инстанции встали на сторону работодателя, разъяснив при этом, что непосредственно работы на высоте не входят в обязанности специалиста, он совершает действия с большим риском падения с высоты. Соответственно, наличие такого производственного фактора, как работа на высоте, требует определенного состояния здоровья. Необходимость проведения специальной оценки условий труда обосновали именно тем, как расположен на заводе архив</a:t>
            </a:r>
            <a:r>
              <a:rPr lang="ru-RU" sz="1300" dirty="0" smtClean="0">
                <a:latin typeface="HeliosCond" panose="020B0800000000000000" pitchFamily="34" charset="-52"/>
              </a:rPr>
              <a:t>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1300" dirty="0">
                <a:latin typeface="HeliosCond" panose="020B0800000000000000" pitchFamily="34" charset="-52"/>
              </a:rPr>
              <a:t>Работник идет дальше…. Что он хочет 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1300" dirty="0">
                <a:latin typeface="HeliosCond" panose="020B0800000000000000" pitchFamily="34" charset="-52"/>
              </a:rPr>
              <a:t>Взыскать заработную плату за период вынужденного прогула с 15 февраля 2022 г. по 27 сентября 2022 г. в размере 318 091,95 руб.; компенсацию морального вреда в размере 100 000 </a:t>
            </a:r>
            <a:r>
              <a:rPr lang="ru-RU" sz="1300" dirty="0" err="1">
                <a:latin typeface="HeliosCond" panose="020B0800000000000000" pitchFamily="34" charset="-52"/>
              </a:rPr>
              <a:t>руб</a:t>
            </a:r>
            <a:endParaRPr lang="ru-RU" sz="1300" dirty="0">
              <a:latin typeface="HeliosCond" panose="020B0800000000000000" pitchFamily="34" charset="-52"/>
            </a:endParaRPr>
          </a:p>
          <a:p>
            <a:pPr marL="0" indent="0">
              <a:spcBef>
                <a:spcPts val="600"/>
              </a:spcBef>
              <a:buNone/>
            </a:pPr>
            <a:endParaRPr lang="ru-RU" sz="1300" dirty="0">
              <a:latin typeface="HeliosCond" panose="020B0800000000000000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1765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A44-0D62-437E-9FB9-759A7CFA09C2}" type="datetime1">
              <a:rPr lang="ru-RU" smtClean="0"/>
              <a:pPr/>
              <a:t>25.04.2024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Центр обеспечения охраны труда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1CA64-C48E-480E-A5A5-340591A3DC09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347864" y="411510"/>
            <a:ext cx="5328592" cy="648072"/>
          </a:xfr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ts val="3700"/>
              </a:lnSpc>
            </a:pPr>
            <a:r>
              <a:rPr lang="ru-RU" sz="3600" b="1" dirty="0" smtClean="0"/>
              <a:t>1.6. Законодательство</a:t>
            </a:r>
          </a:p>
        </p:txBody>
      </p:sp>
      <p:sp>
        <p:nvSpPr>
          <p:cNvPr id="8" name="Содержимое 2"/>
          <p:cNvSpPr>
            <a:spLocks noGrp="1"/>
          </p:cNvSpPr>
          <p:nvPr>
            <p:ph sz="half" idx="1"/>
          </p:nvPr>
        </p:nvSpPr>
        <p:spPr>
          <a:xfrm>
            <a:off x="827584" y="1131590"/>
            <a:ext cx="8147372" cy="3722886"/>
          </a:xfrm>
          <a:noFill/>
        </p:spPr>
        <p:txBody>
          <a:bodyPr>
            <a:noAutofit/>
          </a:bodyPr>
          <a:lstStyle/>
          <a:p>
            <a:pPr marL="0" indent="0">
              <a:spcBef>
                <a:spcPts val="300"/>
              </a:spcBef>
              <a:buNone/>
            </a:pPr>
            <a:r>
              <a:rPr lang="ru-RU" sz="1800" dirty="0">
                <a:solidFill>
                  <a:schemeClr val="accent6"/>
                </a:solidFill>
                <a:latin typeface="HeliosCond" panose="020B0800000000000000" pitchFamily="34" charset="-52"/>
              </a:rPr>
              <a:t>Увольнение из-за </a:t>
            </a:r>
            <a:r>
              <a:rPr lang="ru-RU" sz="1800" dirty="0" smtClean="0">
                <a:solidFill>
                  <a:schemeClr val="accent6"/>
                </a:solidFill>
                <a:latin typeface="HeliosCond" panose="020B0800000000000000" pitchFamily="34" charset="-52"/>
              </a:rPr>
              <a:t>высоты</a:t>
            </a:r>
            <a:endParaRPr lang="ru-RU" sz="1800" dirty="0" smtClean="0">
              <a:latin typeface="HeliosCond" panose="020B0800000000000000" pitchFamily="34" charset="-52"/>
            </a:endParaRPr>
          </a:p>
          <a:p>
            <a:pPr marL="0" indent="0">
              <a:spcBef>
                <a:spcPts val="300"/>
              </a:spcBef>
              <a:buNone/>
            </a:pPr>
            <a:r>
              <a:rPr lang="ru-RU" sz="1400" dirty="0" smtClean="0">
                <a:latin typeface="HeliosCond" panose="020B0800000000000000" pitchFamily="34" charset="-52"/>
              </a:rPr>
              <a:t>Суд </a:t>
            </a:r>
            <a:r>
              <a:rPr lang="ru-RU" sz="1400" dirty="0">
                <a:latin typeface="HeliosCond" panose="020B0800000000000000" pitchFamily="34" charset="-52"/>
              </a:rPr>
              <a:t>кассационной инстанции в определении по делу от 12.02.2024 № 88-3495/2024 отметил, что необходимо было изменить условия трудового договора, если труд специалиста стал относиться к работам на высоте, а при отказе от новых условий и предложенных вакансий - уволить сотрудника</a:t>
            </a:r>
            <a:r>
              <a:rPr lang="ru-RU" sz="1400" dirty="0" smtClean="0">
                <a:latin typeface="HeliosCond" panose="020B0800000000000000" pitchFamily="34" charset="-52"/>
              </a:rPr>
              <a:t>.</a:t>
            </a:r>
            <a:endParaRPr lang="ru-RU" sz="1400" dirty="0" smtClean="0">
              <a:latin typeface="HeliosCond" panose="020B0800000000000000" pitchFamily="34" charset="-52"/>
            </a:endParaRPr>
          </a:p>
          <a:p>
            <a:pPr marL="0" indent="0">
              <a:spcBef>
                <a:spcPts val="300"/>
              </a:spcBef>
              <a:buNone/>
            </a:pPr>
            <a:r>
              <a:rPr lang="ru-RU" sz="1400" dirty="0">
                <a:latin typeface="HeliosCond" panose="020B0800000000000000" pitchFamily="34" charset="-52"/>
              </a:rPr>
              <a:t>Согласно разделу 2 должностной инструкции инженера-технолога 2 категории (Производство) ДИ НПФ 32-3-2018, утвержденной ООО «НПФ Завод «Измерен» ДД.ММ.ГГГГ, необходимость проведения медицинского осмотра определяется в соответствии с картой специальной оценки условий </a:t>
            </a:r>
            <a:r>
              <a:rPr lang="ru-RU" sz="1400" dirty="0" smtClean="0">
                <a:latin typeface="HeliosCond" panose="020B0800000000000000" pitchFamily="34" charset="-52"/>
              </a:rPr>
              <a:t>труда</a:t>
            </a:r>
            <a:endParaRPr lang="ru-RU" sz="1400" dirty="0">
              <a:latin typeface="HeliosCond" panose="020B0800000000000000" pitchFamily="34" charset="-52"/>
            </a:endParaRPr>
          </a:p>
          <a:p>
            <a:pPr marL="0" indent="0">
              <a:spcBef>
                <a:spcPts val="300"/>
              </a:spcBef>
              <a:buNone/>
            </a:pPr>
            <a:r>
              <a:rPr lang="ru-RU" sz="1400" dirty="0">
                <a:latin typeface="HeliosCond" panose="020B0800000000000000" pitchFamily="34" charset="-52"/>
              </a:rPr>
              <a:t>Согласно материалам дела стороны не внесли изменения в трудовой договор посредством заключения дополнительного соглашения после изменения условий труда истца, когда работа, выполняемая истцом, стала относиться к работам на высоте. Также для истца стало обязательным прохождение медицинских осмотров, что следует из строки 040 карты специальной оценки условий труда от 10 ноября 2021 г.</a:t>
            </a:r>
            <a:br>
              <a:rPr lang="ru-RU" sz="1400" dirty="0">
                <a:latin typeface="HeliosCond" panose="020B0800000000000000" pitchFamily="34" charset="-52"/>
              </a:rPr>
            </a:br>
            <a:r>
              <a:rPr lang="ru-RU" sz="1400" dirty="0" smtClean="0">
                <a:latin typeface="HeliosCond" panose="020B0800000000000000" pitchFamily="34" charset="-52"/>
              </a:rPr>
              <a:t>Суд </a:t>
            </a:r>
            <a:r>
              <a:rPr lang="ru-RU" sz="1400" dirty="0" smtClean="0">
                <a:latin typeface="HeliosCond" panose="020B0800000000000000" pitchFamily="34" charset="-52"/>
              </a:rPr>
              <a:t>считает, что увольнение должно быть, в первую очередь по ч.7 Ст.77 ТК РФ, а не ч.8. По </a:t>
            </a:r>
            <a:r>
              <a:rPr lang="ru-RU" sz="1400" dirty="0">
                <a:latin typeface="HeliosCond" panose="020B0800000000000000" pitchFamily="34" charset="-52"/>
              </a:rPr>
              <a:t>итогу дело отправили на новое рассмотрение в апелляцию.</a:t>
            </a:r>
          </a:p>
        </p:txBody>
      </p:sp>
    </p:spTree>
    <p:extLst>
      <p:ext uri="{BB962C8B-B14F-4D97-AF65-F5344CB8AC3E}">
        <p14:creationId xmlns:p14="http://schemas.microsoft.com/office/powerpoint/2010/main" val="144746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A44-0D62-437E-9FB9-759A7CFA09C2}" type="datetime1">
              <a:rPr lang="ru-RU" smtClean="0"/>
              <a:pPr/>
              <a:t>25.04.2024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Центр обеспечения охраны труда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1CA64-C48E-480E-A5A5-340591A3DC09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347864" y="411510"/>
            <a:ext cx="5328592" cy="648072"/>
          </a:xfr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ts val="3700"/>
              </a:lnSpc>
            </a:pPr>
            <a:r>
              <a:rPr lang="ru-RU" sz="3600" b="1" dirty="0" smtClean="0"/>
              <a:t>1.7. Законодательство</a:t>
            </a:r>
          </a:p>
        </p:txBody>
      </p:sp>
      <p:sp>
        <p:nvSpPr>
          <p:cNvPr id="8" name="Содержимое 2"/>
          <p:cNvSpPr>
            <a:spLocks noGrp="1"/>
          </p:cNvSpPr>
          <p:nvPr>
            <p:ph sz="half" idx="1"/>
          </p:nvPr>
        </p:nvSpPr>
        <p:spPr>
          <a:xfrm>
            <a:off x="793328" y="1298798"/>
            <a:ext cx="8243168" cy="3721224"/>
          </a:xfrm>
          <a:noFill/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u-RU" sz="1800" b="1" dirty="0">
                <a:solidFill>
                  <a:schemeClr val="accent6"/>
                </a:solidFill>
                <a:latin typeface="HeliosCond" panose="020B0800000000000000" pitchFamily="34" charset="-52"/>
              </a:rPr>
              <a:t>Замена штрафов на соглашение об устранении </a:t>
            </a:r>
            <a:r>
              <a:rPr lang="ru-RU" sz="1800" b="1" dirty="0" smtClean="0">
                <a:solidFill>
                  <a:schemeClr val="accent6"/>
                </a:solidFill>
                <a:latin typeface="HeliosCond" panose="020B0800000000000000" pitchFamily="34" charset="-52"/>
              </a:rPr>
              <a:t>нарушений</a:t>
            </a:r>
            <a:endParaRPr lang="ru-RU" sz="1400" dirty="0" smtClean="0">
              <a:latin typeface="HeliosCond" panose="020B0800000000000000" pitchFamily="34" charset="-52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ru-RU" sz="1400" dirty="0" smtClean="0">
                <a:latin typeface="HeliosCond" panose="020B0800000000000000" pitchFamily="34" charset="-52"/>
              </a:rPr>
              <a:t>С </a:t>
            </a:r>
            <a:r>
              <a:rPr lang="ru-RU" sz="1400" dirty="0" smtClean="0">
                <a:latin typeface="HeliosCond" panose="020B0800000000000000" pitchFamily="34" charset="-52"/>
              </a:rPr>
              <a:t>01.01.2025 года планируется отменить мораторий на проведение  проверок </a:t>
            </a:r>
            <a:r>
              <a:rPr lang="ru-RU" sz="1400" dirty="0" smtClean="0">
                <a:latin typeface="HeliosCond" panose="020B0800000000000000" pitchFamily="34" charset="-52"/>
              </a:rPr>
              <a:t>бизнеса</a:t>
            </a:r>
            <a:endParaRPr lang="ru-RU" sz="1400" dirty="0">
              <a:latin typeface="HeliosCond" panose="020B0800000000000000" pitchFamily="34" charset="-52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ru-RU" sz="1400" dirty="0" smtClean="0">
                <a:latin typeface="HeliosCond" panose="020B0800000000000000" pitchFamily="34" charset="-52"/>
              </a:rPr>
              <a:t>Правительство планирует обобщить опыт регуляторной гильотины и сделать соответствующие выводы. В том числе снижение нагрузки на бизнес и переход к риск-ориентированному подходу в плане проведения надзорных мероприятий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1400" dirty="0" smtClean="0">
                <a:latin typeface="HeliosCond" panose="020B0800000000000000" pitchFamily="34" charset="-52"/>
              </a:rPr>
              <a:t>«У </a:t>
            </a:r>
            <a:r>
              <a:rPr lang="ru-RU" sz="1400" dirty="0">
                <a:latin typeface="HeliosCond" panose="020B0800000000000000" pitchFamily="34" charset="-52"/>
              </a:rPr>
              <a:t>нас сократились проверки в четыре раза. Примерно их 1,5 млн было в 2019 году - сейчас где-то 350 тыс. Но дело даже не в каких-то количественных показателях, дело в том, что основой работы стала профилактическая деятельность. У нас очень много индикаторов риска, они выросли по 75 видам </a:t>
            </a:r>
            <a:r>
              <a:rPr lang="ru-RU" sz="1400" dirty="0" smtClean="0">
                <a:latin typeface="HeliosCond" panose="020B0800000000000000" pitchFamily="34" charset="-52"/>
              </a:rPr>
              <a:t>контроля», </a:t>
            </a:r>
            <a:r>
              <a:rPr lang="ru-RU" sz="1400" dirty="0">
                <a:latin typeface="HeliosCond" panose="020B0800000000000000" pitchFamily="34" charset="-52"/>
              </a:rPr>
              <a:t>- </a:t>
            </a:r>
            <a:r>
              <a:rPr lang="ru-RU" sz="1400" dirty="0" smtClean="0">
                <a:latin typeface="HeliosCond" panose="020B0800000000000000" pitchFamily="34" charset="-52"/>
              </a:rPr>
              <a:t>сказал </a:t>
            </a:r>
            <a:r>
              <a:rPr lang="ru-RU" sz="1400" dirty="0">
                <a:latin typeface="HeliosCond" panose="020B0800000000000000" pitchFamily="34" charset="-52"/>
              </a:rPr>
              <a:t>премьер-министр, говоря о проделанной в сфере контрольно-надзорной деятельности работе</a:t>
            </a:r>
            <a:r>
              <a:rPr lang="ru-RU" sz="1400" dirty="0" smtClean="0">
                <a:latin typeface="HeliosCond" panose="020B0800000000000000" pitchFamily="34" charset="-52"/>
              </a:rPr>
              <a:t>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1400" dirty="0" smtClean="0">
                <a:latin typeface="HeliosCond" panose="020B0800000000000000" pitchFamily="34" charset="-52"/>
              </a:rPr>
              <a:t>Он </a:t>
            </a:r>
            <a:r>
              <a:rPr lang="ru-RU" sz="1400" dirty="0">
                <a:latin typeface="HeliosCond" panose="020B0800000000000000" pitchFamily="34" charset="-52"/>
              </a:rPr>
              <a:t>отметил, что для управления контрольной деятельностью введена цифровая система управления, а также у предпринимателей есть возможность досудебного обжалования решений контрольно-надзорных органов на цифровых ресурсах.</a:t>
            </a:r>
            <a:br>
              <a:rPr lang="ru-RU" sz="1400" dirty="0">
                <a:latin typeface="HeliosCond" panose="020B0800000000000000" pitchFamily="34" charset="-52"/>
              </a:rPr>
            </a:br>
            <a:r>
              <a:rPr lang="ru-RU" sz="1400" dirty="0">
                <a:latin typeface="HeliosCond" panose="020B0800000000000000" pitchFamily="34" charset="-52"/>
              </a:rPr>
              <a:t/>
            </a:r>
            <a:br>
              <a:rPr lang="ru-RU" sz="1400" dirty="0">
                <a:latin typeface="HeliosCond" panose="020B0800000000000000" pitchFamily="34" charset="-52"/>
              </a:rPr>
            </a:br>
            <a:endParaRPr lang="ru-RU" sz="1400" dirty="0">
              <a:latin typeface="HeliosCond" panose="020B0800000000000000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53547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A44-0D62-437E-9FB9-759A7CFA09C2}" type="datetime1">
              <a:rPr lang="ru-RU" smtClean="0"/>
              <a:pPr/>
              <a:t>25.04.2024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Центр обеспечения охраны труда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1CA64-C48E-480E-A5A5-340591A3DC09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347864" y="411510"/>
            <a:ext cx="5328592" cy="641226"/>
          </a:xfr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ts val="3700"/>
              </a:lnSpc>
            </a:pPr>
            <a:r>
              <a:rPr lang="ru-RU" sz="3600" b="1" dirty="0" smtClean="0"/>
              <a:t>1.8. Законодательство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12460" y="1433984"/>
            <a:ext cx="8162495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b="1" dirty="0" smtClean="0">
                <a:solidFill>
                  <a:schemeClr val="accent6"/>
                </a:solidFill>
                <a:latin typeface="HeliosCond" panose="020B0800000000000000" pitchFamily="34" charset="-52"/>
              </a:rPr>
              <a:t>Единая методика проведения ОПР</a:t>
            </a:r>
            <a:endParaRPr lang="ru-RU" b="1" dirty="0">
              <a:solidFill>
                <a:schemeClr val="accent6"/>
              </a:solidFill>
              <a:latin typeface="HeliosCond" panose="020B0800000000000000" pitchFamily="34" charset="-52"/>
            </a:endParaRPr>
          </a:p>
        </p:txBody>
      </p:sp>
      <p:sp>
        <p:nvSpPr>
          <p:cNvPr id="8" name="Содержимое 2"/>
          <p:cNvSpPr>
            <a:spLocks noGrp="1"/>
          </p:cNvSpPr>
          <p:nvPr>
            <p:ph sz="half" idx="1"/>
          </p:nvPr>
        </p:nvSpPr>
        <p:spPr>
          <a:xfrm>
            <a:off x="827584" y="1803316"/>
            <a:ext cx="7488832" cy="3360722"/>
          </a:xfrm>
          <a:noFill/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>
                <a:latin typeface="HeliosCond" panose="020B0800000000000000" pitchFamily="34" charset="-52"/>
              </a:rPr>
              <a:t>Разработка единой методологии проведения оценки профессиональных рисков для различных видов экономической деятельности с </a:t>
            </a:r>
            <a:r>
              <a:rPr lang="ru-RU" sz="1400" dirty="0" smtClean="0">
                <a:latin typeface="HeliosCond" panose="020B0800000000000000" pitchFamily="34" charset="-52"/>
              </a:rPr>
              <a:t>учетом </a:t>
            </a:r>
            <a:r>
              <a:rPr lang="ru-RU" sz="1400" dirty="0" smtClean="0">
                <a:latin typeface="HeliosCond" panose="020B0800000000000000" pitchFamily="34" charset="-52"/>
              </a:rPr>
              <a:t>результатов проведения специальной оценки условий труд</a:t>
            </a:r>
          </a:p>
          <a:p>
            <a:pPr marL="0" indent="0">
              <a:buNone/>
            </a:pPr>
            <a:r>
              <a:rPr lang="ru-RU" sz="1400" b="1" dirty="0" smtClean="0">
                <a:latin typeface="HeliosCond" panose="020B0800000000000000" pitchFamily="34" charset="-52"/>
              </a:rPr>
              <a:t>к </a:t>
            </a:r>
            <a:r>
              <a:rPr lang="ru-RU" sz="1400" b="1" dirty="0">
                <a:latin typeface="HeliosCond" panose="020B0800000000000000" pitchFamily="34" charset="-52"/>
              </a:rPr>
              <a:t>Извещению о проведении </a:t>
            </a:r>
            <a:r>
              <a:rPr lang="ru-RU" sz="1400" b="1" dirty="0" smtClean="0">
                <a:latin typeface="HeliosCond" panose="020B0800000000000000" pitchFamily="34" charset="-52"/>
              </a:rPr>
              <a:t> открытого </a:t>
            </a:r>
            <a:r>
              <a:rPr lang="ru-RU" sz="1400" b="1" dirty="0">
                <a:latin typeface="HeliosCond" panose="020B0800000000000000" pitchFamily="34" charset="-52"/>
              </a:rPr>
              <a:t>конкурса в электронной </a:t>
            </a:r>
            <a:r>
              <a:rPr lang="ru-RU" sz="1400" b="1" dirty="0" smtClean="0">
                <a:latin typeface="HeliosCond" panose="020B0800000000000000" pitchFamily="34" charset="-52"/>
              </a:rPr>
              <a:t>форме № </a:t>
            </a:r>
            <a:r>
              <a:rPr lang="ru-RU" sz="1400" b="1" dirty="0">
                <a:latin typeface="HeliosCond" panose="020B0800000000000000" pitchFamily="34" charset="-52"/>
              </a:rPr>
              <a:t>01951000003240000___</a:t>
            </a:r>
            <a:endParaRPr lang="ru-RU" sz="1400" dirty="0">
              <a:latin typeface="HeliosCond" panose="020B0800000000000000" pitchFamily="34" charset="-52"/>
            </a:endParaRPr>
          </a:p>
          <a:p>
            <a:pPr marL="0" indent="0">
              <a:buNone/>
            </a:pPr>
            <a:endParaRPr lang="ru-RU" sz="1400" b="1" dirty="0" smtClean="0">
              <a:latin typeface="HeliosCond" panose="020B0800000000000000" pitchFamily="34" charset="-52"/>
            </a:endParaRPr>
          </a:p>
          <a:p>
            <a:pPr marL="0" indent="0">
              <a:buNone/>
            </a:pPr>
            <a:r>
              <a:rPr lang="ru-RU" sz="1400" b="1" dirty="0" smtClean="0">
                <a:latin typeface="HeliosCond" panose="020B0800000000000000" pitchFamily="34" charset="-52"/>
              </a:rPr>
              <a:t>Цель </a:t>
            </a:r>
            <a:r>
              <a:rPr lang="ru-RU" sz="1400" b="1" dirty="0">
                <a:latin typeface="HeliosCond" panose="020B0800000000000000" pitchFamily="34" charset="-52"/>
              </a:rPr>
              <a:t>исследования:</a:t>
            </a:r>
            <a:endParaRPr lang="ru-RU" sz="1400" dirty="0">
              <a:latin typeface="HeliosCond" panose="020B0800000000000000" pitchFamily="34" charset="-52"/>
            </a:endParaRPr>
          </a:p>
          <a:p>
            <a:pPr marL="0" indent="0">
              <a:buNone/>
            </a:pPr>
            <a:r>
              <a:rPr lang="ru-RU" sz="1400" dirty="0" smtClean="0">
                <a:latin typeface="HeliosCond" panose="020B0800000000000000" pitchFamily="34" charset="-52"/>
              </a:rPr>
              <a:t>Разработка </a:t>
            </a:r>
            <a:r>
              <a:rPr lang="ru-RU" sz="1400" dirty="0">
                <a:latin typeface="HeliosCond" panose="020B0800000000000000" pitchFamily="34" charset="-52"/>
              </a:rPr>
              <a:t>единой методологии проведения оценки профессиональных рисков для различных видов экономической деятельности с учетом результатов проведения специальной оценки условий труда, а также разработка на ее основе проекта нормативного правового акта, регламентирующего проведение работодателем указанной оценки</a:t>
            </a:r>
            <a:r>
              <a:rPr lang="ru-RU" sz="1400" dirty="0" smtClean="0">
                <a:latin typeface="HeliosCond" panose="020B0800000000000000" pitchFamily="34" charset="-52"/>
              </a:rPr>
              <a:t>.</a:t>
            </a:r>
            <a:endParaRPr lang="ru-RU" sz="1400" dirty="0">
              <a:latin typeface="HeliosCond" panose="020B0800000000000000" pitchFamily="34" charset="-52"/>
            </a:endParaRPr>
          </a:p>
          <a:p>
            <a:pPr marL="0" indent="0">
              <a:buNone/>
            </a:pPr>
            <a:r>
              <a:rPr lang="ru-RU" sz="1400" dirty="0">
                <a:latin typeface="HeliosCond" panose="020B0800000000000000" pitchFamily="34" charset="-52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86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A44-0D62-437E-9FB9-759A7CFA09C2}" type="datetime1">
              <a:rPr lang="ru-RU" smtClean="0"/>
              <a:pPr/>
              <a:t>25.04.2024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Центр обеспечения охраны труда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1CA64-C48E-480E-A5A5-340591A3DC09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347864" y="411510"/>
            <a:ext cx="5328592" cy="648072"/>
          </a:xfr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ts val="3700"/>
              </a:lnSpc>
            </a:pPr>
            <a:r>
              <a:rPr lang="ru-RU" sz="3600" b="1" dirty="0" smtClean="0"/>
              <a:t>1.8. Законодательство</a:t>
            </a:r>
          </a:p>
        </p:txBody>
      </p:sp>
      <p:sp>
        <p:nvSpPr>
          <p:cNvPr id="8" name="Содержимое 2"/>
          <p:cNvSpPr>
            <a:spLocks noGrp="1"/>
          </p:cNvSpPr>
          <p:nvPr>
            <p:ph sz="half" idx="1"/>
          </p:nvPr>
        </p:nvSpPr>
        <p:spPr>
          <a:xfrm>
            <a:off x="827584" y="1131590"/>
            <a:ext cx="7848872" cy="3721224"/>
          </a:xfrm>
          <a:noFill/>
        </p:spPr>
        <p:txBody>
          <a:bodyPr>
            <a:noAutofit/>
          </a:bodyPr>
          <a:lstStyle/>
          <a:p>
            <a:pPr marL="0" indent="0" algn="just">
              <a:lnSpc>
                <a:spcPct val="90000"/>
              </a:lnSpc>
              <a:spcBef>
                <a:spcPts val="300"/>
              </a:spcBef>
              <a:buNone/>
            </a:pPr>
            <a:r>
              <a:rPr lang="ru-RU" sz="1800" b="1" dirty="0">
                <a:solidFill>
                  <a:schemeClr val="accent6"/>
                </a:solidFill>
                <a:latin typeface="HeliosCond" panose="020B0800000000000000" pitchFamily="34" charset="-52"/>
              </a:rPr>
              <a:t>Единая методика проведения ОПР</a:t>
            </a:r>
          </a:p>
          <a:p>
            <a:pPr marL="0" indent="0" algn="just">
              <a:lnSpc>
                <a:spcPct val="90000"/>
              </a:lnSpc>
              <a:spcBef>
                <a:spcPts val="300"/>
              </a:spcBef>
              <a:buNone/>
            </a:pPr>
            <a:r>
              <a:rPr lang="ru-RU" sz="1400" dirty="0" smtClean="0">
                <a:latin typeface="HeliosCond" panose="020B0800000000000000" pitchFamily="34" charset="-52"/>
              </a:rPr>
              <a:t>В </a:t>
            </a:r>
            <a:r>
              <a:rPr lang="ru-RU" sz="1400" dirty="0">
                <a:latin typeface="HeliosCond" panose="020B0800000000000000" pitchFamily="34" charset="-52"/>
              </a:rPr>
              <a:t>ходе выполнения работ Исполнитель должен:</a:t>
            </a:r>
          </a:p>
          <a:p>
            <a:pPr marL="252000" lvl="0" indent="-252000" algn="just">
              <a:lnSpc>
                <a:spcPct val="90000"/>
              </a:lnSpc>
              <a:spcBef>
                <a:spcPts val="300"/>
              </a:spcBef>
              <a:buClr>
                <a:schemeClr val="accent6"/>
              </a:buClr>
              <a:buFont typeface="Wingdings" panose="05000000000000000000" pitchFamily="2" charset="2"/>
              <a:buChar char="l"/>
            </a:pPr>
            <a:r>
              <a:rPr lang="ru-RU" sz="1400" dirty="0">
                <a:latin typeface="HeliosCond" panose="020B0800000000000000" pitchFamily="34" charset="-52"/>
              </a:rPr>
              <a:t>Исследовать научные принципы построения рациональной методологии решения проблем, связанных с оценкой профессиональных </a:t>
            </a:r>
            <a:r>
              <a:rPr lang="ru-RU" sz="1400" dirty="0" smtClean="0">
                <a:latin typeface="HeliosCond" panose="020B0800000000000000" pitchFamily="34" charset="-52"/>
              </a:rPr>
              <a:t>рисков; Изучить </a:t>
            </a:r>
            <a:r>
              <a:rPr lang="ru-RU" sz="1400" dirty="0">
                <a:latin typeface="HeliosCond" panose="020B0800000000000000" pitchFamily="34" charset="-52"/>
              </a:rPr>
              <a:t>международный (Европейский союз, Королевство Саудовская Аравия, КНР, Индия, ОАЭ и другие) и отечественный опыт создания методологий проведения оценки профессиональных рисков. .</a:t>
            </a:r>
          </a:p>
          <a:p>
            <a:pPr marL="252000" lvl="0" indent="-252000" algn="just">
              <a:lnSpc>
                <a:spcPct val="90000"/>
              </a:lnSpc>
              <a:spcBef>
                <a:spcPts val="300"/>
              </a:spcBef>
              <a:buClr>
                <a:schemeClr val="accent6"/>
              </a:buClr>
              <a:buFont typeface="Wingdings" panose="05000000000000000000" pitchFamily="2" charset="2"/>
              <a:buChar char="l"/>
            </a:pPr>
            <a:r>
              <a:rPr lang="ru-RU" sz="1400" dirty="0">
                <a:latin typeface="HeliosCond" panose="020B0800000000000000" pitchFamily="34" charset="-52"/>
              </a:rPr>
              <a:t>Провести анализ объективности и </a:t>
            </a:r>
            <a:r>
              <a:rPr lang="ru-RU" sz="1400" dirty="0" err="1">
                <a:latin typeface="HeliosCond" panose="020B0800000000000000" pitchFamily="34" charset="-52"/>
              </a:rPr>
              <a:t>воспроизводимости</a:t>
            </a:r>
            <a:r>
              <a:rPr lang="ru-RU" sz="1400" dirty="0">
                <a:latin typeface="HeliosCond" panose="020B0800000000000000" pitchFamily="34" charset="-52"/>
              </a:rPr>
              <a:t> существующих методов оценки профессиональных рисков.</a:t>
            </a:r>
          </a:p>
          <a:p>
            <a:pPr marL="252000" lvl="0" indent="-252000" algn="just">
              <a:lnSpc>
                <a:spcPct val="90000"/>
              </a:lnSpc>
              <a:spcBef>
                <a:spcPts val="300"/>
              </a:spcBef>
              <a:buClr>
                <a:schemeClr val="accent6"/>
              </a:buClr>
              <a:buFont typeface="Wingdings" panose="05000000000000000000" pitchFamily="2" charset="2"/>
              <a:buChar char="l"/>
            </a:pPr>
            <a:r>
              <a:rPr lang="ru-RU" sz="1400" dirty="0">
                <a:latin typeface="HeliosCond" panose="020B0800000000000000" pitchFamily="34" charset="-52"/>
              </a:rPr>
              <a:t>Предложить и разработать метод(ы) оценки профессиональных рисков с описанием формализованных критериев их объективности и </a:t>
            </a:r>
            <a:r>
              <a:rPr lang="ru-RU" sz="1400" dirty="0" err="1">
                <a:latin typeface="HeliosCond" panose="020B0800000000000000" pitchFamily="34" charset="-52"/>
              </a:rPr>
              <a:t>воспроизводимости</a:t>
            </a:r>
            <a:r>
              <a:rPr lang="ru-RU" sz="1400" dirty="0">
                <a:latin typeface="HeliosCond" panose="020B0800000000000000" pitchFamily="34" charset="-52"/>
              </a:rPr>
              <a:t> для включения в единую методологию проведения оценки профессиональных рисков, с учетом результатов специальной оценки условий труда, в том числе в части целесообразности интеграции процедуры специальной оценки условий труда в данные методы.</a:t>
            </a:r>
          </a:p>
          <a:p>
            <a:pPr marL="252000" lvl="0" indent="-252000" algn="just">
              <a:lnSpc>
                <a:spcPct val="90000"/>
              </a:lnSpc>
              <a:spcBef>
                <a:spcPts val="300"/>
              </a:spcBef>
              <a:buClr>
                <a:schemeClr val="accent6"/>
              </a:buClr>
              <a:buFont typeface="Wingdings" panose="05000000000000000000" pitchFamily="2" charset="2"/>
              <a:buChar char="l"/>
            </a:pPr>
            <a:r>
              <a:rPr lang="ru-RU" sz="1400" dirty="0">
                <a:latin typeface="HeliosCond" panose="020B0800000000000000" pitchFamily="34" charset="-52"/>
              </a:rPr>
              <a:t>Разработать единую методологию проведения оценки профессиональных рисков для различных видов экономической деятельности с учетом результатов, в том числе в зависимости от категории субъектов </a:t>
            </a:r>
            <a:r>
              <a:rPr lang="ru-RU" sz="1400" dirty="0" smtClean="0">
                <a:latin typeface="HeliosCond" panose="020B0800000000000000" pitchFamily="34" charset="-52"/>
              </a:rPr>
              <a:t>предпринимательства….. и т.д</a:t>
            </a:r>
            <a:r>
              <a:rPr lang="ru-RU" sz="1400" dirty="0" smtClean="0">
                <a:latin typeface="HeliosCond" panose="020B0800000000000000" pitchFamily="34" charset="-52"/>
              </a:rPr>
              <a:t>.</a:t>
            </a:r>
            <a:endParaRPr lang="ru-RU" sz="800" dirty="0">
              <a:latin typeface="HeliosCond" panose="020B0800000000000000" pitchFamily="34" charset="-52"/>
            </a:endParaRPr>
          </a:p>
          <a:p>
            <a:pPr marL="0" indent="0" algn="just">
              <a:lnSpc>
                <a:spcPct val="90000"/>
              </a:lnSpc>
              <a:spcBef>
                <a:spcPts val="300"/>
              </a:spcBef>
              <a:buNone/>
            </a:pPr>
            <a:r>
              <a:rPr lang="ru-RU" sz="1400" b="1" dirty="0" smtClean="0">
                <a:latin typeface="HeliosCond" panose="020B0800000000000000" pitchFamily="34" charset="-52"/>
              </a:rPr>
              <a:t>Цена  </a:t>
            </a:r>
            <a:r>
              <a:rPr lang="ru-RU" sz="1400" dirty="0" smtClean="0">
                <a:latin typeface="HeliosCond" panose="020B0800000000000000" pitchFamily="34" charset="-52"/>
              </a:rPr>
              <a:t>3</a:t>
            </a:r>
            <a:r>
              <a:rPr lang="ru-RU" sz="1400" dirty="0">
                <a:latin typeface="HeliosCond" panose="020B0800000000000000" pitchFamily="34" charset="-52"/>
              </a:rPr>
              <a:t> 000 000 (Три миллиона) рублей 00 копеек.</a:t>
            </a:r>
          </a:p>
          <a:p>
            <a:pPr marL="0" indent="0" algn="just">
              <a:lnSpc>
                <a:spcPct val="90000"/>
              </a:lnSpc>
              <a:spcBef>
                <a:spcPts val="300"/>
              </a:spcBef>
              <a:buNone/>
            </a:pPr>
            <a:endParaRPr lang="ru-RU" sz="1400" dirty="0">
              <a:latin typeface="HeliosCond" panose="020B0800000000000000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78468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A44-0D62-437E-9FB9-759A7CFA09C2}" type="datetime1">
              <a:rPr lang="ru-RU" smtClean="0"/>
              <a:pPr/>
              <a:t>25.04.2024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Центр обеспечения охраны труда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1CA64-C48E-480E-A5A5-340591A3DC09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347864" y="418356"/>
            <a:ext cx="5328592" cy="641226"/>
          </a:xfr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ts val="3700"/>
              </a:lnSpc>
            </a:pPr>
            <a:r>
              <a:rPr lang="ru-RU" sz="3600" b="1" dirty="0" smtClean="0"/>
              <a:t>1.9. Законодательство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05692" y="1266776"/>
            <a:ext cx="816926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b="1" dirty="0">
                <a:solidFill>
                  <a:schemeClr val="accent6"/>
                </a:solidFill>
                <a:latin typeface="HeliosCond" panose="020B0800000000000000" pitchFamily="34" charset="-52"/>
              </a:rPr>
              <a:t>Регуляторная гильотина 2.0</a:t>
            </a:r>
          </a:p>
        </p:txBody>
      </p:sp>
      <p:sp>
        <p:nvSpPr>
          <p:cNvPr id="8" name="Содержимое 2"/>
          <p:cNvSpPr>
            <a:spLocks noGrp="1"/>
          </p:cNvSpPr>
          <p:nvPr>
            <p:ph sz="half" idx="1"/>
          </p:nvPr>
        </p:nvSpPr>
        <p:spPr>
          <a:xfrm>
            <a:off x="827584" y="1637894"/>
            <a:ext cx="8323312" cy="2950080"/>
          </a:xfrm>
          <a:noFill/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b="1" dirty="0" smtClean="0">
                <a:latin typeface="HeliosCond" panose="020B0800000000000000" pitchFamily="34" charset="-52"/>
              </a:rPr>
              <a:t>Постановление Правительства РФ от 31.12.2020 №2467 «Белый список». Не забываем, что часть НПА по ОТ имеют срок </a:t>
            </a:r>
            <a:r>
              <a:rPr lang="ru-RU" sz="1400" b="1" dirty="0" smtClean="0">
                <a:latin typeface="HeliosCond" panose="020B0800000000000000" pitchFamily="34" charset="-52"/>
              </a:rPr>
              <a:t>действия</a:t>
            </a:r>
            <a:endParaRPr lang="ru-RU" sz="1400" b="1" dirty="0" smtClean="0">
              <a:latin typeface="HeliosCond" panose="020B0800000000000000" pitchFamily="34" charset="-52"/>
            </a:endParaRPr>
          </a:p>
          <a:p>
            <a:pPr marL="0" indent="0">
              <a:buNone/>
            </a:pPr>
            <a:r>
              <a:rPr lang="ru-RU" sz="1400" b="1" dirty="0" smtClean="0">
                <a:latin typeface="HeliosCond" panose="020B0800000000000000" pitchFamily="34" charset="-52"/>
              </a:rPr>
              <a:t>Цель</a:t>
            </a:r>
            <a:r>
              <a:rPr lang="ru-RU" sz="1400" dirty="0">
                <a:latin typeface="HeliosCond" panose="020B0800000000000000" pitchFamily="34" charset="-52"/>
              </a:rPr>
              <a:t> </a:t>
            </a:r>
            <a:r>
              <a:rPr lang="ru-RU" sz="1400" dirty="0" smtClean="0">
                <a:latin typeface="HeliosCond" panose="020B0800000000000000" pitchFamily="34" charset="-52"/>
              </a:rPr>
              <a:t>– </a:t>
            </a:r>
            <a:r>
              <a:rPr lang="ru-RU" sz="1400" dirty="0">
                <a:latin typeface="HeliosCond" panose="020B0800000000000000" pitchFamily="34" charset="-52"/>
              </a:rPr>
              <a:t>сокращение сроков и административных процедур для бизнеса при реализации масштабных </a:t>
            </a:r>
            <a:r>
              <a:rPr lang="ru-RU" sz="1400" dirty="0" smtClean="0">
                <a:latin typeface="HeliosCond" panose="020B0800000000000000" pitchFamily="34" charset="-52"/>
              </a:rPr>
              <a:t>гос.проектов</a:t>
            </a:r>
            <a:r>
              <a:rPr lang="ru-RU" sz="1400" dirty="0" smtClean="0">
                <a:latin typeface="HeliosCond" panose="020B0800000000000000" pitchFamily="34" charset="-52"/>
              </a:rPr>
              <a:t>.</a:t>
            </a:r>
            <a:endParaRPr lang="ru-RU" sz="1400" dirty="0" smtClean="0">
              <a:latin typeface="HeliosCond" panose="020B0800000000000000" pitchFamily="34" charset="-52"/>
            </a:endParaRPr>
          </a:p>
          <a:p>
            <a:pPr marL="0" indent="0">
              <a:buNone/>
            </a:pPr>
            <a:r>
              <a:rPr lang="ru-RU" sz="1400" dirty="0" smtClean="0">
                <a:latin typeface="HeliosCond" panose="020B0800000000000000" pitchFamily="34" charset="-52"/>
              </a:rPr>
              <a:t>Курировать </a:t>
            </a:r>
            <a:r>
              <a:rPr lang="ru-RU" sz="1400" dirty="0">
                <a:latin typeface="HeliosCond" panose="020B0800000000000000" pitchFamily="34" charset="-52"/>
              </a:rPr>
              <a:t>«Гильотину 2.0» будет новая подкомиссия по упрощению </a:t>
            </a:r>
            <a:r>
              <a:rPr lang="ru-RU" sz="1400" dirty="0" smtClean="0">
                <a:latin typeface="HeliosCond" panose="020B0800000000000000" pitchFamily="34" charset="-52"/>
              </a:rPr>
              <a:t>гос.регулирования </a:t>
            </a:r>
            <a:r>
              <a:rPr lang="ru-RU" sz="1400" dirty="0">
                <a:latin typeface="HeliosCond" panose="020B0800000000000000" pitchFamily="34" charset="-52"/>
              </a:rPr>
              <a:t>Правительственной комиссии по проведению административной реформы</a:t>
            </a:r>
            <a:r>
              <a:rPr lang="ru-RU" sz="1400" dirty="0" smtClean="0">
                <a:latin typeface="HeliosCond" panose="020B0800000000000000" pitchFamily="34" charset="-52"/>
              </a:rPr>
              <a:t>.</a:t>
            </a:r>
            <a:endParaRPr lang="ru-RU" sz="1400" dirty="0" smtClean="0">
              <a:latin typeface="HeliosCond" panose="020B0800000000000000" pitchFamily="34" charset="-52"/>
            </a:endParaRPr>
          </a:p>
          <a:p>
            <a:pPr marL="0" indent="0">
              <a:buNone/>
            </a:pPr>
            <a:r>
              <a:rPr lang="ru-RU" sz="1400" dirty="0" smtClean="0">
                <a:latin typeface="HeliosCond" panose="020B0800000000000000" pitchFamily="34" charset="-52"/>
              </a:rPr>
              <a:t>В </a:t>
            </a:r>
            <a:r>
              <a:rPr lang="ru-RU" sz="1400" dirty="0">
                <a:latin typeface="HeliosCond" panose="020B0800000000000000" pitchFamily="34" charset="-52"/>
              </a:rPr>
              <a:t>центре внимания:</a:t>
            </a:r>
          </a:p>
          <a:p>
            <a:pPr marL="252000" indent="-252000">
              <a:buClr>
                <a:schemeClr val="accent6"/>
              </a:buClr>
              <a:buFont typeface="Wingdings" panose="05000000000000000000" pitchFamily="2" charset="2"/>
              <a:buChar char="l"/>
            </a:pPr>
            <a:r>
              <a:rPr lang="ru-RU" sz="1400" dirty="0">
                <a:latin typeface="HeliosCond" panose="020B0800000000000000" pitchFamily="34" charset="-52"/>
              </a:rPr>
              <a:t>сокращение обязательных требований и сроков реализации проектов;</a:t>
            </a:r>
          </a:p>
          <a:p>
            <a:pPr marL="252000" indent="-252000">
              <a:buClr>
                <a:schemeClr val="accent6"/>
              </a:buClr>
              <a:buFont typeface="Wingdings" panose="05000000000000000000" pitchFamily="2" charset="2"/>
              <a:buChar char="l"/>
            </a:pPr>
            <a:r>
              <a:rPr lang="ru-RU" sz="1400" dirty="0">
                <a:latin typeface="HeliosCond" panose="020B0800000000000000" pitchFamily="34" charset="-52"/>
              </a:rPr>
              <a:t>уменьшение количества «контактов» инициаторов этих проектов с представителями государства;</a:t>
            </a:r>
          </a:p>
          <a:p>
            <a:pPr marL="252000" indent="-252000">
              <a:buClr>
                <a:schemeClr val="accent6"/>
              </a:buClr>
              <a:buFont typeface="Wingdings" panose="05000000000000000000" pitchFamily="2" charset="2"/>
              <a:buChar char="l"/>
            </a:pPr>
            <a:r>
              <a:rPr lang="ru-RU" sz="1400" dirty="0">
                <a:latin typeface="HeliosCond" panose="020B0800000000000000" pitchFamily="34" charset="-52"/>
              </a:rPr>
              <a:t>снижении затрат инициаторов проектов на их реализацию;</a:t>
            </a:r>
          </a:p>
          <a:p>
            <a:pPr marL="252000" indent="-252000">
              <a:buClr>
                <a:schemeClr val="accent6"/>
              </a:buClr>
              <a:buFont typeface="Wingdings" panose="05000000000000000000" pitchFamily="2" charset="2"/>
              <a:buChar char="l"/>
            </a:pPr>
            <a:r>
              <a:rPr lang="ru-RU" sz="1400" dirty="0">
                <a:latin typeface="HeliosCond" panose="020B0800000000000000" pitchFamily="34" charset="-52"/>
              </a:rPr>
              <a:t>сокращение временных и ресурсных затрат сотрудников министерств и ведомств на рассмотрение/согласование проектов на различных этапах их жизненного цикла</a:t>
            </a:r>
            <a:r>
              <a:rPr lang="ru-RU" sz="1400" dirty="0" smtClean="0">
                <a:latin typeface="HeliosCond" panose="020B0800000000000000" pitchFamily="34" charset="-52"/>
              </a:rPr>
              <a:t>.</a:t>
            </a:r>
            <a:endParaRPr lang="ru-RU" sz="1400" dirty="0">
              <a:latin typeface="HeliosCond" panose="020B0800000000000000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8368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A44-0D62-437E-9FB9-759A7CFA09C2}" type="datetime1">
              <a:rPr lang="ru-RU" smtClean="0"/>
              <a:pPr/>
              <a:t>25.04.2024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Центр обеспечения охраны труда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1CA64-C48E-480E-A5A5-340591A3DC09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347864" y="411510"/>
            <a:ext cx="5328592" cy="648072"/>
          </a:xfr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ts val="3700"/>
              </a:lnSpc>
            </a:pPr>
            <a:r>
              <a:rPr lang="ru-RU" sz="3600" b="1" dirty="0" smtClean="0"/>
              <a:t>1.9. Законодательство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05692" y="1122760"/>
            <a:ext cx="816926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b="1" dirty="0">
                <a:solidFill>
                  <a:schemeClr val="accent6"/>
                </a:solidFill>
                <a:latin typeface="HeliosCond" panose="020B0800000000000000" pitchFamily="34" charset="-52"/>
              </a:rPr>
              <a:t>Регуляторная гильотина 2.0</a:t>
            </a:r>
          </a:p>
        </p:txBody>
      </p:sp>
      <p:sp>
        <p:nvSpPr>
          <p:cNvPr id="8" name="Содержимое 2"/>
          <p:cNvSpPr>
            <a:spLocks noGrp="1"/>
          </p:cNvSpPr>
          <p:nvPr>
            <p:ph sz="half" idx="1"/>
          </p:nvPr>
        </p:nvSpPr>
        <p:spPr>
          <a:xfrm>
            <a:off x="827584" y="1493878"/>
            <a:ext cx="8323312" cy="3360722"/>
          </a:xfrm>
          <a:noFill/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b="1" dirty="0" smtClean="0">
                <a:latin typeface="HeliosCond" panose="020B0800000000000000" pitchFamily="34" charset="-52"/>
              </a:rPr>
              <a:t>31 </a:t>
            </a:r>
            <a:r>
              <a:rPr lang="ru-RU" sz="1400" b="1" dirty="0">
                <a:latin typeface="HeliosCond" panose="020B0800000000000000" pitchFamily="34" charset="-52"/>
              </a:rPr>
              <a:t>августа 2024 утратит силу:</a:t>
            </a:r>
            <a:endParaRPr lang="ru-RU" sz="1400" dirty="0">
              <a:latin typeface="HeliosCond" panose="020B0800000000000000" pitchFamily="34" charset="-52"/>
            </a:endParaRPr>
          </a:p>
          <a:p>
            <a:pPr marL="252000" indent="-252000">
              <a:buClr>
                <a:schemeClr val="accent6"/>
              </a:buClr>
              <a:buFont typeface="Wingdings" panose="05000000000000000000" pitchFamily="2" charset="2"/>
              <a:buChar char="l"/>
            </a:pPr>
            <a:r>
              <a:rPr lang="ru-RU" sz="1400" dirty="0">
                <a:latin typeface="HeliosCond" panose="020B0800000000000000" pitchFamily="34" charset="-52"/>
              </a:rPr>
              <a:t>Приказ Минтруда РФ от 24.01.2014 № 33н (ред. от 27.04.2020) «Об утверждении Методики проведения специальной оценки условий труда, Классификатора вредных и (или) опасных производственных факторов, формы отчёта о проведении специальной оценки условий труда и инструкции по её заполнению»</a:t>
            </a:r>
          </a:p>
          <a:p>
            <a:pPr marL="0" indent="0">
              <a:buNone/>
            </a:pPr>
            <a:r>
              <a:rPr lang="ru-RU" sz="1400" b="1" dirty="0">
                <a:latin typeface="HeliosCond" panose="020B0800000000000000" pitchFamily="34" charset="-52"/>
              </a:rPr>
              <a:t>1 сентября 2024 вступят в силу:</a:t>
            </a:r>
            <a:endParaRPr lang="ru-RU" sz="1400" dirty="0">
              <a:latin typeface="HeliosCond" panose="020B0800000000000000" pitchFamily="34" charset="-52"/>
            </a:endParaRPr>
          </a:p>
          <a:p>
            <a:pPr marL="252000" indent="-252000">
              <a:buClr>
                <a:schemeClr val="accent6"/>
              </a:buClr>
              <a:buFont typeface="Wingdings" panose="05000000000000000000" pitchFamily="2" charset="2"/>
              <a:buChar char="l"/>
            </a:pPr>
            <a:r>
              <a:rPr lang="ru-RU" sz="1400" dirty="0">
                <a:latin typeface="HeliosCond" panose="020B0800000000000000" pitchFamily="34" charset="-52"/>
              </a:rPr>
              <a:t>Постановление Правительства РФ от 16.12.2021 № 2334 (ред. от 16.08.2023) «Об утверждении Правил аккредитации организаций, индивидуальных предпринимателей, оказывающих услуги в области охраны труда, и требований к организациям и индивидуальным предпринимателям, оказывающим услуги в области охраны труда» (вступит в силу новая редакция документа)</a:t>
            </a:r>
          </a:p>
          <a:p>
            <a:pPr marL="252000" indent="-252000">
              <a:buClr>
                <a:schemeClr val="accent6"/>
              </a:buClr>
              <a:buFont typeface="Wingdings" panose="05000000000000000000" pitchFamily="2" charset="2"/>
              <a:buChar char="l"/>
            </a:pPr>
            <a:r>
              <a:rPr lang="ru-RU" sz="1400" dirty="0">
                <a:latin typeface="HeliosCond" panose="020B0800000000000000" pitchFamily="34" charset="-52"/>
              </a:rPr>
              <a:t>Приказ Минтруда РФ от 21.11.2023 № 817н «Об утверждении Методики проведения специальной оценки условий труда, классификатора вредных и (или) опасных производственных факторов, формы отчёта о проведении специальной оценки условий труда и инструкции по её заполнению» (вступит в силу новый документ)</a:t>
            </a:r>
          </a:p>
          <a:p>
            <a:pPr marL="0" indent="0">
              <a:buNone/>
            </a:pPr>
            <a:endParaRPr lang="ru-RU" sz="1400" dirty="0">
              <a:latin typeface="HeliosCond" panose="020B0800000000000000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85804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A44-0D62-437E-9FB9-759A7CFA09C2}" type="datetime1">
              <a:rPr lang="ru-RU" smtClean="0"/>
              <a:pPr/>
              <a:t>25.04.2024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Центр обеспечения охраны труда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1CA64-C48E-480E-A5A5-340591A3DC09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347864" y="411510"/>
            <a:ext cx="5328592" cy="648072"/>
          </a:xfr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ts val="3700"/>
              </a:lnSpc>
            </a:pPr>
            <a:r>
              <a:rPr lang="ru-RU" sz="3600" b="1" dirty="0" smtClean="0"/>
              <a:t>1.10. Законодательство</a:t>
            </a:r>
          </a:p>
        </p:txBody>
      </p:sp>
      <p:sp>
        <p:nvSpPr>
          <p:cNvPr id="8" name="Содержимое 2"/>
          <p:cNvSpPr>
            <a:spLocks noGrp="1"/>
          </p:cNvSpPr>
          <p:nvPr>
            <p:ph sz="half" idx="1"/>
          </p:nvPr>
        </p:nvSpPr>
        <p:spPr>
          <a:xfrm>
            <a:off x="827584" y="1707654"/>
            <a:ext cx="7776864" cy="3065104"/>
          </a:xfrm>
          <a:noFill/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ru-RU" sz="1400" dirty="0" smtClean="0">
                <a:latin typeface="HeliosCond" panose="020B0800000000000000" pitchFamily="34" charset="-52"/>
              </a:rPr>
              <a:t>В телеграмм канале «Инспекция труда СЗФО» был размещен ролик с участием заместителя руководителя ГИТ по СПб – Смирнова Дениса Александровича,  в котором он обратил внимание на тот факт, что </a:t>
            </a:r>
            <a:r>
              <a:rPr lang="ru-RU" sz="1400" dirty="0" err="1" smtClean="0">
                <a:latin typeface="HeliosCond" panose="020B0800000000000000" pitchFamily="34" charset="-52"/>
              </a:rPr>
              <a:t>СОТы</a:t>
            </a:r>
            <a:r>
              <a:rPr lang="ru-RU" sz="1400" dirty="0" smtClean="0">
                <a:latin typeface="HeliosCond" panose="020B0800000000000000" pitchFamily="34" charset="-52"/>
              </a:rPr>
              <a:t> заключают договора с работодателями на частичную занятость, к примеру 4 часа. И таких договоров у </a:t>
            </a:r>
            <a:r>
              <a:rPr lang="ru-RU" sz="1400" dirty="0" err="1" smtClean="0">
                <a:latin typeface="HeliosCond" panose="020B0800000000000000" pitchFamily="34" charset="-52"/>
              </a:rPr>
              <a:t>СОТов</a:t>
            </a:r>
            <a:r>
              <a:rPr lang="ru-RU" sz="1400" dirty="0" smtClean="0">
                <a:latin typeface="HeliosCond" panose="020B0800000000000000" pitchFamily="34" charset="-52"/>
              </a:rPr>
              <a:t> не один.</a:t>
            </a:r>
          </a:p>
          <a:p>
            <a:pPr marL="0" indent="0" fontAlgn="base">
              <a:buNone/>
            </a:pPr>
            <a:r>
              <a:rPr lang="ru-RU" sz="1400" dirty="0" smtClean="0">
                <a:latin typeface="HeliosCond" panose="020B0800000000000000" pitchFamily="34" charset="-52"/>
              </a:rPr>
              <a:t>Исходя из сумм часов получается, что СОТ работает чуть ли не 40 часов в ДЕНЬ. </a:t>
            </a:r>
          </a:p>
          <a:p>
            <a:pPr marL="0" indent="0" fontAlgn="base">
              <a:buNone/>
            </a:pPr>
            <a:r>
              <a:rPr lang="ru-RU" sz="1400" dirty="0" smtClean="0">
                <a:latin typeface="HeliosCond" panose="020B0800000000000000" pitchFamily="34" charset="-52"/>
              </a:rPr>
              <a:t>Обращено внимание, что СОТ должен осуществлять свою деятельность на конкретном рабочем месте.</a:t>
            </a:r>
          </a:p>
          <a:p>
            <a:pPr marL="0" indent="0" fontAlgn="base">
              <a:buNone/>
            </a:pPr>
            <a:r>
              <a:rPr lang="ru-RU" sz="1400" dirty="0" smtClean="0">
                <a:latin typeface="HeliosCond" panose="020B0800000000000000" pitchFamily="34" charset="-52"/>
              </a:rPr>
              <a:t>По результатам рассмотрения таких нарушений материалы направляются в правоохранительные органы.</a:t>
            </a:r>
          </a:p>
          <a:p>
            <a:pPr marL="0" indent="0" fontAlgn="base">
              <a:buNone/>
            </a:pPr>
            <a:r>
              <a:rPr lang="ru-RU" sz="1400" b="1" dirty="0" smtClean="0">
                <a:latin typeface="HeliosCond" panose="020B0800000000000000" pitchFamily="34" charset="-52"/>
              </a:rPr>
              <a:t>ВАЖНО</a:t>
            </a:r>
            <a:r>
              <a:rPr lang="ru-RU" sz="1400" b="1" dirty="0" smtClean="0">
                <a:latin typeface="HeliosCond" panose="020B0800000000000000" pitchFamily="34" charset="-52"/>
              </a:rPr>
              <a:t>!</a:t>
            </a:r>
            <a:r>
              <a:rPr lang="ru-RU" sz="1400" dirty="0" smtClean="0">
                <a:latin typeface="HeliosCond" panose="020B0800000000000000" pitchFamily="34" charset="-52"/>
              </a:rPr>
              <a:t> </a:t>
            </a:r>
          </a:p>
          <a:p>
            <a:pPr marL="0" indent="0" fontAlgn="base">
              <a:buNone/>
            </a:pPr>
            <a:r>
              <a:rPr lang="ru-RU" sz="1400" dirty="0" smtClean="0">
                <a:latin typeface="HeliosCond" panose="020B0800000000000000" pitchFamily="34" charset="-52"/>
              </a:rPr>
              <a:t>Если у вас есть такая «петрушка», то приведите в соответствии с законом. ГИТ в данной ситуации абсолютно права.</a:t>
            </a:r>
          </a:p>
          <a:p>
            <a:pPr marL="0" indent="0" fontAlgn="base">
              <a:buNone/>
            </a:pPr>
            <a:r>
              <a:rPr lang="ru-RU" sz="1400" dirty="0" smtClean="0">
                <a:latin typeface="HeliosCond" panose="020B0800000000000000" pitchFamily="34" charset="-52"/>
              </a:rPr>
              <a:t>Решение</a:t>
            </a:r>
            <a:r>
              <a:rPr lang="ru-RU" sz="1400" dirty="0" smtClean="0">
                <a:latin typeface="HeliosCond" panose="020B0800000000000000" pitchFamily="34" charset="-52"/>
              </a:rPr>
              <a:t>: Работайте н</a:t>
            </a:r>
            <a:r>
              <a:rPr lang="ru-RU" sz="1400" dirty="0">
                <a:latin typeface="HeliosCond" panose="020B0800000000000000" pitchFamily="34" charset="-52"/>
              </a:rPr>
              <a:t>е</a:t>
            </a:r>
            <a:r>
              <a:rPr lang="ru-RU" sz="1400" dirty="0" smtClean="0">
                <a:latin typeface="HeliosCond" panose="020B0800000000000000" pitchFamily="34" charset="-52"/>
              </a:rPr>
              <a:t> 4 часа по совместительству, а 1 …. При этом заработная плата </a:t>
            </a:r>
            <a:r>
              <a:rPr lang="ru-RU" sz="1400" dirty="0" err="1" smtClean="0">
                <a:latin typeface="HeliosCond" panose="020B0800000000000000" pitchFamily="34" charset="-52"/>
              </a:rPr>
              <a:t>СОТа</a:t>
            </a:r>
            <a:r>
              <a:rPr lang="ru-RU" sz="1400" dirty="0" smtClean="0">
                <a:latin typeface="HeliosCond" panose="020B0800000000000000" pitchFamily="34" charset="-52"/>
              </a:rPr>
              <a:t> будет ОГО-ГО, что компенсировать Вам трудозатраты </a:t>
            </a:r>
            <a:r>
              <a:rPr lang="ru-RU" sz="1400" dirty="0" smtClean="0">
                <a:latin typeface="HeliosCond" panose="020B0800000000000000" pitchFamily="34" charset="-52"/>
                <a:sym typeface="Wingdings" panose="05000000000000000000" pitchFamily="2" charset="2"/>
              </a:rPr>
              <a:t> Или оформляем ИП )</a:t>
            </a:r>
            <a:endParaRPr lang="ru-RU" sz="1400" dirty="0" smtClean="0">
              <a:latin typeface="HeliosCond" panose="020B0800000000000000" pitchFamily="34" charset="-52"/>
            </a:endParaRPr>
          </a:p>
          <a:p>
            <a:pPr marL="0" indent="0" fontAlgn="base">
              <a:buNone/>
            </a:pPr>
            <a:endParaRPr lang="ru-RU" sz="1400" dirty="0" smtClean="0">
              <a:latin typeface="HeliosCond" panose="020B0800000000000000" pitchFamily="34" charset="-52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27584" y="1059582"/>
            <a:ext cx="813690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000" b="1" dirty="0" smtClean="0">
                <a:solidFill>
                  <a:schemeClr val="accent6"/>
                </a:solidFill>
                <a:latin typeface="HeliosCond" panose="020B0800000000000000" pitchFamily="34" charset="-52"/>
              </a:rPr>
              <a:t>Специалистам по ОТ приготовиться</a:t>
            </a:r>
          </a:p>
          <a:p>
            <a:r>
              <a:rPr lang="ru-RU" sz="2000" b="1" dirty="0" smtClean="0">
                <a:solidFill>
                  <a:schemeClr val="accent6"/>
                </a:solidFill>
                <a:latin typeface="HeliosCond" panose="020B0800000000000000" pitchFamily="34" charset="-52"/>
              </a:rPr>
              <a:t>И не только им</a:t>
            </a:r>
            <a:endParaRPr lang="ru-RU" sz="2000" dirty="0">
              <a:solidFill>
                <a:schemeClr val="accent6"/>
              </a:solidFill>
              <a:latin typeface="HeliosCond" panose="020B0800000000000000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23585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A44-0D62-437E-9FB9-759A7CFA09C2}" type="datetime1">
              <a:rPr lang="ru-RU" smtClean="0"/>
              <a:pPr/>
              <a:t>25.04.2024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Центр обеспечения охраны труда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1CA64-C48E-480E-A5A5-340591A3DC09}" type="slidenum">
              <a:rPr lang="ru-RU" smtClean="0"/>
              <a:pPr/>
              <a:t>21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347864" y="411510"/>
            <a:ext cx="5328592" cy="648072"/>
          </a:xfr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ts val="3700"/>
              </a:lnSpc>
            </a:pPr>
            <a:r>
              <a:rPr lang="ru-RU" sz="3600" b="1" dirty="0" smtClean="0"/>
              <a:t>1.11. Законодательство</a:t>
            </a:r>
          </a:p>
        </p:txBody>
      </p:sp>
      <p:sp>
        <p:nvSpPr>
          <p:cNvPr id="8" name="Содержимое 2"/>
          <p:cNvSpPr>
            <a:spLocks noGrp="1"/>
          </p:cNvSpPr>
          <p:nvPr>
            <p:ph sz="half" idx="1"/>
          </p:nvPr>
        </p:nvSpPr>
        <p:spPr>
          <a:xfrm>
            <a:off x="827584" y="1767468"/>
            <a:ext cx="8047148" cy="3065104"/>
          </a:xfrm>
          <a:noFill/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ru-RU" sz="1400" dirty="0" smtClean="0">
                <a:latin typeface="HeliosCond" panose="020B0800000000000000" pitchFamily="34" charset="-52"/>
              </a:rPr>
              <a:t>Онлайн-совещание Инспекции по труду в </a:t>
            </a:r>
            <a:r>
              <a:rPr lang="ru-RU" sz="1400" dirty="0" smtClean="0">
                <a:latin typeface="HeliosCond" panose="020B0800000000000000" pitchFamily="34" charset="-52"/>
              </a:rPr>
              <a:t>СПб</a:t>
            </a:r>
            <a:endParaRPr lang="ru-RU" sz="1400" dirty="0" smtClean="0">
              <a:latin typeface="HeliosCond" panose="020B0800000000000000" pitchFamily="34" charset="-52"/>
            </a:endParaRPr>
          </a:p>
          <a:p>
            <a:pPr marL="0" indent="0" fontAlgn="base">
              <a:buNone/>
            </a:pPr>
            <a:r>
              <a:rPr lang="ru-RU" sz="1400" dirty="0" smtClean="0">
                <a:latin typeface="HeliosCond" panose="020B0800000000000000" pitchFamily="34" charset="-52"/>
              </a:rPr>
              <a:t>При проверках смотрят на порядок обеспечения работников СиОСами или </a:t>
            </a:r>
            <a:r>
              <a:rPr lang="ru-RU" sz="1400" dirty="0" smtClean="0">
                <a:latin typeface="HeliosCond" panose="020B0800000000000000" pitchFamily="34" charset="-52"/>
              </a:rPr>
              <a:t>ДСИЗ</a:t>
            </a:r>
            <a:endParaRPr lang="ru-RU" sz="1400" dirty="0">
              <a:latin typeface="HeliosCond" panose="020B0800000000000000" pitchFamily="34" charset="-52"/>
            </a:endParaRPr>
          </a:p>
          <a:p>
            <a:pPr marL="0" indent="0" fontAlgn="base">
              <a:buNone/>
            </a:pPr>
            <a:r>
              <a:rPr lang="ru-RU" sz="1400" b="1" dirty="0" smtClean="0">
                <a:latin typeface="HeliosCond" panose="020B0800000000000000" pitchFamily="34" charset="-52"/>
              </a:rPr>
              <a:t>ВАЖНО!</a:t>
            </a:r>
            <a:r>
              <a:rPr lang="ru-RU" sz="1400" dirty="0" smtClean="0">
                <a:latin typeface="HeliosCond" panose="020B0800000000000000" pitchFamily="34" charset="-52"/>
              </a:rPr>
              <a:t> </a:t>
            </a:r>
          </a:p>
          <a:p>
            <a:pPr marL="0" indent="0" fontAlgn="base">
              <a:buNone/>
            </a:pPr>
            <a:r>
              <a:rPr lang="ru-RU" sz="1400" dirty="0" smtClean="0">
                <a:latin typeface="HeliosCond" panose="020B0800000000000000" pitchFamily="34" charset="-52"/>
              </a:rPr>
              <a:t>Смотрим на приложение </a:t>
            </a:r>
            <a:r>
              <a:rPr lang="ru-RU" sz="1400" dirty="0" smtClean="0">
                <a:latin typeface="Helios" pitchFamily="2" charset="0"/>
              </a:rPr>
              <a:t>№</a:t>
            </a:r>
            <a:r>
              <a:rPr lang="ru-RU" sz="1400" dirty="0" smtClean="0">
                <a:latin typeface="HeliosCond" panose="020B0800000000000000" pitchFamily="34" charset="-52"/>
              </a:rPr>
              <a:t>3 к 767н </a:t>
            </a:r>
          </a:p>
          <a:p>
            <a:pPr marL="0" indent="0" fontAlgn="base">
              <a:buNone/>
            </a:pPr>
            <a:r>
              <a:rPr lang="ru-RU" sz="1400" dirty="0" smtClean="0">
                <a:latin typeface="HeliosCond" panose="020B0800000000000000" pitchFamily="34" charset="-52"/>
              </a:rPr>
              <a:t>Там у нас 2 таблицы!!!! Виды производственных загрязнений и видов работ (в том числе в определенного вида СИЗ)</a:t>
            </a:r>
          </a:p>
          <a:p>
            <a:pPr marL="0" indent="0" fontAlgn="base">
              <a:buNone/>
            </a:pPr>
            <a:r>
              <a:rPr lang="ru-RU" sz="1400" dirty="0" smtClean="0">
                <a:latin typeface="HeliosCond" panose="020B0800000000000000" pitchFamily="34" charset="-52"/>
              </a:rPr>
              <a:t>Так при работе в перчатках из полимерных материалов должны выдавать ДСИЗ гидрофобные и восстанавливающие!!!</a:t>
            </a:r>
          </a:p>
          <a:p>
            <a:pPr marL="0" indent="0" fontAlgn="base">
              <a:buNone/>
            </a:pPr>
            <a:r>
              <a:rPr lang="ru-RU" sz="1400" dirty="0" smtClean="0">
                <a:latin typeface="HeliosCond" panose="020B0800000000000000" pitchFamily="34" charset="-52"/>
              </a:rPr>
              <a:t>При работе в закрытой обуви ДСИЗ от грибков, восстанавливающие и очищающего типа (неустойчивые загрязнения)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27584" y="1307544"/>
            <a:ext cx="8136904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000" b="1" dirty="0" smtClean="0">
                <a:solidFill>
                  <a:schemeClr val="accent6"/>
                </a:solidFill>
                <a:latin typeface="HeliosCond" panose="020B0800000000000000" pitchFamily="34" charset="-52"/>
              </a:rPr>
              <a:t>Крем от …. </a:t>
            </a:r>
            <a:endParaRPr lang="ru-RU" sz="2000" dirty="0">
              <a:solidFill>
                <a:schemeClr val="accent6"/>
              </a:solidFill>
              <a:latin typeface="HeliosCond" panose="020B0800000000000000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21379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A44-0D62-437E-9FB9-759A7CFA09C2}" type="datetime1">
              <a:rPr lang="ru-RU" smtClean="0"/>
              <a:pPr/>
              <a:t>25.04.2024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Центр обеспечения охраны труда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1CA64-C48E-480E-A5A5-340591A3DC09}" type="slidenum">
              <a:rPr lang="ru-RU" smtClean="0"/>
              <a:pPr/>
              <a:t>22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347864" y="411510"/>
            <a:ext cx="5328592" cy="648072"/>
          </a:xfr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ts val="3700"/>
              </a:lnSpc>
            </a:pPr>
            <a:r>
              <a:rPr lang="ru-RU" sz="3600" b="1" dirty="0" smtClean="0"/>
              <a:t>1.12. Законодательство</a:t>
            </a:r>
          </a:p>
        </p:txBody>
      </p:sp>
      <p:sp>
        <p:nvSpPr>
          <p:cNvPr id="8" name="Содержимое 2"/>
          <p:cNvSpPr>
            <a:spLocks noGrp="1"/>
          </p:cNvSpPr>
          <p:nvPr>
            <p:ph sz="half" idx="1"/>
          </p:nvPr>
        </p:nvSpPr>
        <p:spPr>
          <a:xfrm>
            <a:off x="755576" y="1486754"/>
            <a:ext cx="8119156" cy="1805076"/>
          </a:xfrm>
          <a:noFill/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ru-RU" sz="1400" dirty="0" smtClean="0">
                <a:latin typeface="HeliosCond" panose="020B0800000000000000" pitchFamily="34" charset="-52"/>
              </a:rPr>
              <a:t>В личном кабинете по охране труда добавлена функция передачи декларации по результатам СОУТ</a:t>
            </a:r>
          </a:p>
          <a:p>
            <a:pPr marL="0" indent="0" fontAlgn="base">
              <a:buNone/>
            </a:pPr>
            <a:r>
              <a:rPr lang="ru-RU" sz="1400" dirty="0" smtClean="0">
                <a:latin typeface="HeliosCond" panose="020B0800000000000000" pitchFamily="34" charset="-52"/>
              </a:rPr>
              <a:t>Что говорит закон по поводу способов передачи декларации?</a:t>
            </a:r>
          </a:p>
          <a:p>
            <a:pPr marL="0" indent="0" fontAlgn="base">
              <a:buNone/>
            </a:pPr>
            <a:endParaRPr lang="ru-RU" sz="1400" dirty="0">
              <a:latin typeface="HeliosCond" panose="020B0800000000000000" pitchFamily="34" charset="-52"/>
            </a:endParaRPr>
          </a:p>
          <a:p>
            <a:pPr marL="0" indent="0" fontAlgn="base">
              <a:buNone/>
            </a:pPr>
            <a:endParaRPr lang="ru-RU" sz="1400" dirty="0" smtClean="0">
              <a:latin typeface="HeliosCond" panose="020B0800000000000000" pitchFamily="34" charset="-52"/>
            </a:endParaRPr>
          </a:p>
          <a:p>
            <a:pPr marL="0" indent="0" fontAlgn="base">
              <a:buNone/>
            </a:pPr>
            <a:endParaRPr lang="ru-RU" sz="1400" dirty="0">
              <a:latin typeface="HeliosCond" panose="020B0800000000000000" pitchFamily="34" charset="-52"/>
            </a:endParaRPr>
          </a:p>
          <a:p>
            <a:pPr marL="0" indent="0" fontAlgn="base">
              <a:buNone/>
            </a:pPr>
            <a:endParaRPr lang="ru-RU" sz="1400" dirty="0" smtClean="0">
              <a:latin typeface="HeliosCond" panose="020B0800000000000000" pitchFamily="34" charset="-52"/>
            </a:endParaRPr>
          </a:p>
          <a:p>
            <a:pPr marL="0" indent="0" fontAlgn="base">
              <a:buNone/>
            </a:pPr>
            <a:endParaRPr lang="ru-RU" sz="1400" dirty="0">
              <a:latin typeface="HeliosCond" panose="020B0800000000000000" pitchFamily="34" charset="-52"/>
            </a:endParaRPr>
          </a:p>
          <a:p>
            <a:pPr marL="0" indent="0" fontAlgn="base">
              <a:buNone/>
            </a:pPr>
            <a:endParaRPr lang="ru-RU" sz="1400" dirty="0" smtClean="0">
              <a:latin typeface="HeliosCond" panose="020B0800000000000000" pitchFamily="34" charset="-52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27584" y="1059582"/>
            <a:ext cx="8136904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000" b="1" dirty="0" smtClean="0">
                <a:solidFill>
                  <a:schemeClr val="accent6"/>
                </a:solidFill>
                <a:latin typeface="HeliosCond" panose="020B0800000000000000" pitchFamily="34" charset="-52"/>
              </a:rPr>
              <a:t>Декларация через ЛКОТ</a:t>
            </a:r>
            <a:endParaRPr lang="ru-RU" sz="2000" dirty="0">
              <a:solidFill>
                <a:schemeClr val="accent6"/>
              </a:solidFill>
              <a:latin typeface="HeliosCond" panose="020B0800000000000000" pitchFamily="34" charset="-52"/>
            </a:endParaRPr>
          </a:p>
        </p:txBody>
      </p:sp>
      <p:pic>
        <p:nvPicPr>
          <p:cNvPr id="1026" name="Picture 2" descr="лкот декларирование условий труд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904" y="2067694"/>
            <a:ext cx="4752528" cy="1142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лкот декларирование условий труда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61" r="19918"/>
          <a:stretch/>
        </p:blipFill>
        <p:spPr bwMode="auto">
          <a:xfrm>
            <a:off x="5493432" y="2475841"/>
            <a:ext cx="3581152" cy="2115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одержимое 2"/>
          <p:cNvSpPr txBox="1">
            <a:spLocks/>
          </p:cNvSpPr>
          <p:nvPr/>
        </p:nvSpPr>
        <p:spPr>
          <a:xfrm>
            <a:off x="3491880" y="3485270"/>
            <a:ext cx="1773494" cy="98556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4"/>
              </a:buBlip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Tx/>
              <a:buBlip>
                <a:blip r:embed="rId5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ru-RU" sz="1400" dirty="0">
                <a:latin typeface="HeliosCond" panose="020B0800000000000000" pitchFamily="34" charset="-52"/>
              </a:rPr>
              <a:t>Теперь можно и так: </a:t>
            </a:r>
          </a:p>
        </p:txBody>
      </p:sp>
    </p:spTree>
    <p:extLst>
      <p:ext uri="{BB962C8B-B14F-4D97-AF65-F5344CB8AC3E}">
        <p14:creationId xmlns:p14="http://schemas.microsoft.com/office/powerpoint/2010/main" val="392214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A44-0D62-437E-9FB9-759A7CFA09C2}" type="datetime1">
              <a:rPr lang="ru-RU" smtClean="0"/>
              <a:pPr/>
              <a:t>25.04.2024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Центр обеспечения охраны труда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1CA64-C48E-480E-A5A5-340591A3DC09}" type="slidenum">
              <a:rPr lang="ru-RU" smtClean="0"/>
              <a:pPr/>
              <a:t>23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347864" y="411510"/>
            <a:ext cx="5328592" cy="648072"/>
          </a:xfr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ts val="3700"/>
              </a:lnSpc>
            </a:pPr>
            <a:r>
              <a:rPr lang="ru-RU" sz="3600" b="1" dirty="0" smtClean="0"/>
              <a:t>1.13. Законодательство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27584" y="1266776"/>
            <a:ext cx="814737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000" b="1" dirty="0">
                <a:solidFill>
                  <a:schemeClr val="accent6"/>
                </a:solidFill>
                <a:latin typeface="HeliosCond" panose="020B0800000000000000" pitchFamily="34" charset="-52"/>
              </a:rPr>
              <a:t>Письмо Минтруда РФ от 06.03.2024 №</a:t>
            </a:r>
            <a:r>
              <a:rPr lang="ru-RU" sz="2000" b="1" dirty="0" smtClean="0">
                <a:solidFill>
                  <a:schemeClr val="accent6"/>
                </a:solidFill>
                <a:latin typeface="HeliosCond" panose="020B0800000000000000" pitchFamily="34" charset="-52"/>
              </a:rPr>
              <a:t>15-2/ООГ-1052</a:t>
            </a:r>
          </a:p>
          <a:p>
            <a:r>
              <a:rPr lang="ru-RU" sz="2000" b="1" dirty="0" smtClean="0">
                <a:solidFill>
                  <a:schemeClr val="accent6"/>
                </a:solidFill>
                <a:latin typeface="HeliosCond" panose="020B0800000000000000" pitchFamily="34" charset="-52"/>
              </a:rPr>
              <a:t>Обучение </a:t>
            </a:r>
            <a:r>
              <a:rPr lang="ru-RU" sz="2000" b="1" dirty="0">
                <a:solidFill>
                  <a:schemeClr val="accent6"/>
                </a:solidFill>
                <a:latin typeface="HeliosCond" panose="020B0800000000000000" pitchFamily="34" charset="-52"/>
              </a:rPr>
              <a:t>безопасным методам и приемам выполнения работ</a:t>
            </a:r>
          </a:p>
        </p:txBody>
      </p:sp>
      <p:sp>
        <p:nvSpPr>
          <p:cNvPr id="8" name="Содержимое 2"/>
          <p:cNvSpPr>
            <a:spLocks noGrp="1"/>
          </p:cNvSpPr>
          <p:nvPr>
            <p:ph sz="half" idx="1"/>
          </p:nvPr>
        </p:nvSpPr>
        <p:spPr>
          <a:xfrm>
            <a:off x="827584" y="1913008"/>
            <a:ext cx="8057616" cy="3107014"/>
          </a:xfrm>
          <a:noFill/>
        </p:spPr>
        <p:txBody>
          <a:bodyPr>
            <a:noAutofit/>
          </a:bodyPr>
          <a:lstStyle/>
          <a:p>
            <a:pPr marL="0" indent="0" fontAlgn="base">
              <a:spcBef>
                <a:spcPts val="600"/>
              </a:spcBef>
              <a:buNone/>
            </a:pPr>
            <a:r>
              <a:rPr lang="ru-RU" sz="1400" b="1" dirty="0">
                <a:latin typeface="HeliosCond" panose="020B0800000000000000" pitchFamily="34" charset="-52"/>
              </a:rPr>
              <a:t>Обучение безопасным методам и приемам выполнения работ на высоте в соответствии с Правилами по охране труда при работе на высоте</a:t>
            </a:r>
            <a:r>
              <a:rPr lang="ru-RU" sz="1400" dirty="0">
                <a:latin typeface="HeliosCond" panose="020B0800000000000000" pitchFamily="34" charset="-52"/>
              </a:rPr>
              <a:t> и обучение безопасным методам и приемам выполнения работ в ОЗП в соответствии с Правилами по охране труда при работе в ОЗП </a:t>
            </a:r>
            <a:r>
              <a:rPr lang="ru-RU" sz="1400" b="1" dirty="0">
                <a:latin typeface="HeliosCond" panose="020B0800000000000000" pitchFamily="34" charset="-52"/>
              </a:rPr>
              <a:t>являются программами обучения требованиям охраны труда, предусмотренными подпунктом «в» пункта 46 Правил</a:t>
            </a:r>
            <a:r>
              <a:rPr lang="ru-RU" sz="1400" b="1" dirty="0" smtClean="0">
                <a:latin typeface="HeliosCond" panose="020B0800000000000000" pitchFamily="34" charset="-52"/>
              </a:rPr>
              <a:t>.</a:t>
            </a:r>
            <a:endParaRPr lang="ru-RU" sz="1400" b="1" dirty="0" smtClean="0">
              <a:latin typeface="HeliosCond" panose="020B0800000000000000" pitchFamily="34" charset="-52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ru-RU" sz="1400" b="1" dirty="0">
                <a:latin typeface="HeliosCond" panose="020B0800000000000000" pitchFamily="34" charset="-52"/>
              </a:rPr>
              <a:t>Согласно пункту 46 Правил обучение требованиям охраны труда в зависимости от категории работников проводится:</a:t>
            </a:r>
            <a:endParaRPr lang="ru-RU" sz="1400" dirty="0">
              <a:latin typeface="HeliosCond" panose="020B0800000000000000" pitchFamily="34" charset="-52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ru-RU" sz="1400" b="1" dirty="0" smtClean="0">
                <a:latin typeface="HeliosCond" panose="020B0800000000000000" pitchFamily="34" charset="-52"/>
              </a:rPr>
              <a:t>в</a:t>
            </a:r>
            <a:r>
              <a:rPr lang="ru-RU" sz="1400" b="1" dirty="0">
                <a:latin typeface="HeliosCond" panose="020B0800000000000000" pitchFamily="34" charset="-52"/>
              </a:rPr>
              <a:t>)</a:t>
            </a:r>
            <a:r>
              <a:rPr lang="ru-RU" sz="1400" dirty="0">
                <a:latin typeface="HeliosCond" panose="020B0800000000000000" pitchFamily="34" charset="-52"/>
              </a:rPr>
              <a:t> по программе обучения безопасным методам и приемам выполнения работ повышенной опасности, к которым предъявляются дополнительные требования в соответствии с нормативными правовыми актами, содержащими государственные нормативные требования охраны труда</a:t>
            </a:r>
            <a:r>
              <a:rPr lang="ru-RU" sz="1400" dirty="0" smtClean="0">
                <a:latin typeface="HeliosCond" panose="020B0800000000000000" pitchFamily="34" charset="-52"/>
              </a:rPr>
              <a:t>.</a:t>
            </a:r>
            <a:endParaRPr lang="ru-RU" sz="1400" dirty="0" smtClean="0">
              <a:latin typeface="HeliosCond" panose="020B0800000000000000" pitchFamily="34" charset="-52"/>
            </a:endParaRPr>
          </a:p>
          <a:p>
            <a:pPr marL="0" indent="0" fontAlgn="base">
              <a:spcBef>
                <a:spcPts val="600"/>
              </a:spcBef>
              <a:buNone/>
            </a:pPr>
            <a:r>
              <a:rPr lang="ru-RU" sz="1400" dirty="0" smtClean="0">
                <a:latin typeface="HeliosCond" panose="020B0800000000000000" pitchFamily="34" charset="-52"/>
              </a:rPr>
              <a:t>Комм.: в Приказе 776н перечислены виды РПО, к которым относится высота (прил.2 п.5) и ОЗП (прил.2 п.7)</a:t>
            </a:r>
            <a:endParaRPr lang="ru-RU" sz="1400" dirty="0">
              <a:latin typeface="HeliosCond" panose="020B0800000000000000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08804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A44-0D62-437E-9FB9-759A7CFA09C2}" type="datetime1">
              <a:rPr lang="ru-RU" smtClean="0"/>
              <a:pPr/>
              <a:t>25.04.2024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Центр обеспечения охраны труда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1CA64-C48E-480E-A5A5-340591A3DC09}" type="slidenum">
              <a:rPr lang="ru-RU" smtClean="0"/>
              <a:pPr/>
              <a:t>24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347864" y="411510"/>
            <a:ext cx="5328592" cy="648072"/>
          </a:xfr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ts val="3700"/>
              </a:lnSpc>
            </a:pPr>
            <a:r>
              <a:rPr lang="ru-RU" sz="3600" b="1" dirty="0" smtClean="0"/>
              <a:t>1.13. Законодательство</a:t>
            </a:r>
          </a:p>
        </p:txBody>
      </p:sp>
      <p:sp>
        <p:nvSpPr>
          <p:cNvPr id="8" name="Содержимое 2"/>
          <p:cNvSpPr>
            <a:spLocks noGrp="1"/>
          </p:cNvSpPr>
          <p:nvPr>
            <p:ph sz="half" idx="1"/>
          </p:nvPr>
        </p:nvSpPr>
        <p:spPr>
          <a:xfrm>
            <a:off x="827584" y="1851670"/>
            <a:ext cx="8064896" cy="3744416"/>
          </a:xfrm>
          <a:noFill/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 smtClean="0">
                <a:latin typeface="HeliosCond" panose="020B0800000000000000" pitchFamily="34" charset="-52"/>
              </a:rPr>
              <a:t>Так</a:t>
            </a:r>
            <a:r>
              <a:rPr lang="ru-RU" sz="1400" dirty="0">
                <a:latin typeface="HeliosCond" panose="020B0800000000000000" pitchFamily="34" charset="-52"/>
              </a:rPr>
              <a:t>, требования к </a:t>
            </a:r>
            <a:r>
              <a:rPr lang="ru-RU" sz="1400" b="1" dirty="0">
                <a:latin typeface="HeliosCond" panose="020B0800000000000000" pitchFamily="34" charset="-52"/>
              </a:rPr>
              <a:t>обучению безопасным методам и приемам выполнения работ на высоте</a:t>
            </a:r>
            <a:r>
              <a:rPr lang="ru-RU" sz="1400" dirty="0">
                <a:latin typeface="HeliosCond" panose="020B0800000000000000" pitchFamily="34" charset="-52"/>
              </a:rPr>
              <a:t> установлены приказом Минтруда России от 16 ноября 2020 года </a:t>
            </a:r>
            <a:r>
              <a:rPr lang="ru-RU" sz="1400" dirty="0">
                <a:latin typeface="Helios" pitchFamily="2" charset="0"/>
              </a:rPr>
              <a:t>№</a:t>
            </a:r>
            <a:r>
              <a:rPr lang="ru-RU" sz="1400" dirty="0">
                <a:latin typeface="HeliosCond" panose="020B0800000000000000" pitchFamily="34" charset="-52"/>
              </a:rPr>
              <a:t> 782н «Об утверждении Правил по охране труда при работе на высоте» (далее — Правила по охране труда при работе на высоте).</a:t>
            </a:r>
          </a:p>
          <a:p>
            <a:pPr marL="0" indent="0">
              <a:buNone/>
            </a:pPr>
            <a:r>
              <a:rPr lang="ru-RU" sz="1400" dirty="0">
                <a:latin typeface="HeliosCond" panose="020B0800000000000000" pitchFamily="34" charset="-52"/>
              </a:rPr>
              <a:t>Правилами по охране труда при работе на высоте определен порядок обучения по охране труда, проверки знания требований охраны труда, присвоения групп и выдачи соответствующих удостоверений.</a:t>
            </a:r>
          </a:p>
          <a:p>
            <a:pPr marL="0" indent="0">
              <a:buNone/>
            </a:pPr>
            <a:r>
              <a:rPr lang="ru-RU" sz="1400" dirty="0">
                <a:latin typeface="HeliosCond" panose="020B0800000000000000" pitchFamily="34" charset="-52"/>
              </a:rPr>
              <a:t>Вопросы обучения работников, выполняющих работы в ограниченных и замкнутых пространствах, регулируются Правилами по охране труда при работе в ограниченных и замкнутых пространствах (далее </a:t>
            </a:r>
            <a:r>
              <a:rPr lang="ru-RU" sz="1400" dirty="0" smtClean="0">
                <a:latin typeface="HeliosCond" panose="020B0800000000000000" pitchFamily="34" charset="-52"/>
              </a:rPr>
              <a:t>– </a:t>
            </a:r>
            <a:r>
              <a:rPr lang="ru-RU" sz="1400" dirty="0">
                <a:latin typeface="HeliosCond" panose="020B0800000000000000" pitchFamily="34" charset="-52"/>
              </a:rPr>
              <a:t>ОЗП), утвержденных приказом Минтруда России от 15 декабря 2020 г. </a:t>
            </a:r>
            <a:r>
              <a:rPr lang="ru-RU" sz="1400" dirty="0">
                <a:latin typeface="Helios" pitchFamily="2" charset="0"/>
              </a:rPr>
              <a:t>№</a:t>
            </a:r>
            <a:r>
              <a:rPr lang="ru-RU" sz="1400" dirty="0">
                <a:latin typeface="HeliosCond" panose="020B0800000000000000" pitchFamily="34" charset="-52"/>
              </a:rPr>
              <a:t> 902н.</a:t>
            </a:r>
          </a:p>
          <a:p>
            <a:pPr marL="0" indent="0">
              <a:buNone/>
            </a:pPr>
            <a:r>
              <a:rPr lang="ru-RU" sz="1400" dirty="0">
                <a:solidFill>
                  <a:schemeClr val="accent6"/>
                </a:solidFill>
                <a:latin typeface="HeliosCond" panose="020B0800000000000000" pitchFamily="34" charset="-52"/>
              </a:rPr>
              <a:t>С учетом изложенного поясняем, что </a:t>
            </a:r>
            <a:r>
              <a:rPr lang="ru-RU" sz="1400" b="1" dirty="0">
                <a:solidFill>
                  <a:schemeClr val="accent6"/>
                </a:solidFill>
                <a:latin typeface="HeliosCond" panose="020B0800000000000000" pitchFamily="34" charset="-52"/>
              </a:rPr>
              <a:t>обучение безопасным методам и приемам выполнения работ на высоте в соответствии с Правилами по охране труда при работе на высоте и обучение безопасным методам и приемам выполнения работ в ОЗП в соответствии с Правилами по охране труда при работе в ОЗП являются программами обучения требованиям охраны труда, предусмотренными подпунктом «в» пункта 46 Правил</a:t>
            </a:r>
            <a:r>
              <a:rPr lang="ru-RU" sz="1400" b="1" dirty="0" smtClean="0">
                <a:solidFill>
                  <a:schemeClr val="accent6"/>
                </a:solidFill>
                <a:latin typeface="HeliosCond" panose="020B0800000000000000" pitchFamily="34" charset="-52"/>
              </a:rPr>
              <a:t>.</a:t>
            </a:r>
          </a:p>
          <a:p>
            <a:pPr marL="0" indent="0">
              <a:buNone/>
            </a:pPr>
            <a:endParaRPr lang="ru-RU" sz="1400" dirty="0">
              <a:latin typeface="HeliosCond" panose="020B0800000000000000" pitchFamily="34" charset="-52"/>
            </a:endParaRPr>
          </a:p>
          <a:p>
            <a:pPr marL="0" indent="0" fontAlgn="base">
              <a:buNone/>
            </a:pPr>
            <a:endParaRPr lang="ru-RU" sz="1400" dirty="0">
              <a:latin typeface="HeliosCond" panose="020B0800000000000000" pitchFamily="34" charset="-52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27584" y="1122760"/>
            <a:ext cx="814737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000" b="1" dirty="0">
                <a:solidFill>
                  <a:schemeClr val="accent6"/>
                </a:solidFill>
                <a:latin typeface="HeliosCond" panose="020B0800000000000000" pitchFamily="34" charset="-52"/>
              </a:rPr>
              <a:t>Письмо Минтруда РФ от 06.03.2024 №</a:t>
            </a:r>
            <a:r>
              <a:rPr lang="ru-RU" sz="2000" b="1" dirty="0" smtClean="0">
                <a:solidFill>
                  <a:schemeClr val="accent6"/>
                </a:solidFill>
                <a:latin typeface="HeliosCond" panose="020B0800000000000000" pitchFamily="34" charset="-52"/>
              </a:rPr>
              <a:t>15-2/ООГ-1052</a:t>
            </a:r>
          </a:p>
          <a:p>
            <a:r>
              <a:rPr lang="ru-RU" sz="2000" b="1" dirty="0" smtClean="0">
                <a:solidFill>
                  <a:schemeClr val="accent6"/>
                </a:solidFill>
                <a:latin typeface="HeliosCond" panose="020B0800000000000000" pitchFamily="34" charset="-52"/>
              </a:rPr>
              <a:t>Обучение </a:t>
            </a:r>
            <a:r>
              <a:rPr lang="ru-RU" sz="2000" b="1" dirty="0">
                <a:solidFill>
                  <a:schemeClr val="accent6"/>
                </a:solidFill>
                <a:latin typeface="HeliosCond" panose="020B0800000000000000" pitchFamily="34" charset="-52"/>
              </a:rPr>
              <a:t>безопасным методам и приемам выполнения работ</a:t>
            </a:r>
          </a:p>
        </p:txBody>
      </p:sp>
    </p:spTree>
    <p:extLst>
      <p:ext uri="{BB962C8B-B14F-4D97-AF65-F5344CB8AC3E}">
        <p14:creationId xmlns:p14="http://schemas.microsoft.com/office/powerpoint/2010/main" val="55861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A44-0D62-437E-9FB9-759A7CFA09C2}" type="datetime1">
              <a:rPr lang="ru-RU" smtClean="0"/>
              <a:pPr/>
              <a:t>25.04.2024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Центр обеспечения охраны труда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1CA64-C48E-480E-A5A5-340591A3DC09}" type="slidenum">
              <a:rPr lang="ru-RU" smtClean="0"/>
              <a:pPr/>
              <a:t>25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347864" y="411510"/>
            <a:ext cx="5328592" cy="648072"/>
          </a:xfr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ts val="3700"/>
              </a:lnSpc>
            </a:pPr>
            <a:r>
              <a:rPr lang="ru-RU" sz="3600" b="1" dirty="0" smtClean="0"/>
              <a:t>1.13. Законодательство</a:t>
            </a:r>
          </a:p>
        </p:txBody>
      </p:sp>
      <p:sp>
        <p:nvSpPr>
          <p:cNvPr id="8" name="Содержимое 2"/>
          <p:cNvSpPr>
            <a:spLocks noGrp="1"/>
          </p:cNvSpPr>
          <p:nvPr>
            <p:ph sz="half" idx="1"/>
          </p:nvPr>
        </p:nvSpPr>
        <p:spPr>
          <a:xfrm>
            <a:off x="827584" y="1995686"/>
            <a:ext cx="8057616" cy="2592288"/>
          </a:xfrm>
          <a:noFill/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b="1" dirty="0" smtClean="0">
                <a:latin typeface="HeliosCond" panose="020B0800000000000000" pitchFamily="34" charset="-52"/>
              </a:rPr>
              <a:t>Что называется «приплыли» )) </a:t>
            </a:r>
          </a:p>
          <a:p>
            <a:pPr marL="252000" indent="-252000">
              <a:spcBef>
                <a:spcPts val="300"/>
              </a:spcBef>
              <a:buAutoNum type="arabicPeriod"/>
            </a:pPr>
            <a:r>
              <a:rPr lang="ru-RU" sz="1400" b="1" dirty="0" smtClean="0">
                <a:latin typeface="HeliosCond" panose="020B0800000000000000" pitchFamily="34" charset="-52"/>
              </a:rPr>
              <a:t>Формы протоколов разные</a:t>
            </a:r>
          </a:p>
          <a:p>
            <a:pPr marL="252000" indent="-252000">
              <a:spcBef>
                <a:spcPts val="300"/>
              </a:spcBef>
              <a:buAutoNum type="arabicPeriod"/>
            </a:pPr>
            <a:r>
              <a:rPr lang="ru-RU" sz="1400" b="1" dirty="0" smtClean="0">
                <a:latin typeface="HeliosCond" panose="020B0800000000000000" pitchFamily="34" charset="-52"/>
              </a:rPr>
              <a:t>Что делать с письмами </a:t>
            </a:r>
          </a:p>
          <a:p>
            <a:pPr marL="252000" indent="-252000">
              <a:spcBef>
                <a:spcPts val="300"/>
              </a:spcBef>
              <a:buClr>
                <a:schemeClr val="accent6"/>
              </a:buClr>
              <a:buFont typeface="Wingdings" panose="05000000000000000000" pitchFamily="2" charset="2"/>
              <a:buChar char="n"/>
            </a:pPr>
            <a:r>
              <a:rPr lang="ru-RU" sz="1400" dirty="0" smtClean="0">
                <a:latin typeface="HeliosCond" panose="020B0800000000000000" pitchFamily="34" charset="-52"/>
              </a:rPr>
              <a:t>Письмо </a:t>
            </a:r>
            <a:r>
              <a:rPr lang="ru-RU" sz="1400" dirty="0">
                <a:latin typeface="HeliosCond" panose="020B0800000000000000" pitchFamily="34" charset="-52"/>
              </a:rPr>
              <a:t>Минтруда России от 05.05.2023 </a:t>
            </a:r>
            <a:r>
              <a:rPr lang="ru-RU" sz="1400" dirty="0">
                <a:latin typeface="Helios" pitchFamily="2" charset="0"/>
              </a:rPr>
              <a:t>№</a:t>
            </a:r>
            <a:r>
              <a:rPr lang="ru-RU" sz="1400" dirty="0" smtClean="0">
                <a:latin typeface="HeliosCond" panose="020B0800000000000000" pitchFamily="34" charset="-52"/>
              </a:rPr>
              <a:t> </a:t>
            </a:r>
            <a:r>
              <a:rPr lang="ru-RU" sz="1400" dirty="0">
                <a:latin typeface="HeliosCond" panose="020B0800000000000000" pitchFamily="34" charset="-52"/>
              </a:rPr>
              <a:t>15-2/ООГ-2215: протокол после проверки знаний работ на </a:t>
            </a:r>
            <a:r>
              <a:rPr lang="ru-RU" sz="1400" dirty="0" smtClean="0">
                <a:latin typeface="HeliosCond" panose="020B0800000000000000" pitchFamily="34" charset="-52"/>
              </a:rPr>
              <a:t>высоте;</a:t>
            </a:r>
          </a:p>
          <a:p>
            <a:pPr marL="252000" indent="-252000">
              <a:spcBef>
                <a:spcPts val="300"/>
              </a:spcBef>
              <a:buClr>
                <a:schemeClr val="accent6"/>
              </a:buClr>
              <a:buFont typeface="Wingdings" panose="05000000000000000000" pitchFamily="2" charset="2"/>
              <a:buChar char="n"/>
            </a:pPr>
            <a:r>
              <a:rPr lang="ru-RU" sz="1400" dirty="0" smtClean="0">
                <a:latin typeface="HeliosCond" panose="020B0800000000000000" pitchFamily="34" charset="-52"/>
              </a:rPr>
              <a:t>Письмо </a:t>
            </a:r>
            <a:r>
              <a:rPr lang="ru-RU" sz="1400" dirty="0">
                <a:latin typeface="HeliosCond" panose="020B0800000000000000" pitchFamily="34" charset="-52"/>
              </a:rPr>
              <a:t>Минтруда России от 05.05.2023 </a:t>
            </a:r>
            <a:r>
              <a:rPr lang="ru-RU" sz="1400" dirty="0">
                <a:latin typeface="Helios" pitchFamily="2" charset="0"/>
              </a:rPr>
              <a:t>№</a:t>
            </a:r>
            <a:r>
              <a:rPr lang="ru-RU" sz="1400" dirty="0" smtClean="0">
                <a:latin typeface="HeliosCond" panose="020B0800000000000000" pitchFamily="34" charset="-52"/>
              </a:rPr>
              <a:t> </a:t>
            </a:r>
            <a:r>
              <a:rPr lang="ru-RU" sz="1400" dirty="0">
                <a:latin typeface="HeliosCond" panose="020B0800000000000000" pitchFamily="34" charset="-52"/>
              </a:rPr>
              <a:t>15-2/ООГ-2220: требования к обучению работам на </a:t>
            </a:r>
            <a:r>
              <a:rPr lang="ru-RU" sz="1400" dirty="0" smtClean="0">
                <a:latin typeface="HeliosCond" panose="020B0800000000000000" pitchFamily="34" charset="-52"/>
              </a:rPr>
              <a:t>высоте;</a:t>
            </a:r>
          </a:p>
          <a:p>
            <a:pPr marL="252000" indent="-252000">
              <a:spcBef>
                <a:spcPts val="300"/>
              </a:spcBef>
              <a:buClr>
                <a:schemeClr val="accent6"/>
              </a:buClr>
              <a:buFont typeface="Wingdings" panose="05000000000000000000" pitchFamily="2" charset="2"/>
              <a:buChar char="n"/>
            </a:pPr>
            <a:r>
              <a:rPr lang="ru-RU" sz="1400" dirty="0" smtClean="0">
                <a:latin typeface="HeliosCond" panose="020B0800000000000000" pitchFamily="34" charset="-52"/>
              </a:rPr>
              <a:t>Письмо </a:t>
            </a:r>
            <a:r>
              <a:rPr lang="ru-RU" sz="1400" dirty="0">
                <a:latin typeface="HeliosCond" panose="020B0800000000000000" pitchFamily="34" charset="-52"/>
              </a:rPr>
              <a:t>Минтруда России от 05.05.2023 </a:t>
            </a:r>
            <a:r>
              <a:rPr lang="ru-RU" sz="1400" dirty="0">
                <a:latin typeface="Helios" pitchFamily="2" charset="0"/>
              </a:rPr>
              <a:t>№</a:t>
            </a:r>
            <a:r>
              <a:rPr lang="ru-RU" sz="1400" dirty="0" smtClean="0">
                <a:latin typeface="HeliosCond" panose="020B0800000000000000" pitchFamily="34" charset="-52"/>
              </a:rPr>
              <a:t> </a:t>
            </a:r>
            <a:r>
              <a:rPr lang="ru-RU" sz="1400" dirty="0">
                <a:latin typeface="HeliosCond" panose="020B0800000000000000" pitchFamily="34" charset="-52"/>
              </a:rPr>
              <a:t>15-2/ООГ-2247: последовательность обучения по работам на </a:t>
            </a:r>
            <a:r>
              <a:rPr lang="ru-RU" sz="1400" dirty="0" smtClean="0">
                <a:latin typeface="HeliosCond" panose="020B0800000000000000" pitchFamily="34" charset="-52"/>
              </a:rPr>
              <a:t>высоте; </a:t>
            </a:r>
          </a:p>
          <a:p>
            <a:pPr marL="252000" indent="-252000">
              <a:spcBef>
                <a:spcPts val="300"/>
              </a:spcBef>
              <a:buClr>
                <a:schemeClr val="accent6"/>
              </a:buClr>
              <a:buFont typeface="Wingdings" panose="05000000000000000000" pitchFamily="2" charset="2"/>
              <a:buChar char="n"/>
            </a:pPr>
            <a:r>
              <a:rPr lang="ru-RU" sz="1400" dirty="0" smtClean="0">
                <a:latin typeface="HeliosCond" panose="020B0800000000000000" pitchFamily="34" charset="-52"/>
              </a:rPr>
              <a:t>Письмо </a:t>
            </a:r>
            <a:r>
              <a:rPr lang="ru-RU" sz="1400" dirty="0">
                <a:latin typeface="HeliosCond" panose="020B0800000000000000" pitchFamily="34" charset="-52"/>
              </a:rPr>
              <a:t>Минтруда России от 05.05.2023 </a:t>
            </a:r>
            <a:r>
              <a:rPr lang="ru-RU" sz="1400" dirty="0">
                <a:latin typeface="Helios" pitchFamily="2" charset="0"/>
              </a:rPr>
              <a:t>№</a:t>
            </a:r>
            <a:r>
              <a:rPr lang="ru-RU" sz="1400" dirty="0">
                <a:latin typeface="HeliosCond" panose="020B0800000000000000" pitchFamily="34" charset="-52"/>
              </a:rPr>
              <a:t> 15-2/ООГ-2218: обучение по работам на </a:t>
            </a:r>
            <a:r>
              <a:rPr lang="ru-RU" sz="1400" dirty="0" smtClean="0">
                <a:latin typeface="HeliosCond" panose="020B0800000000000000" pitchFamily="34" charset="-52"/>
              </a:rPr>
              <a:t>высоте</a:t>
            </a:r>
            <a:endParaRPr lang="ru-RU" sz="1400" b="1" dirty="0" smtClean="0">
              <a:latin typeface="HeliosCond" panose="020B0800000000000000" pitchFamily="34" charset="-52"/>
            </a:endParaRPr>
          </a:p>
          <a:p>
            <a:pPr marL="0" indent="0">
              <a:buNone/>
            </a:pPr>
            <a:r>
              <a:rPr lang="ru-RU" sz="1400" dirty="0" smtClean="0">
                <a:latin typeface="HeliosCond" panose="020B0800000000000000" pitchFamily="34" charset="-52"/>
              </a:rPr>
              <a:t>Да вроде как и трактовка 782н, 902н, 2464 говорит об обратном выводе письма </a:t>
            </a:r>
            <a:r>
              <a:rPr lang="ru-RU" sz="1400" dirty="0" smtClean="0">
                <a:latin typeface="HeliosCond" panose="020B0800000000000000" pitchFamily="34" charset="-52"/>
              </a:rPr>
              <a:t>Минтруда</a:t>
            </a:r>
            <a:endParaRPr lang="ru-RU" sz="1400" dirty="0">
              <a:latin typeface="HeliosCond" panose="020B0800000000000000" pitchFamily="34" charset="-52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27584" y="1287800"/>
            <a:ext cx="814737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000" b="1" dirty="0">
                <a:solidFill>
                  <a:schemeClr val="accent6"/>
                </a:solidFill>
                <a:latin typeface="HeliosCond" panose="020B0800000000000000" pitchFamily="34" charset="-52"/>
              </a:rPr>
              <a:t>Письмо Минтруда РФ от 06.03.2024 №</a:t>
            </a:r>
            <a:r>
              <a:rPr lang="ru-RU" sz="2000" b="1" dirty="0" smtClean="0">
                <a:solidFill>
                  <a:schemeClr val="accent6"/>
                </a:solidFill>
                <a:latin typeface="HeliosCond" panose="020B0800000000000000" pitchFamily="34" charset="-52"/>
              </a:rPr>
              <a:t>15-2/ООГ-1052</a:t>
            </a:r>
          </a:p>
          <a:p>
            <a:r>
              <a:rPr lang="ru-RU" sz="2000" b="1" dirty="0" smtClean="0">
                <a:solidFill>
                  <a:schemeClr val="accent6"/>
                </a:solidFill>
                <a:latin typeface="HeliosCond" panose="020B0800000000000000" pitchFamily="34" charset="-52"/>
              </a:rPr>
              <a:t>Обучение </a:t>
            </a:r>
            <a:r>
              <a:rPr lang="ru-RU" sz="2000" b="1" dirty="0">
                <a:solidFill>
                  <a:schemeClr val="accent6"/>
                </a:solidFill>
                <a:latin typeface="HeliosCond" panose="020B0800000000000000" pitchFamily="34" charset="-52"/>
              </a:rPr>
              <a:t>безопасным методам и приемам выполнения работ</a:t>
            </a:r>
          </a:p>
        </p:txBody>
      </p:sp>
    </p:spTree>
    <p:extLst>
      <p:ext uri="{BB962C8B-B14F-4D97-AF65-F5344CB8AC3E}">
        <p14:creationId xmlns:p14="http://schemas.microsoft.com/office/powerpoint/2010/main" val="275707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A44-0D62-437E-9FB9-759A7CFA09C2}" type="datetime1">
              <a:rPr lang="ru-RU" smtClean="0"/>
              <a:pPr/>
              <a:t>25.04.2024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Центр обеспечения охраны труда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1CA64-C48E-480E-A5A5-340591A3DC09}" type="slidenum">
              <a:rPr lang="ru-RU" smtClean="0"/>
              <a:pPr/>
              <a:t>26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347864" y="411510"/>
            <a:ext cx="5328592" cy="648072"/>
          </a:xfr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ts val="3700"/>
              </a:lnSpc>
            </a:pPr>
            <a:r>
              <a:rPr lang="ru-RU" sz="3600" b="1" dirty="0" smtClean="0"/>
              <a:t>1.14. Законодательство</a:t>
            </a:r>
          </a:p>
        </p:txBody>
      </p:sp>
      <p:sp>
        <p:nvSpPr>
          <p:cNvPr id="8" name="Содержимое 2"/>
          <p:cNvSpPr>
            <a:spLocks noGrp="1"/>
          </p:cNvSpPr>
          <p:nvPr>
            <p:ph sz="half" idx="1"/>
          </p:nvPr>
        </p:nvSpPr>
        <p:spPr>
          <a:xfrm>
            <a:off x="827584" y="2600088"/>
            <a:ext cx="7967860" cy="2476610"/>
          </a:xfrm>
          <a:noFill/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b="1" dirty="0" smtClean="0">
                <a:latin typeface="HeliosCond" panose="020B0800000000000000" pitchFamily="34" charset="-52"/>
              </a:rPr>
              <a:t>Выступает в силу: 01.09.2024 </a:t>
            </a:r>
            <a:endParaRPr lang="ru-RU" sz="1400" b="1" dirty="0">
              <a:latin typeface="HeliosCond" panose="020B0800000000000000" pitchFamily="34" charset="-52"/>
            </a:endParaRPr>
          </a:p>
          <a:p>
            <a:pPr marL="0" indent="0">
              <a:buNone/>
            </a:pPr>
            <a:r>
              <a:rPr lang="ru-RU" sz="1400" b="1" dirty="0" smtClean="0">
                <a:latin typeface="HeliosCond" panose="020B0800000000000000" pitchFamily="34" charset="-52"/>
              </a:rPr>
              <a:t>Список дополнен работниками рабочих профессий, занятыми на: </a:t>
            </a:r>
          </a:p>
          <a:p>
            <a:pPr marL="0" indent="0">
              <a:buNone/>
            </a:pPr>
            <a:r>
              <a:rPr lang="ru-RU" sz="1400" dirty="0">
                <a:latin typeface="HeliosCond" panose="020B0800000000000000" pitchFamily="34" charset="-52"/>
              </a:rPr>
              <a:t>Производство взрывчатых веществ (тротил, его полупродукты, гексоген, </a:t>
            </a:r>
            <a:r>
              <a:rPr lang="ru-RU" sz="1400" dirty="0" err="1">
                <a:latin typeface="HeliosCond" panose="020B0800000000000000" pitchFamily="34" charset="-52"/>
              </a:rPr>
              <a:t>октоген</a:t>
            </a:r>
            <a:r>
              <a:rPr lang="ru-RU" sz="1400" dirty="0">
                <a:latin typeface="HeliosCond" panose="020B0800000000000000" pitchFamily="34" charset="-52"/>
              </a:rPr>
              <a:t>, </a:t>
            </a:r>
            <a:r>
              <a:rPr lang="ru-RU" sz="1400" dirty="0" err="1">
                <a:latin typeface="HeliosCond" panose="020B0800000000000000" pitchFamily="34" charset="-52"/>
              </a:rPr>
              <a:t>пентаэритриттетранитрат</a:t>
            </a:r>
            <a:r>
              <a:rPr lang="ru-RU" sz="1400" dirty="0">
                <a:latin typeface="HeliosCond" panose="020B0800000000000000" pitchFamily="34" charset="-52"/>
              </a:rPr>
              <a:t>, тетрил</a:t>
            </a:r>
            <a:r>
              <a:rPr lang="ru-RU" sz="1400" dirty="0" smtClean="0">
                <a:latin typeface="HeliosCond" panose="020B0800000000000000" pitchFamily="34" charset="-52"/>
              </a:rPr>
              <a:t>)</a:t>
            </a:r>
          </a:p>
          <a:p>
            <a:pPr marL="0" indent="0">
              <a:buNone/>
            </a:pPr>
            <a:r>
              <a:rPr lang="ru-RU" sz="1400" dirty="0">
                <a:latin typeface="HeliosCond" panose="020B0800000000000000" pitchFamily="34" charset="-52"/>
              </a:rPr>
              <a:t>Производство </a:t>
            </a:r>
            <a:r>
              <a:rPr lang="ru-RU" sz="1400" dirty="0" err="1" smtClean="0">
                <a:latin typeface="HeliosCond" panose="020B0800000000000000" pitchFamily="34" charset="-52"/>
              </a:rPr>
              <a:t>нитроэфиров</a:t>
            </a:r>
            <a:endParaRPr lang="ru-RU" sz="1400" dirty="0" smtClean="0">
              <a:latin typeface="HeliosCond" panose="020B0800000000000000" pitchFamily="34" charset="-52"/>
            </a:endParaRPr>
          </a:p>
          <a:p>
            <a:pPr marL="0" indent="0">
              <a:buNone/>
            </a:pPr>
            <a:r>
              <a:rPr lang="ru-RU" sz="1400" dirty="0">
                <a:latin typeface="HeliosCond" panose="020B0800000000000000" pitchFamily="34" charset="-52"/>
              </a:rPr>
              <a:t>Бронирование изделий из порохов, смесевого и пиротехнического твердого топлива различными </a:t>
            </a:r>
            <a:r>
              <a:rPr lang="ru-RU" sz="1400" dirty="0" smtClean="0">
                <a:latin typeface="HeliosCond" panose="020B0800000000000000" pitchFamily="34" charset="-52"/>
              </a:rPr>
              <a:t>методами</a:t>
            </a:r>
          </a:p>
          <a:p>
            <a:pPr marL="0" indent="0">
              <a:buNone/>
            </a:pPr>
            <a:r>
              <a:rPr lang="ru-RU" sz="1400" dirty="0">
                <a:latin typeface="HeliosCond" panose="020B0800000000000000" pitchFamily="34" charset="-52"/>
              </a:rPr>
              <a:t>Производство малогазовых </a:t>
            </a:r>
            <a:r>
              <a:rPr lang="ru-RU" sz="1400" dirty="0" smtClean="0">
                <a:latin typeface="HeliosCond" panose="020B0800000000000000" pitchFamily="34" charset="-52"/>
              </a:rPr>
              <a:t>составов</a:t>
            </a:r>
          </a:p>
          <a:p>
            <a:pPr marL="0" indent="0">
              <a:buNone/>
            </a:pPr>
            <a:r>
              <a:rPr lang="ru-RU" sz="1400" dirty="0">
                <a:latin typeface="HeliosCond" panose="020B0800000000000000" pitchFamily="34" charset="-52"/>
              </a:rPr>
              <a:t>Производство динамитов, детонитов, победитов, угленитов и взрывчатых смесей на основе </a:t>
            </a:r>
            <a:r>
              <a:rPr lang="ru-RU" sz="1400" dirty="0" smtClean="0">
                <a:latin typeface="HeliosCond" panose="020B0800000000000000" pitchFamily="34" charset="-52"/>
              </a:rPr>
              <a:t>нитроэфиров</a:t>
            </a:r>
            <a:endParaRPr lang="ru-RU" sz="1400" dirty="0">
              <a:latin typeface="HeliosCond" panose="020B0800000000000000" pitchFamily="34" charset="-52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27584" y="1166430"/>
            <a:ext cx="8147372" cy="14773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b="1" dirty="0" smtClean="0">
                <a:solidFill>
                  <a:schemeClr val="accent6"/>
                </a:solidFill>
                <a:latin typeface="HeliosCond" panose="020B0800000000000000" pitchFamily="34" charset="-52"/>
              </a:rPr>
              <a:t>Приказ Минтруда от 19 марта 2024 года №122н</a:t>
            </a:r>
          </a:p>
          <a:p>
            <a:r>
              <a:rPr lang="ru-RU" b="1" dirty="0">
                <a:solidFill>
                  <a:schemeClr val="accent6"/>
                </a:solidFill>
                <a:latin typeface="HeliosCond" panose="020B0800000000000000" pitchFamily="34" charset="-52"/>
              </a:rPr>
              <a:t>О внесении изменений в перечень отдельных видов работ, при выполнении которых работникам предоставляется бесплатно по установленным нормам лечебно-профилактическое питание, утвержденный приказом Министерства труда и социальной защиты Российской Федерации от 16 мая 2022 г. № 298н</a:t>
            </a:r>
          </a:p>
        </p:txBody>
      </p:sp>
    </p:spTree>
    <p:extLst>
      <p:ext uri="{BB962C8B-B14F-4D97-AF65-F5344CB8AC3E}">
        <p14:creationId xmlns:p14="http://schemas.microsoft.com/office/powerpoint/2010/main" val="277716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оранж_верх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1523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64088" y="267494"/>
            <a:ext cx="3456384" cy="857250"/>
          </a:xfrm>
        </p:spPr>
        <p:txBody>
          <a:bodyPr>
            <a:normAutofit/>
          </a:bodyPr>
          <a:lstStyle/>
          <a:p>
            <a:r>
              <a:rPr lang="ru-RU" sz="2700" b="1" dirty="0" smtClean="0">
                <a:solidFill>
                  <a:schemeClr val="bg1"/>
                </a:solidFill>
                <a:latin typeface="HeliosCond" panose="020B7200000000000000" pitchFamily="34" charset="0"/>
              </a:rPr>
              <a:t>БЕСЕДА В </a:t>
            </a:r>
            <a:r>
              <a:rPr lang="en-US" sz="2700" b="1" dirty="0" smtClean="0">
                <a:solidFill>
                  <a:schemeClr val="bg1"/>
                </a:solidFill>
                <a:latin typeface="HeliosCond" panose="020B7200000000000000" pitchFamily="34" charset="0"/>
              </a:rPr>
              <a:t>WHATSAPP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FA44-0D62-437E-9FB9-759A7CFA09C2}" type="datetime1">
              <a:rPr lang="ru-RU" smtClean="0"/>
              <a:pPr/>
              <a:t>25.04.2024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Центр обеспечения охраны труда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1CA64-C48E-480E-A5A5-340591A3DC09}" type="slidenum">
              <a:rPr lang="ru-RU" smtClean="0"/>
              <a:pPr/>
              <a:t>27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755576" y="1173182"/>
            <a:ext cx="453650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HeliosCond" pitchFamily="34" charset="-52"/>
                <a:ea typeface="+mj-ea"/>
                <a:cs typeface="+mj-cs"/>
              </a:rPr>
              <a:t>МЫ СТРЕМИМСЯ К УЛУЧШЕНИЮ КАЧЕСТВА КОММУНИКАЦИИ. </a:t>
            </a:r>
            <a:endParaRPr lang="ru-RU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 (Основной текст)"/>
            </a:endParaRPr>
          </a:p>
        </p:txBody>
      </p:sp>
      <p:pic>
        <p:nvPicPr>
          <p:cNvPr id="12" name="Рисунок 11" descr="вотсап беседа.png"/>
          <p:cNvPicPr>
            <a:picLocks noChangeAspect="1"/>
          </p:cNvPicPr>
          <p:nvPr/>
        </p:nvPicPr>
        <p:blipFill>
          <a:blip r:embed="rId3" cstate="print"/>
          <a:srcRect l="8779" t="8779" r="7822" b="10016"/>
          <a:stretch>
            <a:fillRect/>
          </a:stretch>
        </p:blipFill>
        <p:spPr>
          <a:xfrm>
            <a:off x="5436096" y="1173182"/>
            <a:ext cx="3456384" cy="3365427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0" y="4714890"/>
            <a:ext cx="9144000" cy="428610"/>
          </a:xfrm>
          <a:prstGeom prst="rect">
            <a:avLst/>
          </a:prstGeom>
          <a:solidFill>
            <a:srgbClr val="E778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9"/>
          <p:cNvSpPr/>
          <p:nvPr/>
        </p:nvSpPr>
        <p:spPr>
          <a:xfrm>
            <a:off x="395536" y="1824375"/>
            <a:ext cx="5040560" cy="13542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>
              <a:spcBef>
                <a:spcPts val="400"/>
              </a:spcBef>
              <a:buClr>
                <a:schemeClr val="accent6"/>
              </a:buClr>
              <a:buFont typeface="Wingdings" panose="05000000000000000000" pitchFamily="2" charset="2"/>
              <a:buChar char="n"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HeliosCond" pitchFamily="34" charset="-52"/>
                <a:ea typeface="+mj-ea"/>
                <a:cs typeface="+mj-cs"/>
              </a:rPr>
              <a:t>Примите приглашение в беседу клуба профессионалов охраны труда в 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  <a:latin typeface="HeliosCond" pitchFamily="34" charset="-52"/>
                <a:ea typeface="+mj-ea"/>
                <a:cs typeface="+mj-cs"/>
              </a:rPr>
              <a:t>WhatsApp</a:t>
            </a:r>
            <a:endParaRPr lang="en-US" b="1" dirty="0" smtClean="0">
              <a:solidFill>
                <a:schemeClr val="accent6">
                  <a:lumMod val="75000"/>
                </a:schemeClr>
              </a:solidFill>
              <a:latin typeface="HeliosCond" pitchFamily="34" charset="-52"/>
              <a:ea typeface="+mj-ea"/>
              <a:cs typeface="+mj-cs"/>
            </a:endParaRPr>
          </a:p>
          <a:p>
            <a:pPr marL="342900" indent="-342900">
              <a:spcBef>
                <a:spcPts val="400"/>
              </a:spcBef>
              <a:buClr>
                <a:schemeClr val="accent6"/>
              </a:buClr>
              <a:buFont typeface="Wingdings" panose="05000000000000000000" pitchFamily="2" charset="2"/>
              <a:buChar char="n"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HeliosCond" pitchFamily="34" charset="-52"/>
                <a:ea typeface="+mj-ea"/>
                <a:cs typeface="+mj-cs"/>
              </a:rPr>
              <a:t>Получайте приглашения и материалы встреч</a:t>
            </a:r>
          </a:p>
          <a:p>
            <a:pPr marL="342900" indent="-342900">
              <a:spcBef>
                <a:spcPts val="400"/>
              </a:spcBef>
              <a:buClr>
                <a:schemeClr val="accent6"/>
              </a:buClr>
              <a:buFont typeface="Wingdings" panose="05000000000000000000" pitchFamily="2" charset="2"/>
              <a:buChar char="n"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HeliosCond" pitchFamily="34" charset="-52"/>
                <a:ea typeface="+mj-ea"/>
                <a:cs typeface="+mj-cs"/>
              </a:rPr>
              <a:t>Участвуйте в дискуссиях</a:t>
            </a:r>
            <a:endParaRPr lang="ru-RU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 (Основной текст)"/>
            </a:endParaRPr>
          </a:p>
        </p:txBody>
      </p:sp>
      <p:sp>
        <p:nvSpPr>
          <p:cNvPr id="15" name="Прямоугольник 10"/>
          <p:cNvSpPr/>
          <p:nvPr/>
        </p:nvSpPr>
        <p:spPr>
          <a:xfrm>
            <a:off x="755576" y="3182654"/>
            <a:ext cx="4520752" cy="14773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b="1" dirty="0" smtClean="0">
                <a:latin typeface="HeliosCond" pitchFamily="34" charset="-52"/>
              </a:rPr>
              <a:t>Остались вопросы?</a:t>
            </a:r>
          </a:p>
          <a:p>
            <a:r>
              <a:rPr lang="ru-RU" b="1" dirty="0" smtClean="0">
                <a:latin typeface="HeliosCond" pitchFamily="34" charset="-52"/>
              </a:rPr>
              <a:t>Санкт-Петербург</a:t>
            </a:r>
          </a:p>
          <a:p>
            <a:r>
              <a:rPr lang="ru-RU" b="1" dirty="0">
                <a:latin typeface="HeliosCond" pitchFamily="34" charset="-52"/>
              </a:rPr>
              <a:t>у</a:t>
            </a:r>
            <a:r>
              <a:rPr lang="ru-RU" b="1" dirty="0" smtClean="0">
                <a:latin typeface="HeliosCond" pitchFamily="34" charset="-52"/>
              </a:rPr>
              <a:t>л. Маршала Говорова, д.35  корп. 4, офис 615</a:t>
            </a:r>
          </a:p>
          <a:p>
            <a:r>
              <a:rPr lang="en-US" b="1" dirty="0" smtClean="0">
                <a:latin typeface="HeliosCond" pitchFamily="34" charset="-52"/>
              </a:rPr>
              <a:t>E-mail</a:t>
            </a:r>
            <a:r>
              <a:rPr lang="ru-RU" b="1" dirty="0" smtClean="0">
                <a:latin typeface="HeliosCond" pitchFamily="34" charset="-52"/>
              </a:rPr>
              <a:t>:</a:t>
            </a:r>
            <a:r>
              <a:rPr lang="en-US" b="1" dirty="0" smtClean="0">
                <a:latin typeface="HeliosCond" pitchFamily="34" charset="-52"/>
              </a:rPr>
              <a:t> </a:t>
            </a:r>
            <a:r>
              <a:rPr lang="en-US" b="1" dirty="0" smtClean="0">
                <a:latin typeface="HeliosCond" pitchFamily="34" charset="-52"/>
                <a:hlinkClick r:id="rId4"/>
              </a:rPr>
              <a:t>orientir@mxctr.ru</a:t>
            </a:r>
            <a:endParaRPr lang="en-US" b="1" dirty="0" smtClean="0">
              <a:latin typeface="HeliosCond" pitchFamily="34" charset="-52"/>
            </a:endParaRPr>
          </a:p>
          <a:p>
            <a:r>
              <a:rPr lang="en-US" b="1" dirty="0" smtClean="0">
                <a:latin typeface="HeliosCond" pitchFamily="34" charset="-52"/>
              </a:rPr>
              <a:t>8 800 550 64 77</a:t>
            </a:r>
            <a:endParaRPr lang="ru-RU" b="1" dirty="0">
              <a:latin typeface="HeliosCond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0056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29056</TotalTime>
  <Words>2080</Words>
  <Application>Microsoft Office PowerPoint</Application>
  <PresentationFormat>On-screen Show (16:9)</PresentationFormat>
  <Paragraphs>266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Тема Office</vt:lpstr>
      <vt:lpstr>PowerPoint Presentation</vt:lpstr>
      <vt:lpstr>СОДЕРЖАНИЕ</vt:lpstr>
      <vt:lpstr>ОХРАНА ТРУДА 2024</vt:lpstr>
      <vt:lpstr>1.1. Законодательство</vt:lpstr>
      <vt:lpstr>1.1. Законодательство</vt:lpstr>
      <vt:lpstr>1.1.2. Законодательство</vt:lpstr>
      <vt:lpstr>1.1.3 Законодательство</vt:lpstr>
      <vt:lpstr>1.2. Законодательство</vt:lpstr>
      <vt:lpstr>1.3. Законодательство</vt:lpstr>
      <vt:lpstr>1.4. Законодательство</vt:lpstr>
      <vt:lpstr>1.5. Законодательство</vt:lpstr>
      <vt:lpstr>1.5. Законодательство</vt:lpstr>
      <vt:lpstr>1.6. Законодательство</vt:lpstr>
      <vt:lpstr>1.6. Законодательство</vt:lpstr>
      <vt:lpstr>1.7. Законодательство</vt:lpstr>
      <vt:lpstr>1.8. Законодательство</vt:lpstr>
      <vt:lpstr>1.8. Законодательство</vt:lpstr>
      <vt:lpstr>1.9. Законодательство</vt:lpstr>
      <vt:lpstr>1.9. Законодательство</vt:lpstr>
      <vt:lpstr>1.10. Законодательство</vt:lpstr>
      <vt:lpstr>1.11. Законодательство</vt:lpstr>
      <vt:lpstr>1.12. Законодательство</vt:lpstr>
      <vt:lpstr>1.13. Законодательство</vt:lpstr>
      <vt:lpstr>1.13. Законодательство</vt:lpstr>
      <vt:lpstr>1.13. Законодательство</vt:lpstr>
      <vt:lpstr>1.14. Законодательство</vt:lpstr>
      <vt:lpstr>БЕСЕДА В WHATSAPP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Dell</dc:creator>
  <cp:lastModifiedBy>bogda</cp:lastModifiedBy>
  <cp:revision>678</cp:revision>
  <dcterms:created xsi:type="dcterms:W3CDTF">2021-11-23T08:30:03Z</dcterms:created>
  <dcterms:modified xsi:type="dcterms:W3CDTF">2024-04-25T17:46:06Z</dcterms:modified>
</cp:coreProperties>
</file>