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2"/>
  </p:notesMasterIdLst>
  <p:sldIdLst>
    <p:sldId id="313" r:id="rId2"/>
    <p:sldId id="315" r:id="rId3"/>
    <p:sldId id="843" r:id="rId4"/>
    <p:sldId id="888" r:id="rId5"/>
    <p:sldId id="915" r:id="rId6"/>
    <p:sldId id="883" r:id="rId7"/>
    <p:sldId id="889" r:id="rId8"/>
    <p:sldId id="891" r:id="rId9"/>
    <p:sldId id="890" r:id="rId10"/>
    <p:sldId id="863" r:id="rId11"/>
    <p:sldId id="916" r:id="rId12"/>
    <p:sldId id="892" r:id="rId13"/>
    <p:sldId id="917" r:id="rId14"/>
    <p:sldId id="864" r:id="rId15"/>
    <p:sldId id="918" r:id="rId16"/>
    <p:sldId id="663" r:id="rId17"/>
    <p:sldId id="867" r:id="rId18"/>
    <p:sldId id="920" r:id="rId19"/>
    <p:sldId id="893" r:id="rId20"/>
    <p:sldId id="895" r:id="rId21"/>
    <p:sldId id="919" r:id="rId22"/>
    <p:sldId id="894" r:id="rId23"/>
    <p:sldId id="908" r:id="rId24"/>
    <p:sldId id="909" r:id="rId25"/>
    <p:sldId id="910" r:id="rId26"/>
    <p:sldId id="911" r:id="rId27"/>
    <p:sldId id="886" r:id="rId28"/>
    <p:sldId id="869" r:id="rId29"/>
    <p:sldId id="921" r:id="rId30"/>
    <p:sldId id="896" r:id="rId31"/>
    <p:sldId id="922" r:id="rId32"/>
    <p:sldId id="872" r:id="rId33"/>
    <p:sldId id="923" r:id="rId34"/>
    <p:sldId id="897" r:id="rId35"/>
    <p:sldId id="899" r:id="rId36"/>
    <p:sldId id="924" r:id="rId37"/>
    <p:sldId id="871" r:id="rId38"/>
    <p:sldId id="907" r:id="rId39"/>
    <p:sldId id="912" r:id="rId40"/>
    <p:sldId id="900" r:id="rId41"/>
    <p:sldId id="925" r:id="rId42"/>
    <p:sldId id="901" r:id="rId43"/>
    <p:sldId id="926" r:id="rId44"/>
    <p:sldId id="902" r:id="rId45"/>
    <p:sldId id="903" r:id="rId46"/>
    <p:sldId id="927" r:id="rId47"/>
    <p:sldId id="913" r:id="rId48"/>
    <p:sldId id="904" r:id="rId49"/>
    <p:sldId id="914" r:id="rId50"/>
    <p:sldId id="784" r:id="rId51"/>
  </p:sldIdLst>
  <p:sldSz cx="9144000" cy="5143500" type="screen16x9"/>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BF1A0090-E240-4258-B0D7-62B0735AA170}">
          <p14:sldIdLst>
            <p14:sldId id="313"/>
            <p14:sldId id="315"/>
            <p14:sldId id="843"/>
            <p14:sldId id="888"/>
            <p14:sldId id="915"/>
            <p14:sldId id="883"/>
            <p14:sldId id="889"/>
            <p14:sldId id="891"/>
            <p14:sldId id="890"/>
            <p14:sldId id="863"/>
            <p14:sldId id="916"/>
            <p14:sldId id="892"/>
            <p14:sldId id="917"/>
            <p14:sldId id="864"/>
            <p14:sldId id="918"/>
            <p14:sldId id="663"/>
            <p14:sldId id="867"/>
            <p14:sldId id="920"/>
            <p14:sldId id="893"/>
            <p14:sldId id="895"/>
            <p14:sldId id="919"/>
            <p14:sldId id="894"/>
            <p14:sldId id="908"/>
            <p14:sldId id="909"/>
            <p14:sldId id="910"/>
            <p14:sldId id="911"/>
            <p14:sldId id="886"/>
            <p14:sldId id="869"/>
            <p14:sldId id="921"/>
            <p14:sldId id="896"/>
            <p14:sldId id="922"/>
            <p14:sldId id="872"/>
            <p14:sldId id="923"/>
            <p14:sldId id="897"/>
            <p14:sldId id="899"/>
            <p14:sldId id="924"/>
            <p14:sldId id="871"/>
            <p14:sldId id="907"/>
            <p14:sldId id="912"/>
            <p14:sldId id="900"/>
            <p14:sldId id="925"/>
            <p14:sldId id="901"/>
            <p14:sldId id="926"/>
            <p14:sldId id="902"/>
            <p14:sldId id="903"/>
            <p14:sldId id="927"/>
            <p14:sldId id="913"/>
            <p14:sldId id="904"/>
            <p14:sldId id="914"/>
            <p14:sldId id="784"/>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oot" initials="c"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79" autoAdjust="0"/>
    <p:restoredTop sz="94660"/>
  </p:normalViewPr>
  <p:slideViewPr>
    <p:cSldViewPr>
      <p:cViewPr varScale="1">
        <p:scale>
          <a:sx n="144" d="100"/>
          <a:sy n="144" d="100"/>
        </p:scale>
        <p:origin x="-618" y="-96"/>
      </p:cViewPr>
      <p:guideLst>
        <p:guide orient="horz" pos="531"/>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E411B8-871B-4B90-B11D-2D5E9B984531}" type="datetimeFigureOut">
              <a:rPr lang="ru-RU" smtClean="0"/>
              <a:pPr/>
              <a:t>22.08.2024</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BBD9AF-0D45-4D7D-8D70-CD55BD80B023}" type="slidenum">
              <a:rPr lang="ru-RU" smtClean="0"/>
              <a:pPr/>
              <a:t>‹#›</a:t>
            </a:fld>
            <a:endParaRPr lang="ru-RU"/>
          </a:p>
        </p:txBody>
      </p:sp>
    </p:spTree>
    <p:extLst>
      <p:ext uri="{BB962C8B-B14F-4D97-AF65-F5344CB8AC3E}">
        <p14:creationId xmlns:p14="http://schemas.microsoft.com/office/powerpoint/2010/main" val="32725235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3BBD9AF-0D45-4D7D-8D70-CD55BD80B023}" type="slidenum">
              <a:rPr lang="ru-RU" smtClean="0"/>
              <a:pPr/>
              <a:t>2</a:t>
            </a:fld>
            <a:endParaRPr lang="ru-RU"/>
          </a:p>
        </p:txBody>
      </p:sp>
    </p:spTree>
    <p:extLst>
      <p:ext uri="{BB962C8B-B14F-4D97-AF65-F5344CB8AC3E}">
        <p14:creationId xmlns:p14="http://schemas.microsoft.com/office/powerpoint/2010/main" val="664603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3BBD9AF-0D45-4D7D-8D70-CD55BD80B023}" type="slidenum">
              <a:rPr lang="ru-RU" smtClean="0"/>
              <a:pPr/>
              <a:t>27</a:t>
            </a:fld>
            <a:endParaRPr lang="ru-RU"/>
          </a:p>
        </p:txBody>
      </p:sp>
    </p:spTree>
    <p:extLst>
      <p:ext uri="{BB962C8B-B14F-4D97-AF65-F5344CB8AC3E}">
        <p14:creationId xmlns:p14="http://schemas.microsoft.com/office/powerpoint/2010/main" val="6646034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AC70069F-03F3-4D7B-9471-622E15D99063}"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a:t>
            </a:fld>
            <a:endParaRPr lang="ru-RU" dirty="0"/>
          </a:p>
        </p:txBody>
      </p:sp>
      <p:sp>
        <p:nvSpPr>
          <p:cNvPr id="8" name="Rectangle 4"/>
          <p:cNvSpPr txBox="1">
            <a:spLocks/>
          </p:cNvSpPr>
          <p:nvPr userDrawn="1"/>
        </p:nvSpPr>
        <p:spPr>
          <a:xfrm>
            <a:off x="2714612" y="4227934"/>
            <a:ext cx="3714776" cy="504056"/>
          </a:xfrm>
          <a:prstGeom prst="rect">
            <a:avLst/>
          </a:prstGeom>
        </p:spPr>
        <p:txBody>
          <a:bodyPr vert="horz" anchor="t">
            <a:noAutofit/>
          </a:bodyPr>
          <a:lstStyle>
            <a:extLst/>
          </a:lstStyle>
          <a:p>
            <a:pPr marL="0" marR="0" lvl="0" indent="0" algn="ctr" defTabSz="914400" rtl="0" eaLnBrk="1" fontAlgn="auto" latinLnBrk="0" hangingPunct="1">
              <a:lnSpc>
                <a:spcPts val="1400"/>
              </a:lnSpc>
              <a:spcBef>
                <a:spcPts val="700"/>
              </a:spcBef>
              <a:spcAft>
                <a:spcPts val="0"/>
              </a:spcAft>
              <a:buClr>
                <a:schemeClr val="accent2"/>
              </a:buClr>
              <a:buSzPct val="60000"/>
              <a:buFont typeface="Wingdings"/>
              <a:buNone/>
              <a:tabLst/>
              <a:defRPr/>
            </a:pPr>
            <a:r>
              <a:rPr kumimoji="0" lang="ru-RU" sz="1600" i="0" u="none" strike="noStrike" kern="1200" cap="none" spc="0" normalizeH="0" baseline="0" noProof="0" dirty="0" smtClean="0">
                <a:ln>
                  <a:noFill/>
                </a:ln>
                <a:effectLst/>
                <a:uLnTx/>
                <a:uFillTx/>
                <a:latin typeface="+mn-lt"/>
                <a:ea typeface="+mn-ea"/>
                <a:cs typeface="+mn-cs"/>
              </a:rPr>
              <a:t>Подготовлен</a:t>
            </a:r>
            <a:r>
              <a:rPr kumimoji="0" lang="ru-RU" sz="1600" i="0" u="none" strike="noStrike" kern="1200" cap="none" spc="0" normalizeH="0" noProof="0" dirty="0" smtClean="0">
                <a:ln>
                  <a:noFill/>
                </a:ln>
                <a:effectLst/>
                <a:uLnTx/>
                <a:uFillTx/>
                <a:latin typeface="+mn-lt"/>
                <a:ea typeface="+mn-ea"/>
                <a:cs typeface="+mn-cs"/>
              </a:rPr>
              <a:t> и представлен</a:t>
            </a:r>
          </a:p>
          <a:p>
            <a:pPr marL="0" marR="0" lvl="0" indent="0" algn="ctr" defTabSz="914400" rtl="0" eaLnBrk="1" fontAlgn="auto" latinLnBrk="0" hangingPunct="1">
              <a:lnSpc>
                <a:spcPts val="1400"/>
              </a:lnSpc>
              <a:spcBef>
                <a:spcPts val="700"/>
              </a:spcBef>
              <a:spcAft>
                <a:spcPts val="0"/>
              </a:spcAft>
              <a:buClr>
                <a:schemeClr val="accent2"/>
              </a:buClr>
              <a:buSzPct val="60000"/>
              <a:buFont typeface="Wingdings"/>
              <a:buNone/>
              <a:tabLst/>
              <a:defRPr/>
            </a:pPr>
            <a:r>
              <a:rPr kumimoji="0" lang="ru-RU" sz="1600" b="1" i="0" u="none" strike="noStrike" kern="1200" cap="none" spc="0" normalizeH="0" baseline="0" noProof="0" dirty="0" smtClean="0">
                <a:ln>
                  <a:noFill/>
                </a:ln>
                <a:effectLst/>
                <a:uLnTx/>
                <a:uFillTx/>
                <a:latin typeface="+mn-lt"/>
                <a:ea typeface="+mn-ea"/>
                <a:cs typeface="+mn-cs"/>
              </a:rPr>
              <a:t>Фамилия Имя</a:t>
            </a:r>
            <a:endParaRPr sz="1600" b="1" dirty="0" smtClean="0"/>
          </a:p>
        </p:txBody>
      </p:sp>
      <p:pic>
        <p:nvPicPr>
          <p:cNvPr id="9" name="Рисунок 8" descr="полоса_фото.jpg"/>
          <p:cNvPicPr>
            <a:picLocks noChangeAspect="1"/>
          </p:cNvPicPr>
          <p:nvPr userDrawn="1"/>
        </p:nvPicPr>
        <p:blipFill>
          <a:blip r:embed="rId2" cstate="print"/>
          <a:stretch>
            <a:fillRect/>
          </a:stretch>
        </p:blipFill>
        <p:spPr>
          <a:xfrm>
            <a:off x="0" y="2433519"/>
            <a:ext cx="9144000" cy="1722407"/>
          </a:xfrm>
          <a:prstGeom prst="rect">
            <a:avLst/>
          </a:prstGeom>
        </p:spPr>
      </p:pic>
      <p:sp>
        <p:nvSpPr>
          <p:cNvPr id="10" name="Rectangle 3"/>
          <p:cNvSpPr txBox="1">
            <a:spLocks/>
          </p:cNvSpPr>
          <p:nvPr userDrawn="1"/>
        </p:nvSpPr>
        <p:spPr>
          <a:xfrm>
            <a:off x="785786" y="1059582"/>
            <a:ext cx="7715304" cy="1427620"/>
          </a:xfrm>
          <a:prstGeom prst="rect">
            <a:avLst/>
          </a:prstGeom>
        </p:spPr>
        <p:txBody>
          <a:bodyPr anchor="t">
            <a:normAutofit/>
          </a:bodyPr>
          <a:lstStyle>
            <a:extLst/>
          </a:lstStyle>
          <a:p>
            <a:pPr marL="0" marR="0" lvl="0" indent="0" algn="ctr" defTabSz="914400" rtl="0" eaLnBrk="1" fontAlgn="auto" latinLnBrk="0" hangingPunct="1">
              <a:lnSpc>
                <a:spcPct val="100000"/>
              </a:lnSpc>
              <a:spcBef>
                <a:spcPct val="0"/>
              </a:spcBef>
              <a:spcAft>
                <a:spcPts val="0"/>
              </a:spcAft>
              <a:buClrTx/>
              <a:buSzTx/>
              <a:buFont typeface="Arial" pitchFamily="34" charset="0"/>
              <a:buNone/>
              <a:tabLst/>
              <a:defRPr/>
            </a:pPr>
            <a:r>
              <a:rPr kumimoji="0" lang="ru-RU" sz="4000" b="0" i="0" u="none" strike="noStrike" kern="1200" cap="none" spc="0" normalizeH="0" baseline="0" noProof="0" dirty="0" smtClean="0">
                <a:ln>
                  <a:noFill/>
                </a:ln>
                <a:solidFill>
                  <a:schemeClr val="tx1">
                    <a:lumMod val="50000"/>
                    <a:lumOff val="50000"/>
                  </a:schemeClr>
                </a:solidFill>
                <a:effectLst/>
                <a:uLnTx/>
                <a:uFillTx/>
                <a:latin typeface="HeliosCond" pitchFamily="34" charset="-52"/>
                <a:ea typeface="+mj-ea"/>
                <a:cs typeface="+mj-cs"/>
              </a:rPr>
              <a:t>ШАБЛОН ЗАГОЛОВКА</a:t>
            </a:r>
            <a:br>
              <a:rPr kumimoji="0" lang="ru-RU" sz="4000" b="0" i="0" u="none" strike="noStrike" kern="1200" cap="none" spc="0" normalizeH="0" baseline="0" noProof="0" dirty="0" smtClean="0">
                <a:ln>
                  <a:noFill/>
                </a:ln>
                <a:solidFill>
                  <a:schemeClr val="tx1">
                    <a:lumMod val="50000"/>
                    <a:lumOff val="50000"/>
                  </a:schemeClr>
                </a:solidFill>
                <a:effectLst/>
                <a:uLnTx/>
                <a:uFillTx/>
                <a:latin typeface="HeliosCond" pitchFamily="34" charset="-52"/>
                <a:ea typeface="+mj-ea"/>
                <a:cs typeface="+mj-cs"/>
              </a:rPr>
            </a:br>
            <a:r>
              <a:rPr kumimoji="0" lang="ru-RU" sz="4000" b="0" i="0" u="none" strike="noStrike" kern="1200" cap="none" spc="0" normalizeH="0" baseline="0" noProof="0" dirty="0" smtClean="0">
                <a:ln>
                  <a:noFill/>
                </a:ln>
                <a:solidFill>
                  <a:schemeClr val="tx1">
                    <a:lumMod val="50000"/>
                    <a:lumOff val="50000"/>
                  </a:schemeClr>
                </a:solidFill>
                <a:effectLst/>
                <a:uLnTx/>
                <a:uFillTx/>
                <a:latin typeface="HeliosCond" pitchFamily="34" charset="-52"/>
                <a:ea typeface="+mj-ea"/>
                <a:cs typeface="+mj-cs"/>
              </a:rPr>
              <a:t>ДЛЯ ОБЛОЖКИ ПРЕЗЕНТАЦИИ</a:t>
            </a:r>
            <a:endParaRPr kumimoji="0" lang="ru-RU" sz="4000" b="0" i="0" u="none" strike="noStrike" kern="1200" cap="none" spc="0" normalizeH="0" baseline="0" noProof="0" dirty="0">
              <a:ln>
                <a:noFill/>
              </a:ln>
              <a:solidFill>
                <a:schemeClr val="tx1">
                  <a:lumMod val="50000"/>
                  <a:lumOff val="50000"/>
                </a:schemeClr>
              </a:solidFill>
              <a:effectLst/>
              <a:uLnTx/>
              <a:uFillTx/>
              <a:latin typeface="HeliosCond" pitchFamily="34" charset="-52"/>
              <a:ea typeface="+mj-ea"/>
              <a:cs typeface="+mj-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lvl1pPr>
              <a:buFontTx/>
              <a:buBlip>
                <a:blip r:embed="rId2"/>
              </a:buBlip>
              <a:defRPr/>
            </a:lvl1pPr>
            <a:lvl2pPr>
              <a:buFontTx/>
              <a:buBlip>
                <a:blip r:embed="rId3"/>
              </a:buBlip>
              <a:defRPr/>
            </a:lvl2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smtClean="0"/>
              <a:t>Центр обеспечения охраны труда</a:t>
            </a:r>
            <a:endParaRPr lang="ru-RU"/>
          </a:p>
        </p:txBody>
      </p:sp>
      <p:sp>
        <p:nvSpPr>
          <p:cNvPr id="6" name="Номер слайда 5"/>
          <p:cNvSpPr>
            <a:spLocks noGrp="1"/>
          </p:cNvSpPr>
          <p:nvPr>
            <p:ph type="sldNum" sz="quarter" idx="12"/>
          </p:nvPr>
        </p:nvSpPr>
        <p:spPr/>
        <p:txBody>
          <a:bodyPr/>
          <a:lstStyle/>
          <a:p>
            <a:fld id="{36B1CA64-C48E-480E-A5A5-340591A3DC09}"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Образец заголовка</a:t>
            </a:r>
            <a:endParaRPr lang="ru-RU" dirty="0"/>
          </a:p>
        </p:txBody>
      </p:sp>
      <p:sp>
        <p:nvSpPr>
          <p:cNvPr id="3" name="Содержимое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Содержимое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BC59C2D-DE7A-44D0-90D9-F567CFCA3F2E}" type="datetime1">
              <a:rPr lang="ru-RU" smtClean="0"/>
              <a:pPr/>
              <a:t>22.08.2024</a:t>
            </a:fld>
            <a:endParaRPr lang="ru-RU"/>
          </a:p>
        </p:txBody>
      </p:sp>
      <p:sp>
        <p:nvSpPr>
          <p:cNvPr id="6" name="Нижний колонтитул 5"/>
          <p:cNvSpPr>
            <a:spLocks noGrp="1"/>
          </p:cNvSpPr>
          <p:nvPr>
            <p:ph type="ftr" sz="quarter" idx="11"/>
          </p:nvPr>
        </p:nvSpPr>
        <p:spPr/>
        <p:txBody>
          <a:bodyPr/>
          <a:lstStyle/>
          <a:p>
            <a:r>
              <a:rPr lang="ru-RU" smtClean="0"/>
              <a:t>Центр обеспечения охраны труда</a:t>
            </a:r>
            <a:endParaRPr lang="ru-RU"/>
          </a:p>
        </p:txBody>
      </p:sp>
      <p:sp>
        <p:nvSpPr>
          <p:cNvPr id="7" name="Номер слайда 6"/>
          <p:cNvSpPr>
            <a:spLocks noGrp="1"/>
          </p:cNvSpPr>
          <p:nvPr>
            <p:ph type="sldNum" sz="quarter" idx="12"/>
          </p:nvPr>
        </p:nvSpPr>
        <p:spPr/>
        <p:txBody>
          <a:bodyPr/>
          <a:lstStyle/>
          <a:p>
            <a:fld id="{36B1CA64-C48E-480E-A5A5-340591A3DC09}"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Образец заголовка</a:t>
            </a:r>
            <a:endParaRPr lang="ru-RU" dirty="0"/>
          </a:p>
        </p:txBody>
      </p:sp>
      <p:sp>
        <p:nvSpPr>
          <p:cNvPr id="3" name="Дата 2"/>
          <p:cNvSpPr>
            <a:spLocks noGrp="1"/>
          </p:cNvSpPr>
          <p:nvPr>
            <p:ph type="dt" sz="half" idx="10"/>
          </p:nvPr>
        </p:nvSpPr>
        <p:spPr/>
        <p:txBody>
          <a:bodyPr/>
          <a:lstStyle/>
          <a:p>
            <a:fld id="{71FFAEEA-3D29-43D1-A092-E6CB578B2090}" type="datetime1">
              <a:rPr lang="ru-RU" smtClean="0"/>
              <a:pPr/>
              <a:t>22.08.2024</a:t>
            </a:fld>
            <a:endParaRPr lang="ru-RU"/>
          </a:p>
        </p:txBody>
      </p:sp>
      <p:sp>
        <p:nvSpPr>
          <p:cNvPr id="4" name="Нижний колонтитул 3"/>
          <p:cNvSpPr>
            <a:spLocks noGrp="1"/>
          </p:cNvSpPr>
          <p:nvPr>
            <p:ph type="ftr" sz="quarter" idx="11"/>
          </p:nvPr>
        </p:nvSpPr>
        <p:spPr/>
        <p:txBody>
          <a:bodyPr/>
          <a:lstStyle/>
          <a:p>
            <a:r>
              <a:rPr lang="ru-RU" smtClean="0"/>
              <a:t>Центр обеспечения охраны труда</a:t>
            </a:r>
            <a:endParaRPr lang="ru-RU"/>
          </a:p>
        </p:txBody>
      </p:sp>
      <p:sp>
        <p:nvSpPr>
          <p:cNvPr id="5" name="Номер слайда 4"/>
          <p:cNvSpPr>
            <a:spLocks noGrp="1"/>
          </p:cNvSpPr>
          <p:nvPr>
            <p:ph type="sldNum" sz="quarter" idx="12"/>
          </p:nvPr>
        </p:nvSpPr>
        <p:spPr/>
        <p:txBody>
          <a:bodyPr/>
          <a:lstStyle/>
          <a:p>
            <a:fld id="{36B1CA64-C48E-480E-A5A5-340591A3DC09}"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89FF26F-F1C2-4ED7-98C1-CFCD02C62927}" type="datetime1">
              <a:rPr lang="ru-RU" smtClean="0"/>
              <a:pPr/>
              <a:t>22.08.2024</a:t>
            </a:fld>
            <a:endParaRPr lang="ru-RU"/>
          </a:p>
        </p:txBody>
      </p:sp>
      <p:sp>
        <p:nvSpPr>
          <p:cNvPr id="3" name="Нижний колонтитул 2"/>
          <p:cNvSpPr>
            <a:spLocks noGrp="1"/>
          </p:cNvSpPr>
          <p:nvPr>
            <p:ph type="ftr" sz="quarter" idx="11"/>
          </p:nvPr>
        </p:nvSpPr>
        <p:spPr/>
        <p:txBody>
          <a:bodyPr/>
          <a:lstStyle/>
          <a:p>
            <a:r>
              <a:rPr lang="ru-RU" smtClean="0"/>
              <a:t>Центр обеспечения охраны труда</a:t>
            </a:r>
            <a:endParaRPr lang="ru-RU"/>
          </a:p>
        </p:txBody>
      </p:sp>
      <p:sp>
        <p:nvSpPr>
          <p:cNvPr id="4" name="Номер слайда 3"/>
          <p:cNvSpPr>
            <a:spLocks noGrp="1"/>
          </p:cNvSpPr>
          <p:nvPr>
            <p:ph type="sldNum" sz="quarter" idx="12"/>
          </p:nvPr>
        </p:nvSpPr>
        <p:spPr/>
        <p:txBody>
          <a:bodyPr/>
          <a:lstStyle/>
          <a:p>
            <a:fld id="{36B1CA64-C48E-480E-A5A5-340591A3DC09}"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04787"/>
            <a:ext cx="3008313" cy="871538"/>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5A6C1B0-8FC1-484D-8650-EB2E3B9CDA06}" type="datetime1">
              <a:rPr lang="ru-RU" smtClean="0"/>
              <a:pPr/>
              <a:t>22.08.2024</a:t>
            </a:fld>
            <a:endParaRPr lang="ru-RU"/>
          </a:p>
        </p:txBody>
      </p:sp>
      <p:sp>
        <p:nvSpPr>
          <p:cNvPr id="6" name="Нижний колонтитул 5"/>
          <p:cNvSpPr>
            <a:spLocks noGrp="1"/>
          </p:cNvSpPr>
          <p:nvPr>
            <p:ph type="ftr" sz="quarter" idx="11"/>
          </p:nvPr>
        </p:nvSpPr>
        <p:spPr/>
        <p:txBody>
          <a:bodyPr/>
          <a:lstStyle/>
          <a:p>
            <a:r>
              <a:rPr lang="ru-RU" smtClean="0"/>
              <a:t>Центр обеспечения охраны труда</a:t>
            </a:r>
            <a:endParaRPr lang="ru-RU"/>
          </a:p>
        </p:txBody>
      </p:sp>
      <p:sp>
        <p:nvSpPr>
          <p:cNvPr id="7" name="Номер слайда 6"/>
          <p:cNvSpPr>
            <a:spLocks noGrp="1"/>
          </p:cNvSpPr>
          <p:nvPr>
            <p:ph type="sldNum" sz="quarter" idx="12"/>
          </p:nvPr>
        </p:nvSpPr>
        <p:spPr/>
        <p:txBody>
          <a:bodyPr/>
          <a:lstStyle/>
          <a:p>
            <a:fld id="{36B1CA64-C48E-480E-A5A5-340591A3DC09}"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3968" y="1203598"/>
            <a:ext cx="4248472" cy="425054"/>
          </a:xfrm>
        </p:spPr>
        <p:txBody>
          <a:bodyPr anchor="b"/>
          <a:lstStyle>
            <a:lvl1pPr algn="l">
              <a:defRPr sz="2000" b="1"/>
            </a:lvl1pPr>
          </a:lstStyle>
          <a:p>
            <a:r>
              <a:rPr lang="ru-RU" dirty="0" smtClean="0"/>
              <a:t>Образец заголовка</a:t>
            </a:r>
            <a:endParaRPr lang="ru-RU" dirty="0"/>
          </a:p>
        </p:txBody>
      </p:sp>
      <p:sp>
        <p:nvSpPr>
          <p:cNvPr id="3" name="Рисунок 2"/>
          <p:cNvSpPr>
            <a:spLocks noGrp="1"/>
          </p:cNvSpPr>
          <p:nvPr>
            <p:ph type="pic" idx="1"/>
          </p:nvPr>
        </p:nvSpPr>
        <p:spPr>
          <a:xfrm>
            <a:off x="0" y="1203598"/>
            <a:ext cx="4147864" cy="331236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4283968" y="1707654"/>
            <a:ext cx="4248472" cy="28083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6FEB650-1F34-402B-8555-3D12AD250A25}" type="datetime1">
              <a:rPr lang="ru-RU" smtClean="0"/>
              <a:pPr/>
              <a:t>22.08.2024</a:t>
            </a:fld>
            <a:endParaRPr lang="ru-RU"/>
          </a:p>
        </p:txBody>
      </p:sp>
      <p:sp>
        <p:nvSpPr>
          <p:cNvPr id="6" name="Нижний колонтитул 5"/>
          <p:cNvSpPr>
            <a:spLocks noGrp="1"/>
          </p:cNvSpPr>
          <p:nvPr>
            <p:ph type="ftr" sz="quarter" idx="11"/>
          </p:nvPr>
        </p:nvSpPr>
        <p:spPr/>
        <p:txBody>
          <a:bodyPr/>
          <a:lstStyle/>
          <a:p>
            <a:r>
              <a:rPr lang="ru-RU" smtClean="0"/>
              <a:t>Центр обеспечения охраны труда</a:t>
            </a:r>
            <a:endParaRPr lang="ru-RU"/>
          </a:p>
        </p:txBody>
      </p:sp>
      <p:sp>
        <p:nvSpPr>
          <p:cNvPr id="7" name="Номер слайда 6"/>
          <p:cNvSpPr>
            <a:spLocks noGrp="1"/>
          </p:cNvSpPr>
          <p:nvPr>
            <p:ph type="sldNum" sz="quarter" idx="12"/>
          </p:nvPr>
        </p:nvSpPr>
        <p:spPr/>
        <p:txBody>
          <a:bodyPr/>
          <a:lstStyle/>
          <a:p>
            <a:fld id="{36B1CA64-C48E-480E-A5A5-340591A3DC09}"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Прямоугольник 7"/>
          <p:cNvSpPr/>
          <p:nvPr/>
        </p:nvSpPr>
        <p:spPr>
          <a:xfrm>
            <a:off x="0" y="4714890"/>
            <a:ext cx="9144000" cy="42861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 name="Рисунок 6" descr="1_КОЛОНТ_верх.png"/>
          <p:cNvPicPr>
            <a:picLocks noChangeAspect="1"/>
          </p:cNvPicPr>
          <p:nvPr/>
        </p:nvPicPr>
        <p:blipFill>
          <a:blip r:embed="rId9" cstate="print"/>
          <a:stretch>
            <a:fillRect/>
          </a:stretch>
        </p:blipFill>
        <p:spPr>
          <a:xfrm>
            <a:off x="0" y="0"/>
            <a:ext cx="9144000" cy="1152144"/>
          </a:xfrm>
          <a:prstGeom prst="rect">
            <a:avLst/>
          </a:prstGeom>
        </p:spPr>
      </p:pic>
      <p:sp>
        <p:nvSpPr>
          <p:cNvPr id="2" name="Заголовок 1"/>
          <p:cNvSpPr>
            <a:spLocks noGrp="1"/>
          </p:cNvSpPr>
          <p:nvPr>
            <p:ph type="title"/>
          </p:nvPr>
        </p:nvSpPr>
        <p:spPr>
          <a:xfrm>
            <a:off x="3347864" y="205979"/>
            <a:ext cx="5328592" cy="857250"/>
          </a:xfrm>
          <a:prstGeom prst="rect">
            <a:avLst/>
          </a:prstGeom>
        </p:spPr>
        <p:txBody>
          <a:bodyPr vert="horz" lIns="91440" tIns="45720" rIns="91440" bIns="45720" rtlCol="0" anchor="ctr">
            <a:normAutofit/>
          </a:bodyPr>
          <a:lstStyle/>
          <a:p>
            <a:r>
              <a:rPr lang="ru-RU" dirty="0" smtClean="0"/>
              <a:t>ОБРАЗЕЦ ЗАГОЛОВКА</a:t>
            </a:r>
            <a:endParaRPr lang="ru-RU" dirty="0"/>
          </a:p>
        </p:txBody>
      </p:sp>
      <p:sp>
        <p:nvSpPr>
          <p:cNvPr id="3" name="Текст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fld id="{E5130DD8-E265-4D6E-A50E-69D176EE1732}" type="datetime1">
              <a:rPr lang="ru-RU" smtClean="0"/>
              <a:pPr/>
              <a:t>22.08.2024</a:t>
            </a:fld>
            <a:endParaRPr lang="ru-RU" dirty="0"/>
          </a:p>
        </p:txBody>
      </p:sp>
      <p:sp>
        <p:nvSpPr>
          <p:cNvPr id="5" name="Нижний колонтитул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lumMod val="50000"/>
                    <a:lumOff val="50000"/>
                  </a:schemeClr>
                </a:solidFill>
              </a:defRPr>
            </a:lvl1pPr>
          </a:lstStyle>
          <a:p>
            <a:r>
              <a:rPr lang="ru-RU" smtClean="0"/>
              <a:t>Центр обеспечения охраны труда</a:t>
            </a:r>
            <a:endParaRPr lang="ru-RU" dirty="0"/>
          </a:p>
        </p:txBody>
      </p:sp>
      <p:sp>
        <p:nvSpPr>
          <p:cNvPr id="6" name="Номер слайда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36B1CA64-C48E-480E-A5A5-340591A3DC09}"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 id="2147483656" r:id="rId6"/>
    <p:sldLayoutId id="2147483657" r:id="rId7"/>
  </p:sldLayoutIdLst>
  <p:hf hdr="0"/>
  <p:txStyles>
    <p:titleStyle>
      <a:lvl1pPr algn="ctr" defTabSz="914400" rtl="0" eaLnBrk="1" latinLnBrk="0" hangingPunct="1">
        <a:spcBef>
          <a:spcPct val="0"/>
        </a:spcBef>
        <a:buNone/>
        <a:defRPr sz="4000" kern="1200">
          <a:solidFill>
            <a:schemeClr val="tx1"/>
          </a:solidFill>
          <a:latin typeface="HeliosCond" pitchFamily="34" charset="-52"/>
          <a:ea typeface="+mj-ea"/>
          <a:cs typeface="+mj-cs"/>
        </a:defRPr>
      </a:lvl1pPr>
    </p:titleStyle>
    <p:bodyStyle>
      <a:lvl1pPr marL="342900" indent="-342900" algn="l" defTabSz="914400" rtl="0" eaLnBrk="1" latinLnBrk="0" hangingPunct="1">
        <a:spcBef>
          <a:spcPct val="20000"/>
        </a:spcBef>
        <a:buFontTx/>
        <a:buBlip>
          <a:blip r:embed="rId10"/>
        </a:buBlip>
        <a:defRPr sz="3200" kern="1200">
          <a:solidFill>
            <a:schemeClr val="tx1"/>
          </a:solidFill>
          <a:latin typeface="+mn-lt"/>
          <a:ea typeface="+mn-ea"/>
          <a:cs typeface="+mn-cs"/>
        </a:defRPr>
      </a:lvl1pPr>
      <a:lvl2pPr marL="742950" indent="-285750" algn="l" defTabSz="914400" rtl="0" eaLnBrk="1" latinLnBrk="0" hangingPunct="1">
        <a:spcBef>
          <a:spcPct val="20000"/>
        </a:spcBef>
        <a:buFontTx/>
        <a:buBlip>
          <a:blip r:embed="rId11"/>
        </a:buBlip>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docs.cntd.ru/document/565415215#64U0IK"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knd.gosuslugi.ru/"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base.garant.ru/12125267/c7f0164139c159e5c4e7786790ae469d/#block_45"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rostrud.gov.ru/rostrud/deyatelnost/?CAT_ID=19219"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docs.cntd.ru/document/603553634?marker=7D20K3"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proverki.gov.ru/portal"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base.garant.ru/403324424/c03c1c2ca213c273a260370a190e4816/#block_1016"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its.1c.ru/db/garant/content/12025267/hdoc/52711"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hyperlink" Target="mailto:orientir@mxctr.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3419872" y="1039017"/>
            <a:ext cx="5724128" cy="3816085"/>
          </a:xfrm>
          <a:prstGeom prst="rect">
            <a:avLst/>
          </a:prstGeom>
        </p:spPr>
      </p:pic>
      <p:sp>
        <p:nvSpPr>
          <p:cNvPr id="12" name="Прямоугольник 11"/>
          <p:cNvSpPr/>
          <p:nvPr/>
        </p:nvSpPr>
        <p:spPr>
          <a:xfrm>
            <a:off x="0" y="4714890"/>
            <a:ext cx="9144000" cy="428610"/>
          </a:xfrm>
          <a:prstGeom prst="rect">
            <a:avLst/>
          </a:prstGeom>
          <a:solidFill>
            <a:srgbClr val="E7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Рисунок 12" descr="оранж_верх.png"/>
          <p:cNvPicPr>
            <a:picLocks noChangeAspect="1"/>
          </p:cNvPicPr>
          <p:nvPr/>
        </p:nvPicPr>
        <p:blipFill>
          <a:blip r:embed="rId3" cstate="print"/>
          <a:stretch>
            <a:fillRect/>
          </a:stretch>
        </p:blipFill>
        <p:spPr>
          <a:xfrm>
            <a:off x="0" y="0"/>
            <a:ext cx="9144000" cy="1152336"/>
          </a:xfrm>
          <a:prstGeom prst="rect">
            <a:avLst/>
          </a:prstGeom>
        </p:spPr>
      </p:pic>
      <p:sp>
        <p:nvSpPr>
          <p:cNvPr id="5" name="Rectangle 4"/>
          <p:cNvSpPr txBox="1">
            <a:spLocks/>
          </p:cNvSpPr>
          <p:nvPr/>
        </p:nvSpPr>
        <p:spPr>
          <a:xfrm>
            <a:off x="857224" y="4071948"/>
            <a:ext cx="3714776" cy="714380"/>
          </a:xfrm>
          <a:prstGeom prst="rect">
            <a:avLst/>
          </a:prstGeom>
        </p:spPr>
        <p:txBody>
          <a:bodyPr vert="horz" anchor="t">
            <a:noAutofit/>
          </a:bodyPr>
          <a:lstStyle>
            <a:extLst/>
          </a:lstStyle>
          <a:p>
            <a:pPr marL="0" marR="0" lvl="0" indent="0" defTabSz="914400" rtl="0" eaLnBrk="1" fontAlgn="auto" latinLnBrk="0" hangingPunct="1">
              <a:lnSpc>
                <a:spcPts val="1400"/>
              </a:lnSpc>
              <a:spcBef>
                <a:spcPts val="700"/>
              </a:spcBef>
              <a:spcAft>
                <a:spcPts val="0"/>
              </a:spcAft>
              <a:buClr>
                <a:schemeClr val="accent2"/>
              </a:buClr>
              <a:buSzPct val="60000"/>
              <a:buFont typeface="Wingdings"/>
              <a:buNone/>
              <a:tabLst/>
              <a:defRPr/>
            </a:pPr>
            <a:r>
              <a:rPr kumimoji="0" lang="ru-RU" sz="1800" i="0" u="none" strike="noStrike" kern="1200" cap="none" spc="0" normalizeH="0" baseline="0" noProof="0" dirty="0" smtClean="0">
                <a:ln>
                  <a:noFill/>
                </a:ln>
                <a:effectLst/>
                <a:uLnTx/>
                <a:uFillTx/>
                <a:latin typeface="+mn-lt"/>
                <a:ea typeface="+mn-ea"/>
                <a:cs typeface="+mn-cs"/>
              </a:rPr>
              <a:t>Подготовлен</a:t>
            </a:r>
            <a:r>
              <a:rPr kumimoji="0" lang="ru-RU" sz="1800" i="0" u="none" strike="noStrike" kern="1200" cap="none" spc="0" normalizeH="0" noProof="0" dirty="0" smtClean="0">
                <a:ln>
                  <a:noFill/>
                </a:ln>
                <a:effectLst/>
                <a:uLnTx/>
                <a:uFillTx/>
                <a:latin typeface="+mn-lt"/>
                <a:ea typeface="+mn-ea"/>
                <a:cs typeface="+mn-cs"/>
              </a:rPr>
              <a:t> и представлен</a:t>
            </a:r>
          </a:p>
          <a:p>
            <a:pPr marL="0" marR="0" lvl="0" indent="0" defTabSz="914400" rtl="0" eaLnBrk="1" fontAlgn="auto" latinLnBrk="0" hangingPunct="1">
              <a:lnSpc>
                <a:spcPts val="1400"/>
              </a:lnSpc>
              <a:spcBef>
                <a:spcPts val="700"/>
              </a:spcBef>
              <a:spcAft>
                <a:spcPts val="0"/>
              </a:spcAft>
              <a:buClr>
                <a:schemeClr val="accent2"/>
              </a:buClr>
              <a:buSzPct val="60000"/>
              <a:buFont typeface="Wingdings"/>
              <a:buNone/>
              <a:tabLst/>
              <a:defRPr/>
            </a:pPr>
            <a:r>
              <a:rPr kumimoji="0" lang="ru-RU" sz="1800" b="1" i="0" u="none" strike="noStrike" kern="1200" cap="none" spc="0" normalizeH="0" baseline="0" noProof="0" dirty="0" smtClean="0">
                <a:ln>
                  <a:noFill/>
                </a:ln>
                <a:effectLst/>
                <a:uLnTx/>
                <a:uFillTx/>
                <a:latin typeface="+mn-lt"/>
                <a:ea typeface="+mn-ea"/>
                <a:cs typeface="+mn-cs"/>
              </a:rPr>
              <a:t>Александром Максимовым</a:t>
            </a:r>
          </a:p>
          <a:p>
            <a:pPr marL="0" marR="0" lvl="0" indent="0" defTabSz="914400" rtl="0" eaLnBrk="1" fontAlgn="auto" latinLnBrk="0" hangingPunct="1">
              <a:lnSpc>
                <a:spcPts val="1400"/>
              </a:lnSpc>
              <a:spcBef>
                <a:spcPts val="700"/>
              </a:spcBef>
              <a:spcAft>
                <a:spcPts val="0"/>
              </a:spcAft>
              <a:buClr>
                <a:schemeClr val="accent2"/>
              </a:buClr>
              <a:buSzPct val="60000"/>
              <a:buFont typeface="Wingdings"/>
              <a:buNone/>
              <a:tabLst/>
              <a:defRPr/>
            </a:pPr>
            <a:endParaRPr b="1" dirty="0" smtClean="0"/>
          </a:p>
        </p:txBody>
      </p:sp>
      <p:sp>
        <p:nvSpPr>
          <p:cNvPr id="6" name="Прямоугольник 5"/>
          <p:cNvSpPr/>
          <p:nvPr/>
        </p:nvSpPr>
        <p:spPr>
          <a:xfrm>
            <a:off x="928662" y="3857634"/>
            <a:ext cx="3500462" cy="71438"/>
          </a:xfrm>
          <a:prstGeom prst="rect">
            <a:avLst/>
          </a:prstGeom>
          <a:solidFill>
            <a:srgbClr val="E7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Rectangle 3"/>
          <p:cNvSpPr txBox="1">
            <a:spLocks/>
          </p:cNvSpPr>
          <p:nvPr/>
        </p:nvSpPr>
        <p:spPr>
          <a:xfrm>
            <a:off x="755576" y="1779662"/>
            <a:ext cx="5678942" cy="1928826"/>
          </a:xfrm>
          <a:prstGeom prst="rect">
            <a:avLst/>
          </a:prstGeom>
        </p:spPr>
        <p:txBody>
          <a:bodyPr anchor="t">
            <a:noAutofit/>
          </a:bodyPr>
          <a:lstStyle>
            <a:extLst/>
          </a:lstStyle>
          <a:p>
            <a:r>
              <a:rPr lang="ru-RU" sz="4000" b="1" dirty="0" smtClean="0">
                <a:solidFill>
                  <a:schemeClr val="accent6">
                    <a:lumMod val="75000"/>
                  </a:schemeClr>
                </a:solidFill>
                <a:effectLst>
                  <a:glow rad="419100">
                    <a:schemeClr val="bg1">
                      <a:alpha val="32000"/>
                    </a:schemeClr>
                  </a:glow>
                  <a:outerShdw blurRad="304800" sx="49000" sy="49000" algn="tr" rotWithShape="0">
                    <a:schemeClr val="bg1">
                      <a:alpha val="0"/>
                    </a:schemeClr>
                  </a:outerShdw>
                </a:effectLst>
                <a:latin typeface="HeliosCond" pitchFamily="34" charset="-52"/>
              </a:rPr>
              <a:t>ОХРАНА ТРУДА:</a:t>
            </a:r>
          </a:p>
          <a:p>
            <a:r>
              <a:rPr lang="ru-RU" sz="4000" b="1" dirty="0" smtClean="0">
                <a:solidFill>
                  <a:schemeClr val="accent6">
                    <a:lumMod val="75000"/>
                  </a:schemeClr>
                </a:solidFill>
                <a:effectLst>
                  <a:glow rad="419100">
                    <a:schemeClr val="bg1">
                      <a:alpha val="32000"/>
                    </a:schemeClr>
                  </a:glow>
                  <a:outerShdw blurRad="304800" sx="49000" sy="49000" algn="tr" rotWithShape="0">
                    <a:schemeClr val="bg1">
                      <a:alpha val="0"/>
                    </a:schemeClr>
                  </a:outerShdw>
                </a:effectLst>
                <a:latin typeface="HeliosCond" pitchFamily="34" charset="-52"/>
              </a:rPr>
              <a:t>СЕМИНАР-ПРАКТИКУМ</a:t>
            </a:r>
          </a:p>
        </p:txBody>
      </p:sp>
      <p:sp>
        <p:nvSpPr>
          <p:cNvPr id="11" name="Title 1"/>
          <p:cNvSpPr txBox="1">
            <a:spLocks/>
          </p:cNvSpPr>
          <p:nvPr/>
        </p:nvSpPr>
        <p:spPr>
          <a:xfrm>
            <a:off x="827584" y="4796408"/>
            <a:ext cx="4032448" cy="224408"/>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1300" b="1" dirty="0" smtClean="0">
                <a:solidFill>
                  <a:schemeClr val="bg1"/>
                </a:solidFill>
              </a:rPr>
              <a:t>«МАКСИМУМ»   Август 2024</a:t>
            </a:r>
            <a:endParaRPr lang="en-US" sz="1300"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r="17721"/>
          <a:stretch/>
        </p:blipFill>
        <p:spPr>
          <a:xfrm>
            <a:off x="3752800" y="1021326"/>
            <a:ext cx="5427712" cy="3710664"/>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0404648" y="267494"/>
            <a:ext cx="3268215" cy="4196600"/>
          </a:xfrm>
          <a:prstGeom prst="rect">
            <a:avLst/>
          </a:prstGeom>
        </p:spPr>
      </p:pic>
      <p:sp>
        <p:nvSpPr>
          <p:cNvPr id="9" name="Прямоугольник 8"/>
          <p:cNvSpPr/>
          <p:nvPr/>
        </p:nvSpPr>
        <p:spPr>
          <a:xfrm>
            <a:off x="0" y="4714890"/>
            <a:ext cx="9144000" cy="428610"/>
          </a:xfrm>
          <a:prstGeom prst="rect">
            <a:avLst/>
          </a:prstGeom>
          <a:solidFill>
            <a:srgbClr val="E7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smtClean="0"/>
              <a:t>Центр обеспечения охраны труда</a:t>
            </a:r>
            <a:endParaRPr lang="ru-RU"/>
          </a:p>
        </p:txBody>
      </p:sp>
      <p:sp>
        <p:nvSpPr>
          <p:cNvPr id="6" name="Номер слайда 5"/>
          <p:cNvSpPr>
            <a:spLocks noGrp="1"/>
          </p:cNvSpPr>
          <p:nvPr>
            <p:ph type="sldNum" sz="quarter" idx="12"/>
          </p:nvPr>
        </p:nvSpPr>
        <p:spPr/>
        <p:txBody>
          <a:bodyPr/>
          <a:lstStyle/>
          <a:p>
            <a:fld id="{36B1CA64-C48E-480E-A5A5-340591A3DC09}" type="slidenum">
              <a:rPr lang="ru-RU" smtClean="0"/>
              <a:pPr/>
              <a:t>2</a:t>
            </a:fld>
            <a:endParaRPr lang="ru-RU"/>
          </a:p>
        </p:txBody>
      </p:sp>
      <p:pic>
        <p:nvPicPr>
          <p:cNvPr id="7" name="Рисунок 6" descr="оранж_верх.png"/>
          <p:cNvPicPr>
            <a:picLocks noChangeAspect="1"/>
          </p:cNvPicPr>
          <p:nvPr/>
        </p:nvPicPr>
        <p:blipFill>
          <a:blip r:embed="rId5" cstate="print"/>
          <a:stretch>
            <a:fillRect/>
          </a:stretch>
        </p:blipFill>
        <p:spPr>
          <a:xfrm>
            <a:off x="0" y="0"/>
            <a:ext cx="9144000" cy="1152336"/>
          </a:xfrm>
          <a:prstGeom prst="rect">
            <a:avLst/>
          </a:prstGeom>
        </p:spPr>
      </p:pic>
      <p:sp>
        <p:nvSpPr>
          <p:cNvPr id="15" name="Прямоугольник 14"/>
          <p:cNvSpPr/>
          <p:nvPr/>
        </p:nvSpPr>
        <p:spPr>
          <a:xfrm>
            <a:off x="827584" y="1851670"/>
            <a:ext cx="4248472" cy="1200329"/>
          </a:xfrm>
          <a:prstGeom prst="rect">
            <a:avLst/>
          </a:prstGeom>
          <a:noFill/>
        </p:spPr>
        <p:txBody>
          <a:bodyPr wrap="square" lIns="91440" tIns="45720" rIns="91440" bIns="45720">
            <a:spAutoFit/>
          </a:bodyPr>
          <a:lstStyle/>
          <a:p>
            <a:r>
              <a:rPr lang="ru-RU" sz="3600" b="1" dirty="0" smtClean="0">
                <a:solidFill>
                  <a:schemeClr val="accent6">
                    <a:lumMod val="75000"/>
                  </a:schemeClr>
                </a:solidFill>
                <a:latin typeface="HeliosCond" pitchFamily="34" charset="-52"/>
              </a:rPr>
              <a:t>Практика </a:t>
            </a:r>
          </a:p>
          <a:p>
            <a:r>
              <a:rPr lang="ru-RU" sz="3600" b="1" dirty="0" smtClean="0">
                <a:solidFill>
                  <a:schemeClr val="accent6">
                    <a:lumMod val="75000"/>
                  </a:schemeClr>
                </a:solidFill>
                <a:latin typeface="HeliosCond" pitchFamily="34" charset="-52"/>
              </a:rPr>
              <a:t>охраны труда</a:t>
            </a:r>
          </a:p>
        </p:txBody>
      </p:sp>
      <p:sp>
        <p:nvSpPr>
          <p:cNvPr id="12" name="Заголовок 12"/>
          <p:cNvSpPr>
            <a:spLocks noGrp="1"/>
          </p:cNvSpPr>
          <p:nvPr>
            <p:ph type="title" idx="4294967295"/>
          </p:nvPr>
        </p:nvSpPr>
        <p:spPr>
          <a:xfrm>
            <a:off x="3347864" y="222870"/>
            <a:ext cx="5616624" cy="980728"/>
          </a:xfrm>
        </p:spPr>
        <p:txBody>
          <a:bodyPr vert="horz" lIns="91440" tIns="45720" rIns="91440" bIns="45720" rtlCol="0" anchor="ctr">
            <a:noAutofit/>
          </a:bodyPr>
          <a:lstStyle/>
          <a:p>
            <a:pPr>
              <a:lnSpc>
                <a:spcPts val="3700"/>
              </a:lnSpc>
            </a:pPr>
            <a:r>
              <a:rPr lang="ru-RU" sz="3600" b="1" dirty="0">
                <a:solidFill>
                  <a:schemeClr val="bg1"/>
                </a:solidFill>
              </a:rPr>
              <a:t>Охрана труда </a:t>
            </a:r>
            <a:r>
              <a:rPr lang="ru-RU" sz="3600" b="1" dirty="0" smtClean="0">
                <a:solidFill>
                  <a:schemeClr val="bg1"/>
                </a:solidFill>
              </a:rPr>
              <a:t>2024</a:t>
            </a:r>
            <a:endParaRPr lang="ru-RU" sz="3600" b="1" dirty="0">
              <a:solidFill>
                <a:schemeClr val="bg1"/>
              </a:solidFill>
            </a:endParaRPr>
          </a:p>
        </p:txBody>
      </p:sp>
    </p:spTree>
    <p:extLst>
      <p:ext uri="{BB962C8B-B14F-4D97-AF65-F5344CB8AC3E}">
        <p14:creationId xmlns:p14="http://schemas.microsoft.com/office/powerpoint/2010/main" val="13276333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a:t>
            </a:fld>
            <a:endParaRPr lang="ru-RU"/>
          </a:p>
        </p:txBody>
      </p:sp>
      <p:sp>
        <p:nvSpPr>
          <p:cNvPr id="7" name="Заголовок 6"/>
          <p:cNvSpPr>
            <a:spLocks noGrp="1"/>
          </p:cNvSpPr>
          <p:nvPr>
            <p:ph type="title" idx="4294967295"/>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1.1. Законодательство</a:t>
            </a:r>
          </a:p>
        </p:txBody>
      </p:sp>
      <p:sp>
        <p:nvSpPr>
          <p:cNvPr id="9" name="Прямоугольник 8"/>
          <p:cNvSpPr/>
          <p:nvPr/>
        </p:nvSpPr>
        <p:spPr>
          <a:xfrm>
            <a:off x="827584" y="1059582"/>
            <a:ext cx="6192688" cy="840230"/>
          </a:xfrm>
          <a:prstGeom prst="rect">
            <a:avLst/>
          </a:prstGeom>
          <a:noFill/>
        </p:spPr>
        <p:txBody>
          <a:bodyPr wrap="square" lIns="91440" tIns="45720" rIns="91440" bIns="45720">
            <a:spAutoFit/>
          </a:bodyPr>
          <a:lstStyle/>
          <a:p>
            <a:pPr>
              <a:lnSpc>
                <a:spcPct val="90000"/>
              </a:lnSpc>
            </a:pPr>
            <a:r>
              <a:rPr lang="ru-RU" b="1" dirty="0">
                <a:solidFill>
                  <a:schemeClr val="accent6"/>
                </a:solidFill>
                <a:latin typeface="HeliosCond" panose="020B0800000000000000" pitchFamily="34" charset="-52"/>
              </a:rPr>
              <a:t>Письмо </a:t>
            </a:r>
            <a:r>
              <a:rPr lang="ru-RU" b="1" dirty="0" err="1">
                <a:solidFill>
                  <a:schemeClr val="accent6"/>
                </a:solidFill>
                <a:latin typeface="HeliosCond" panose="020B0800000000000000" pitchFamily="34" charset="-52"/>
              </a:rPr>
              <a:t>Роструда</a:t>
            </a:r>
            <a:r>
              <a:rPr lang="ru-RU" b="1" dirty="0">
                <a:solidFill>
                  <a:schemeClr val="accent6"/>
                </a:solidFill>
                <a:latin typeface="HeliosCond" panose="020B0800000000000000" pitchFamily="34" charset="-52"/>
              </a:rPr>
              <a:t> от 03.07.2024 </a:t>
            </a:r>
            <a:r>
              <a:rPr lang="ru-RU" b="1" dirty="0">
                <a:solidFill>
                  <a:schemeClr val="accent6"/>
                </a:solidFill>
                <a:latin typeface="Arial Narrow" panose="020B0606020202030204" pitchFamily="34" charset="0"/>
              </a:rPr>
              <a:t>№</a:t>
            </a:r>
            <a:r>
              <a:rPr lang="ru-RU" b="1" dirty="0">
                <a:solidFill>
                  <a:schemeClr val="accent6"/>
                </a:solidFill>
                <a:latin typeface="HeliosCond" panose="020B0800000000000000" pitchFamily="34" charset="-52"/>
              </a:rPr>
              <a:t> ПГ/14029-3-1</a:t>
            </a:r>
          </a:p>
          <a:p>
            <a:pPr fontAlgn="base">
              <a:lnSpc>
                <a:spcPct val="90000"/>
              </a:lnSpc>
            </a:pPr>
            <a:r>
              <a:rPr lang="ru-RU" b="1" dirty="0" smtClean="0">
                <a:solidFill>
                  <a:schemeClr val="accent6"/>
                </a:solidFill>
                <a:latin typeface="HeliosCond" panose="020B0800000000000000" pitchFamily="34" charset="-52"/>
              </a:rPr>
              <a:t>«</a:t>
            </a:r>
            <a:r>
              <a:rPr lang="ru-RU" b="1" dirty="0">
                <a:solidFill>
                  <a:schemeClr val="accent6"/>
                </a:solidFill>
                <a:latin typeface="HeliosCond" panose="020B0800000000000000" pitchFamily="34" charset="-52"/>
              </a:rPr>
              <a:t>О расследовании несчастного случая у работодателя с численностью работников менее трех </a:t>
            </a:r>
            <a:r>
              <a:rPr lang="ru-RU" b="1" dirty="0" smtClean="0">
                <a:solidFill>
                  <a:schemeClr val="accent6"/>
                </a:solidFill>
                <a:latin typeface="HeliosCond" panose="020B0800000000000000" pitchFamily="34" charset="-52"/>
              </a:rPr>
              <a:t>человек</a:t>
            </a:r>
            <a:r>
              <a:rPr lang="en-US" b="1" dirty="0" smtClean="0">
                <a:solidFill>
                  <a:schemeClr val="accent6"/>
                </a:solidFill>
                <a:latin typeface="HeliosCond" panose="020B0800000000000000" pitchFamily="34" charset="-52"/>
              </a:rPr>
              <a:t>a</a:t>
            </a:r>
            <a:r>
              <a:rPr lang="ru-RU" b="1" dirty="0" smtClean="0">
                <a:solidFill>
                  <a:schemeClr val="accent6"/>
                </a:solidFill>
                <a:latin typeface="HeliosCond" panose="020B0800000000000000" pitchFamily="34" charset="-52"/>
              </a:rPr>
              <a:t>»</a:t>
            </a:r>
            <a:endParaRPr lang="ru-RU" b="1" dirty="0">
              <a:solidFill>
                <a:schemeClr val="accent6"/>
              </a:solidFill>
              <a:latin typeface="HeliosCond" panose="020B0800000000000000" pitchFamily="34" charset="-52"/>
            </a:endParaRPr>
          </a:p>
        </p:txBody>
      </p:sp>
      <p:sp>
        <p:nvSpPr>
          <p:cNvPr id="8" name="Содержимое 2"/>
          <p:cNvSpPr>
            <a:spLocks noGrp="1"/>
          </p:cNvSpPr>
          <p:nvPr>
            <p:ph sz="half" idx="1"/>
          </p:nvPr>
        </p:nvSpPr>
        <p:spPr>
          <a:xfrm>
            <a:off x="827584" y="1779662"/>
            <a:ext cx="7776864" cy="2994099"/>
          </a:xfrm>
          <a:noFill/>
        </p:spPr>
        <p:txBody>
          <a:bodyPr>
            <a:noAutofit/>
          </a:bodyPr>
          <a:lstStyle/>
          <a:p>
            <a:pPr marL="0" indent="0" algn="just">
              <a:lnSpc>
                <a:spcPct val="95000"/>
              </a:lnSpc>
              <a:buNone/>
            </a:pPr>
            <a:r>
              <a:rPr lang="ru-RU" sz="1600" dirty="0">
                <a:latin typeface="HeliosCond" panose="020B0800000000000000" pitchFamily="34" charset="-52"/>
              </a:rPr>
              <a:t>Статьями 227 — 231 Трудового кодекса Российской Федерации (далее </a:t>
            </a:r>
            <a:r>
              <a:rPr lang="ru-RU" sz="1600" dirty="0" smtClean="0">
                <a:latin typeface="HeliosCond" panose="020B0800000000000000" pitchFamily="34" charset="-52"/>
              </a:rPr>
              <a:t>– </a:t>
            </a:r>
            <a:r>
              <a:rPr lang="ru-RU" sz="1600" dirty="0">
                <a:latin typeface="HeliosCond" panose="020B0800000000000000" pitchFamily="34" charset="-52"/>
              </a:rPr>
              <a:t>ТК РФ) определен общий порядок расследования, оформления и учета несчастных случаев на производстве.</a:t>
            </a:r>
            <a:br>
              <a:rPr lang="ru-RU" sz="1600" dirty="0">
                <a:latin typeface="HeliosCond" panose="020B0800000000000000" pitchFamily="34" charset="-52"/>
              </a:rPr>
            </a:br>
            <a:r>
              <a:rPr lang="ru-RU" sz="1600" dirty="0">
                <a:latin typeface="HeliosCond" panose="020B0800000000000000" pitchFamily="34" charset="-52"/>
              </a:rPr>
              <a:t>Порядок формирования комиссий по расследованию несчастных случаев установлен статьей 229 ТК РФ</a:t>
            </a:r>
            <a:r>
              <a:rPr lang="ru-RU" sz="1600" dirty="0" smtClean="0">
                <a:latin typeface="HeliosCond" panose="020B0800000000000000" pitchFamily="34" charset="-52"/>
              </a:rPr>
              <a:t>.</a:t>
            </a:r>
          </a:p>
          <a:p>
            <a:pPr marL="0" indent="0" algn="just">
              <a:lnSpc>
                <a:spcPct val="95000"/>
              </a:lnSpc>
              <a:buNone/>
            </a:pPr>
            <a:r>
              <a:rPr lang="ru-RU" sz="1600" spc="-10" dirty="0" smtClean="0">
                <a:latin typeface="HeliosCond" panose="020B0800000000000000" pitchFamily="34" charset="-52"/>
              </a:rPr>
              <a:t>Так</a:t>
            </a:r>
            <a:r>
              <a:rPr lang="ru-RU" sz="1600" spc="-10" dirty="0">
                <a:latin typeface="HeliosCond" panose="020B0800000000000000" pitchFamily="34" charset="-52"/>
              </a:rPr>
              <a:t>, согласно части первой статьи 229 ТК РФ для расследования несчастного случая работодатель (его представитель) незамедлительно образует комиссию в составе не менее трех человек. В состав комиссии включаются специалист по охране труда или лицо, назначенное ответственным за организацию работы по охране труда приказом (распоряжением) работодателя, представители работодателя, представители выборного органа первичной профсоюзной организации или иного уполномоченного представительного органа работников (при наличии такого представительного органа), уполномоченный по охране труда (при наличии</a:t>
            </a:r>
            <a:r>
              <a:rPr lang="ru-RU" sz="1600" spc="-10" dirty="0" smtClean="0">
                <a:latin typeface="HeliosCond" panose="020B0800000000000000" pitchFamily="34" charset="-52"/>
              </a:rPr>
              <a:t>).</a:t>
            </a:r>
            <a:endParaRPr lang="ru-RU" sz="1600" spc="-10" dirty="0" smtClean="0">
              <a:solidFill>
                <a:srgbClr val="C00000"/>
              </a:solidFill>
              <a:latin typeface="HeliosCond" panose="020B0800000000000000" pitchFamily="34" charset="-52"/>
            </a:endParaRPr>
          </a:p>
        </p:txBody>
      </p:sp>
    </p:spTree>
    <p:extLst>
      <p:ext uri="{BB962C8B-B14F-4D97-AF65-F5344CB8AC3E}">
        <p14:creationId xmlns:p14="http://schemas.microsoft.com/office/powerpoint/2010/main" val="28561649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idx="4294967295"/>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1.1. Законодательство</a:t>
            </a:r>
          </a:p>
        </p:txBody>
      </p:sp>
      <p:sp>
        <p:nvSpPr>
          <p:cNvPr id="8" name="Содержимое 2"/>
          <p:cNvSpPr>
            <a:spLocks noGrp="1"/>
          </p:cNvSpPr>
          <p:nvPr>
            <p:ph sz="half" idx="1"/>
          </p:nvPr>
        </p:nvSpPr>
        <p:spPr>
          <a:xfrm>
            <a:off x="755576" y="1203598"/>
            <a:ext cx="7704856" cy="3200290"/>
          </a:xfrm>
          <a:noFill/>
        </p:spPr>
        <p:txBody>
          <a:bodyPr vert="horz" lIns="91440" tIns="45720" rIns="91440" bIns="45720" rtlCol="0">
            <a:noAutofit/>
          </a:bodyPr>
          <a:lstStyle/>
          <a:p>
            <a:pPr marL="0" indent="0" algn="just">
              <a:lnSpc>
                <a:spcPct val="95000"/>
              </a:lnSpc>
              <a:buNone/>
            </a:pPr>
            <a:r>
              <a:rPr lang="ru-RU" sz="1600" dirty="0">
                <a:latin typeface="HeliosCond" panose="020B0800000000000000" pitchFamily="34" charset="-52"/>
              </a:rPr>
              <a:t>Комиссию возглавляет работодатель (его представитель), а в случаях, предусмотренных ТК РФ, – должностное лицо соответствующего федерального органа исполнительной власти, осуществляющего государственный контроль (надзор) в установленной сфере деятельности.</a:t>
            </a:r>
            <a:endParaRPr lang="ru-RU" sz="1600" dirty="0">
              <a:solidFill>
                <a:srgbClr val="C00000"/>
              </a:solidFill>
              <a:latin typeface="HeliosCond" panose="020B0800000000000000" pitchFamily="34" charset="-52"/>
            </a:endParaRPr>
          </a:p>
          <a:p>
            <a:pPr marL="0" indent="0" algn="just">
              <a:lnSpc>
                <a:spcPct val="95000"/>
              </a:lnSpc>
              <a:buNone/>
            </a:pPr>
            <a:r>
              <a:rPr lang="ru-RU" sz="1600" dirty="0" smtClean="0">
                <a:latin typeface="HeliosCond" panose="020B0800000000000000" pitchFamily="34" charset="-52"/>
              </a:rPr>
              <a:t>В </a:t>
            </a:r>
            <a:r>
              <a:rPr lang="ru-RU" sz="1600" dirty="0">
                <a:latin typeface="HeliosCond" panose="020B0800000000000000" pitchFamily="34" charset="-52"/>
              </a:rPr>
              <a:t>соответствии с частью второй статьи 229 ТК РФ при расследовании несчастного случая (в том числе группового), в результате которого один или несколько пострадавших получили тяжелые повреждения здоровья, либо несчастного случая (в том числе группового) со смертельным исходом в состав комиссии также включаются государственный инспектор труда, представители органа исполнительной власти субъекта Российской Федерации в области охраны труда или органа местного самоуправления (по согласованию), представитель территориального объединения организаций профсоюзов, а при расследовании указанных несчастных случаев с застрахованными — представители исполнительного органа страховщика по месту регистрации работодателя в качестве страхователя. </a:t>
            </a:r>
            <a:endParaRPr lang="en-US" sz="1600" dirty="0">
              <a:latin typeface="HeliosCond" panose="020B0800000000000000" pitchFamily="34" charset="-52"/>
            </a:endParaRPr>
          </a:p>
        </p:txBody>
      </p:sp>
    </p:spTree>
    <p:extLst>
      <p:ext uri="{BB962C8B-B14F-4D97-AF65-F5344CB8AC3E}">
        <p14:creationId xmlns:p14="http://schemas.microsoft.com/office/powerpoint/2010/main" val="34408673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5</a:t>
            </a:fld>
            <a:endParaRPr lang="ru-RU"/>
          </a:p>
        </p:txBody>
      </p:sp>
      <p:sp>
        <p:nvSpPr>
          <p:cNvPr id="7" name="Заголовок 6"/>
          <p:cNvSpPr>
            <a:spLocks noGrp="1"/>
          </p:cNvSpPr>
          <p:nvPr>
            <p:ph type="title" idx="4294967295"/>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1.1. Законодательство</a:t>
            </a:r>
          </a:p>
        </p:txBody>
      </p:sp>
      <p:sp>
        <p:nvSpPr>
          <p:cNvPr id="8" name="Содержимое 2"/>
          <p:cNvSpPr>
            <a:spLocks noGrp="1"/>
          </p:cNvSpPr>
          <p:nvPr>
            <p:ph sz="half" idx="1"/>
          </p:nvPr>
        </p:nvSpPr>
        <p:spPr>
          <a:xfrm>
            <a:off x="755576" y="1203598"/>
            <a:ext cx="7704856" cy="3200290"/>
          </a:xfrm>
          <a:noFill/>
        </p:spPr>
        <p:txBody>
          <a:bodyPr vert="horz" lIns="91440" tIns="45720" rIns="91440" bIns="45720" rtlCol="0">
            <a:noAutofit/>
          </a:bodyPr>
          <a:lstStyle/>
          <a:p>
            <a:pPr marL="0" indent="0" algn="just">
              <a:lnSpc>
                <a:spcPct val="95000"/>
              </a:lnSpc>
              <a:buNone/>
            </a:pPr>
            <a:r>
              <a:rPr lang="ru-RU" sz="1600" dirty="0">
                <a:latin typeface="HeliosCond" panose="020B0800000000000000" pitchFamily="34" charset="-52"/>
              </a:rPr>
              <a:t>Комиссию возглавляет, как правило, должностное лицо территориального органа федерального органа исполнительной власти, уполномоченного на проведение федерального государственного контроля (надзора) за соблюдением трудового законодательства и иных нормативных правовых актов, содержащих нормы трудового права.</a:t>
            </a:r>
            <a:endParaRPr lang="en-US" sz="1600" dirty="0">
              <a:latin typeface="HeliosCond" panose="020B0800000000000000" pitchFamily="34" charset="-52"/>
            </a:endParaRPr>
          </a:p>
          <a:p>
            <a:pPr marL="0" indent="0" algn="just">
              <a:lnSpc>
                <a:spcPct val="95000"/>
              </a:lnSpc>
              <a:buNone/>
            </a:pPr>
            <a:r>
              <a:rPr lang="ru-RU" sz="1600" dirty="0" smtClean="0">
                <a:latin typeface="HeliosCond" panose="020B0800000000000000" pitchFamily="34" charset="-52"/>
              </a:rPr>
              <a:t>Вместе </a:t>
            </a:r>
            <a:r>
              <a:rPr lang="ru-RU" sz="1600" dirty="0">
                <a:latin typeface="HeliosCond" panose="020B0800000000000000" pitchFamily="34" charset="-52"/>
              </a:rPr>
              <a:t>с тем полагаем, что для расследования несчастного случая, происшедшего у работодателя с численностью работников менее 3 человек, указанным работодателем могут быть привлечены к расследованию несчастного случая представители работодателя по доверенности, а также специалист по охране труда, который при его отсутствии у данного работодателя может привлекаться к расследованию несчастного случая по гражданско-правовому договору при соответствии условий, определенных статьей 223 ТК РФ.</a:t>
            </a:r>
            <a:endParaRPr lang="ru-RU" sz="1600" dirty="0">
              <a:latin typeface="HeliosCond" panose="020B0800000000000000" pitchFamily="34" charset="-52"/>
            </a:endParaRPr>
          </a:p>
        </p:txBody>
      </p:sp>
      <p:pic>
        <p:nvPicPr>
          <p:cNvPr id="1026" name="Picture 2" descr="D:\bogda\!!WORK\!!КЛИПАРТЫ\РАСТР\разные предметы\очки лупа бинокль труба\82c309d27eb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8200461" flipH="1">
            <a:off x="4872388" y="3075354"/>
            <a:ext cx="2639185" cy="2659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08899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6</a:t>
            </a:fld>
            <a:endParaRPr lang="ru-RU"/>
          </a:p>
        </p:txBody>
      </p:sp>
      <p:sp>
        <p:nvSpPr>
          <p:cNvPr id="7" name="Заголовок 6"/>
          <p:cNvSpPr>
            <a:spLocks noGrp="1"/>
          </p:cNvSpPr>
          <p:nvPr>
            <p:ph type="title" idx="4294967295"/>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1.2. Законодательство</a:t>
            </a:r>
          </a:p>
        </p:txBody>
      </p:sp>
      <p:sp>
        <p:nvSpPr>
          <p:cNvPr id="9" name="Прямоугольник 8"/>
          <p:cNvSpPr/>
          <p:nvPr/>
        </p:nvSpPr>
        <p:spPr>
          <a:xfrm>
            <a:off x="827584" y="1133331"/>
            <a:ext cx="8247112" cy="646331"/>
          </a:xfrm>
          <a:prstGeom prst="rect">
            <a:avLst/>
          </a:prstGeom>
          <a:noFill/>
        </p:spPr>
        <p:txBody>
          <a:bodyPr wrap="square" lIns="91440" tIns="45720" rIns="91440" bIns="45720">
            <a:spAutoFit/>
          </a:bodyPr>
          <a:lstStyle/>
          <a:p>
            <a:pPr fontAlgn="base"/>
            <a:r>
              <a:rPr lang="ru-RU" dirty="0" smtClean="0">
                <a:solidFill>
                  <a:schemeClr val="accent6"/>
                </a:solidFill>
                <a:latin typeface="HeliosCond" panose="020B0800000000000000" pitchFamily="34" charset="-52"/>
              </a:rPr>
              <a:t>Проект приказа </a:t>
            </a:r>
            <a:r>
              <a:rPr lang="ru-RU" dirty="0">
                <a:solidFill>
                  <a:schemeClr val="accent6"/>
                </a:solidFill>
                <a:latin typeface="HeliosCond" panose="020B0800000000000000" pitchFamily="34" charset="-52"/>
              </a:rPr>
              <a:t>Минтруда России от 17.10.2023 </a:t>
            </a:r>
          </a:p>
          <a:p>
            <a:pPr fontAlgn="base"/>
            <a:r>
              <a:rPr lang="ru-RU" b="1" dirty="0" smtClean="0">
                <a:solidFill>
                  <a:schemeClr val="accent6"/>
                </a:solidFill>
                <a:latin typeface="HeliosCond" panose="020B0800000000000000" pitchFamily="34" charset="-52"/>
              </a:rPr>
              <a:t>«</a:t>
            </a:r>
            <a:r>
              <a:rPr lang="ru-RU" b="1" dirty="0" err="1" smtClean="0">
                <a:solidFill>
                  <a:schemeClr val="accent6"/>
                </a:solidFill>
                <a:latin typeface="HeliosCond" panose="020B0800000000000000" pitchFamily="34" charset="-52"/>
              </a:rPr>
              <a:t>Профстандарт</a:t>
            </a:r>
            <a:r>
              <a:rPr lang="ru-RU" b="1" dirty="0" smtClean="0">
                <a:solidFill>
                  <a:schemeClr val="accent6"/>
                </a:solidFill>
                <a:latin typeface="HeliosCond" panose="020B0800000000000000" pitchFamily="34" charset="-52"/>
              </a:rPr>
              <a:t> </a:t>
            </a:r>
            <a:r>
              <a:rPr lang="ru-RU" b="1" dirty="0">
                <a:solidFill>
                  <a:schemeClr val="accent6"/>
                </a:solidFill>
                <a:latin typeface="HeliosCond" panose="020B0800000000000000" pitchFamily="34" charset="-52"/>
              </a:rPr>
              <a:t>"Специалист по обучению в области охраны труда</a:t>
            </a:r>
            <a:r>
              <a:rPr lang="ru-RU" b="1" dirty="0" smtClean="0">
                <a:solidFill>
                  <a:schemeClr val="accent6"/>
                </a:solidFill>
                <a:latin typeface="HeliosCond" panose="020B0800000000000000" pitchFamily="34" charset="-52"/>
              </a:rPr>
              <a:t>"</a:t>
            </a:r>
            <a:r>
              <a:rPr lang="ru-RU" dirty="0" smtClean="0">
                <a:solidFill>
                  <a:schemeClr val="accent6"/>
                </a:solidFill>
                <a:latin typeface="HeliosCond" panose="020B0800000000000000" pitchFamily="34" charset="-52"/>
              </a:rPr>
              <a:t>»</a:t>
            </a:r>
            <a:endParaRPr lang="ru-RU" dirty="0">
              <a:solidFill>
                <a:schemeClr val="accent6"/>
              </a:solidFill>
              <a:latin typeface="HeliosCond" panose="020B0800000000000000" pitchFamily="34" charset="-52"/>
            </a:endParaRPr>
          </a:p>
        </p:txBody>
      </p:sp>
      <p:sp>
        <p:nvSpPr>
          <p:cNvPr id="10" name="Прямоугольник 9"/>
          <p:cNvSpPr/>
          <p:nvPr/>
        </p:nvSpPr>
        <p:spPr>
          <a:xfrm>
            <a:off x="827584" y="1839476"/>
            <a:ext cx="7272808" cy="2731517"/>
          </a:xfrm>
          <a:prstGeom prst="rect">
            <a:avLst/>
          </a:prstGeom>
          <a:noFill/>
        </p:spPr>
        <p:txBody>
          <a:bodyPr wrap="square" lIns="91440" tIns="45720" rIns="91440" bIns="45720">
            <a:spAutoFit/>
          </a:bodyPr>
          <a:lstStyle/>
          <a:p>
            <a:pPr algn="just" fontAlgn="base">
              <a:spcBef>
                <a:spcPts val="600"/>
              </a:spcBef>
            </a:pPr>
            <a:r>
              <a:rPr lang="ru-RU" sz="1600" dirty="0">
                <a:latin typeface="HeliosCond" panose="020B0800000000000000" pitchFamily="34" charset="-52"/>
              </a:rPr>
              <a:t>Установить, что настоящий приказ вступает в силу с 1 сентября 2024 г. и действует до 1 сентября 2030 г</a:t>
            </a:r>
            <a:r>
              <a:rPr lang="ru-RU" sz="1600" dirty="0" smtClean="0">
                <a:latin typeface="HeliosCond" panose="020B0800000000000000" pitchFamily="34" charset="-52"/>
              </a:rPr>
              <a:t>. – выдыхаем, по статус «Проект»</a:t>
            </a:r>
          </a:p>
          <a:p>
            <a:pPr algn="just" fontAlgn="base">
              <a:spcBef>
                <a:spcPts val="1200"/>
              </a:spcBef>
            </a:pPr>
            <a:r>
              <a:rPr lang="ru-RU" sz="1600" dirty="0" smtClean="0">
                <a:latin typeface="HeliosCond" panose="020B0800000000000000" pitchFamily="34" charset="-52"/>
              </a:rPr>
              <a:t>Основная </a:t>
            </a:r>
            <a:r>
              <a:rPr lang="ru-RU" sz="1600" dirty="0">
                <a:latin typeface="HeliosCond" panose="020B0800000000000000" pitchFamily="34" charset="-52"/>
              </a:rPr>
              <a:t>цель вида профессиональной деятельности</a:t>
            </a:r>
            <a:r>
              <a:rPr lang="ru-RU" sz="1600" dirty="0" smtClean="0">
                <a:latin typeface="HeliosCond" panose="020B0800000000000000" pitchFamily="34" charset="-52"/>
              </a:rPr>
              <a:t>:</a:t>
            </a:r>
          </a:p>
          <a:p>
            <a:pPr algn="just" fontAlgn="base">
              <a:spcBef>
                <a:spcPts val="300"/>
              </a:spcBef>
            </a:pPr>
            <a:r>
              <a:rPr lang="ru-RU" sz="1600" dirty="0">
                <a:latin typeface="HeliosCond" panose="020B0800000000000000" pitchFamily="34" charset="-52"/>
              </a:rPr>
              <a:t>Обучение охране труда работодателей и работников с целью предотвращения случаев производственного травматизма и профессиональных </a:t>
            </a:r>
            <a:r>
              <a:rPr lang="ru-RU" sz="1600" dirty="0" smtClean="0">
                <a:latin typeface="HeliosCond" panose="020B0800000000000000" pitchFamily="34" charset="-52"/>
              </a:rPr>
              <a:t>заболеваний</a:t>
            </a:r>
          </a:p>
          <a:p>
            <a:pPr algn="just" fontAlgn="base">
              <a:spcBef>
                <a:spcPts val="1200"/>
              </a:spcBef>
            </a:pPr>
            <a:r>
              <a:rPr lang="ru-RU" sz="1600" dirty="0" smtClean="0">
                <a:latin typeface="HeliosCond" panose="020B0800000000000000" pitchFamily="34" charset="-52"/>
              </a:rPr>
              <a:t>Обобщенная </a:t>
            </a:r>
            <a:r>
              <a:rPr lang="ru-RU" sz="1600" dirty="0" smtClean="0">
                <a:latin typeface="HeliosCond" panose="020B0800000000000000" pitchFamily="34" charset="-52"/>
              </a:rPr>
              <a:t>Трудовая функция:</a:t>
            </a:r>
            <a:endParaRPr lang="ru-RU" sz="1600" dirty="0">
              <a:latin typeface="HeliosCond" panose="020B0800000000000000" pitchFamily="34" charset="-52"/>
            </a:endParaRPr>
          </a:p>
          <a:p>
            <a:pPr marL="342900" indent="-342900" algn="just" fontAlgn="base">
              <a:spcBef>
                <a:spcPts val="300"/>
              </a:spcBef>
              <a:buFont typeface="+mj-lt"/>
              <a:buAutoNum type="alphaUcPeriod"/>
            </a:pPr>
            <a:r>
              <a:rPr lang="ru-RU" sz="1600" dirty="0" smtClean="0">
                <a:latin typeface="HeliosCond" panose="020B0800000000000000" pitchFamily="34" charset="-52"/>
              </a:rPr>
              <a:t>Проведение </a:t>
            </a:r>
            <a:r>
              <a:rPr lang="ru-RU" sz="1600" dirty="0" smtClean="0">
                <a:latin typeface="HeliosCond" panose="020B0800000000000000" pitchFamily="34" charset="-52"/>
              </a:rPr>
              <a:t>обучения (А+Б+В+СИЗ+ПП+Стажировка+Инструктаж)</a:t>
            </a:r>
          </a:p>
          <a:p>
            <a:pPr marL="342900" indent="-342900" algn="just" fontAlgn="base">
              <a:spcBef>
                <a:spcPts val="300"/>
              </a:spcBef>
              <a:buFont typeface="+mj-lt"/>
              <a:buAutoNum type="alphaUcPeriod"/>
            </a:pPr>
            <a:r>
              <a:rPr lang="ru-RU" sz="1600" dirty="0" smtClean="0">
                <a:latin typeface="HeliosCond" panose="020B0800000000000000" pitchFamily="34" charset="-52"/>
              </a:rPr>
              <a:t>Управление </a:t>
            </a:r>
            <a:r>
              <a:rPr lang="ru-RU" sz="1600" dirty="0" smtClean="0">
                <a:latin typeface="HeliosCond" panose="020B0800000000000000" pitchFamily="34" charset="-52"/>
              </a:rPr>
              <a:t>обучением по ОТ (Организация обучения, контроль и оценка обучения, взаимодействие со структурами, участвующими в обучении по охране труда</a:t>
            </a:r>
            <a:r>
              <a:rPr lang="ru-RU" sz="1600" dirty="0" smtClean="0">
                <a:latin typeface="HeliosCond" panose="020B0800000000000000" pitchFamily="34" charset="-52"/>
              </a:rPr>
              <a:t>)</a:t>
            </a:r>
            <a:endParaRPr lang="ru-RU" sz="1600" dirty="0">
              <a:latin typeface="HeliosCond" panose="020B0800000000000000" pitchFamily="34" charset="-52"/>
            </a:endParaRPr>
          </a:p>
        </p:txBody>
      </p:sp>
    </p:spTree>
    <p:extLst>
      <p:ext uri="{BB962C8B-B14F-4D97-AF65-F5344CB8AC3E}">
        <p14:creationId xmlns:p14="http://schemas.microsoft.com/office/powerpoint/2010/main" val="5007588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7</a:t>
            </a:fld>
            <a:endParaRPr lang="ru-RU"/>
          </a:p>
        </p:txBody>
      </p:sp>
      <p:sp>
        <p:nvSpPr>
          <p:cNvPr id="7" name="Заголовок 6"/>
          <p:cNvSpPr>
            <a:spLocks noGrp="1"/>
          </p:cNvSpPr>
          <p:nvPr>
            <p:ph type="title" idx="4294967295"/>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1.2. Законодательство</a:t>
            </a:r>
          </a:p>
        </p:txBody>
      </p:sp>
      <p:sp>
        <p:nvSpPr>
          <p:cNvPr id="9" name="Прямоугольник 8"/>
          <p:cNvSpPr/>
          <p:nvPr/>
        </p:nvSpPr>
        <p:spPr>
          <a:xfrm>
            <a:off x="827584" y="1080000"/>
            <a:ext cx="8247112" cy="646331"/>
          </a:xfrm>
          <a:prstGeom prst="rect">
            <a:avLst/>
          </a:prstGeom>
          <a:noFill/>
        </p:spPr>
        <p:txBody>
          <a:bodyPr wrap="square" lIns="91440" tIns="45720" rIns="91440" bIns="45720">
            <a:spAutoFit/>
          </a:bodyPr>
          <a:lstStyle/>
          <a:p>
            <a:pPr fontAlgn="base"/>
            <a:r>
              <a:rPr lang="ru-RU" dirty="0" smtClean="0">
                <a:solidFill>
                  <a:schemeClr val="accent6"/>
                </a:solidFill>
                <a:latin typeface="HeliosCond" panose="020B0800000000000000" pitchFamily="34" charset="-52"/>
              </a:rPr>
              <a:t>Проект приказа </a:t>
            </a:r>
            <a:r>
              <a:rPr lang="ru-RU" dirty="0">
                <a:solidFill>
                  <a:schemeClr val="accent6"/>
                </a:solidFill>
                <a:latin typeface="HeliosCond" panose="020B0800000000000000" pitchFamily="34" charset="-52"/>
              </a:rPr>
              <a:t>Минтруда России от 17.10.2023 </a:t>
            </a:r>
          </a:p>
          <a:p>
            <a:pPr fontAlgn="base"/>
            <a:r>
              <a:rPr lang="ru-RU" b="1" dirty="0" smtClean="0">
                <a:solidFill>
                  <a:schemeClr val="accent6"/>
                </a:solidFill>
                <a:latin typeface="HeliosCond" panose="020B0800000000000000" pitchFamily="34" charset="-52"/>
              </a:rPr>
              <a:t>«</a:t>
            </a:r>
            <a:r>
              <a:rPr lang="ru-RU" b="1" dirty="0" err="1" smtClean="0">
                <a:solidFill>
                  <a:schemeClr val="accent6"/>
                </a:solidFill>
                <a:latin typeface="HeliosCond" panose="020B0800000000000000" pitchFamily="34" charset="-52"/>
              </a:rPr>
              <a:t>Профстандарт</a:t>
            </a:r>
            <a:r>
              <a:rPr lang="ru-RU" b="1" dirty="0" smtClean="0">
                <a:solidFill>
                  <a:schemeClr val="accent6"/>
                </a:solidFill>
                <a:latin typeface="HeliosCond" panose="020B0800000000000000" pitchFamily="34" charset="-52"/>
              </a:rPr>
              <a:t> </a:t>
            </a:r>
            <a:r>
              <a:rPr lang="ru-RU" b="1" dirty="0">
                <a:solidFill>
                  <a:schemeClr val="accent6"/>
                </a:solidFill>
                <a:latin typeface="HeliosCond" panose="020B0800000000000000" pitchFamily="34" charset="-52"/>
              </a:rPr>
              <a:t>"Специалист по обучению в области охраны труда</a:t>
            </a:r>
            <a:r>
              <a:rPr lang="ru-RU" b="1" dirty="0" smtClean="0">
                <a:solidFill>
                  <a:schemeClr val="accent6"/>
                </a:solidFill>
                <a:latin typeface="HeliosCond" panose="020B0800000000000000" pitchFamily="34" charset="-52"/>
              </a:rPr>
              <a:t>"</a:t>
            </a:r>
            <a:r>
              <a:rPr lang="ru-RU" dirty="0" smtClean="0">
                <a:solidFill>
                  <a:schemeClr val="accent6"/>
                </a:solidFill>
                <a:latin typeface="HeliosCond" panose="020B0800000000000000" pitchFamily="34" charset="-52"/>
              </a:rPr>
              <a:t>»</a:t>
            </a:r>
            <a:endParaRPr lang="ru-RU" dirty="0">
              <a:solidFill>
                <a:schemeClr val="accent6"/>
              </a:solidFill>
              <a:latin typeface="HeliosCond" panose="020B0800000000000000" pitchFamily="34" charset="-52"/>
            </a:endParaRPr>
          </a:p>
        </p:txBody>
      </p:sp>
      <p:graphicFrame>
        <p:nvGraphicFramePr>
          <p:cNvPr id="2" name="Таблица 1"/>
          <p:cNvGraphicFramePr>
            <a:graphicFrameLocks noGrp="1"/>
          </p:cNvGraphicFramePr>
          <p:nvPr>
            <p:extLst>
              <p:ext uri="{D42A27DB-BD31-4B8C-83A1-F6EECF244321}">
                <p14:modId xmlns:p14="http://schemas.microsoft.com/office/powerpoint/2010/main" val="499581154"/>
              </p:ext>
            </p:extLst>
          </p:nvPr>
        </p:nvGraphicFramePr>
        <p:xfrm>
          <a:off x="899592" y="1762428"/>
          <a:ext cx="7560840" cy="2897555"/>
        </p:xfrm>
        <a:graphic>
          <a:graphicData uri="http://schemas.openxmlformats.org/drawingml/2006/table">
            <a:tbl>
              <a:tblPr/>
              <a:tblGrid>
                <a:gridCol w="864096"/>
                <a:gridCol w="6696744"/>
              </a:tblGrid>
              <a:tr h="504055">
                <a:tc rowSpan="6">
                  <a:txBody>
                    <a:bodyPr/>
                    <a:lstStyle/>
                    <a:p>
                      <a:pPr rtl="0" fontAlgn="t">
                        <a:lnSpc>
                          <a:spcPct val="90000"/>
                        </a:lnSpc>
                      </a:pPr>
                      <a:r>
                        <a:rPr lang="ru-RU" sz="1400" b="0" i="0" dirty="0" smtClean="0">
                          <a:effectLst/>
                          <a:latin typeface="HeliosCond" panose="020B0800000000000000" pitchFamily="34" charset="-52"/>
                        </a:rPr>
                        <a:t>Трудовые</a:t>
                      </a:r>
                    </a:p>
                    <a:p>
                      <a:pPr rtl="0" fontAlgn="t">
                        <a:lnSpc>
                          <a:spcPct val="90000"/>
                        </a:lnSpc>
                      </a:pPr>
                      <a:r>
                        <a:rPr lang="ru-RU" sz="1400" b="0" i="0" dirty="0" smtClean="0">
                          <a:effectLst/>
                          <a:latin typeface="HeliosCond" panose="020B0800000000000000" pitchFamily="34" charset="-52"/>
                        </a:rPr>
                        <a:t>действия</a:t>
                      </a:r>
                      <a:endParaRPr lang="ru-RU" sz="1400" dirty="0">
                        <a:effectLst/>
                        <a:latin typeface="HeliosCond" panose="020B0800000000000000" pitchFamily="34" charset="-52"/>
                      </a:endParaRPr>
                    </a:p>
                  </a:txBody>
                  <a:tcPr marL="66988" marR="66988" marT="44659" marB="44659">
                    <a:lnL w="12700" cap="flat" cmpd="sng" algn="ctr">
                      <a:no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just" rtl="0" fontAlgn="t">
                        <a:lnSpc>
                          <a:spcPct val="90000"/>
                        </a:lnSpc>
                      </a:pPr>
                      <a:r>
                        <a:rPr lang="ru-RU" sz="1400" b="0" i="0" dirty="0">
                          <a:effectLst/>
                          <a:latin typeface="HeliosCond" panose="020B0800000000000000" pitchFamily="34" charset="-52"/>
                        </a:rPr>
                        <a:t>Разработка (актуализация) программы обучения по общим вопросам охраны труда и функционирования СУОТ, учебно-методического обеспечения </a:t>
                      </a:r>
                      <a:endParaRPr lang="ru-RU" sz="1400" dirty="0">
                        <a:effectLst/>
                        <a:latin typeface="HeliosCond" panose="020B0800000000000000" pitchFamily="34" charset="-52"/>
                      </a:endParaRPr>
                    </a:p>
                  </a:txBody>
                  <a:tcPr marL="66988" marR="66988" marT="44659" marB="44659">
                    <a:lnL w="1270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r>
              <a:tr h="282100">
                <a:tc vMerge="1">
                  <a:txBody>
                    <a:bodyPr/>
                    <a:lstStyle/>
                    <a:p>
                      <a:endParaRPr lang="ru-RU"/>
                    </a:p>
                  </a:txBody>
                  <a:tcPr/>
                </a:tc>
                <a:tc>
                  <a:txBody>
                    <a:bodyPr/>
                    <a:lstStyle/>
                    <a:p>
                      <a:pPr algn="just" rtl="0" fontAlgn="t">
                        <a:lnSpc>
                          <a:spcPct val="90000"/>
                        </a:lnSpc>
                      </a:pPr>
                      <a:r>
                        <a:rPr lang="ru-RU" sz="1400" b="0" i="0" dirty="0">
                          <a:effectLst/>
                          <a:latin typeface="HeliosCond" panose="020B0800000000000000" pitchFamily="34" charset="-52"/>
                        </a:rPr>
                        <a:t>Разработка (актуализация) оценочных средств для проверки результатов освоения программы по охране труда</a:t>
                      </a:r>
                      <a:endParaRPr lang="ru-RU" sz="1400" dirty="0">
                        <a:effectLst/>
                        <a:latin typeface="HeliosCond" panose="020B0800000000000000" pitchFamily="34" charset="-52"/>
                      </a:endParaRPr>
                    </a:p>
                  </a:txBody>
                  <a:tcPr marL="66988" marR="66988" marT="44659" marB="44659">
                    <a:lnL w="1270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r>
              <a:tr h="288032">
                <a:tc vMerge="1">
                  <a:txBody>
                    <a:bodyPr/>
                    <a:lstStyle/>
                    <a:p>
                      <a:endParaRPr lang="ru-RU"/>
                    </a:p>
                  </a:txBody>
                  <a:tcPr/>
                </a:tc>
                <a:tc>
                  <a:txBody>
                    <a:bodyPr/>
                    <a:lstStyle/>
                    <a:p>
                      <a:pPr algn="just" rtl="0" fontAlgn="t">
                        <a:lnSpc>
                          <a:spcPct val="90000"/>
                        </a:lnSpc>
                      </a:pPr>
                      <a:r>
                        <a:rPr lang="ru-RU" sz="1400" b="0" i="0" dirty="0">
                          <a:effectLst/>
                          <a:latin typeface="HeliosCond" panose="020B0800000000000000" pitchFamily="34" charset="-52"/>
                        </a:rPr>
                        <a:t>Подготовка к проведению занятий (написание лекций, составление планов занятий, подготовка презентаций)</a:t>
                      </a:r>
                      <a:endParaRPr lang="ru-RU" sz="1400" dirty="0">
                        <a:effectLst/>
                        <a:latin typeface="HeliosCond" panose="020B0800000000000000" pitchFamily="34" charset="-52"/>
                      </a:endParaRPr>
                    </a:p>
                  </a:txBody>
                  <a:tcPr marL="66988" marR="66988" marT="44659" marB="44659">
                    <a:lnL w="1270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r>
              <a:tr h="457996">
                <a:tc vMerge="1">
                  <a:txBody>
                    <a:bodyPr/>
                    <a:lstStyle/>
                    <a:p>
                      <a:endParaRPr lang="ru-RU"/>
                    </a:p>
                  </a:txBody>
                  <a:tcPr/>
                </a:tc>
                <a:tc>
                  <a:txBody>
                    <a:bodyPr/>
                    <a:lstStyle/>
                    <a:p>
                      <a:pPr algn="just" rtl="0" fontAlgn="t">
                        <a:lnSpc>
                          <a:spcPct val="90000"/>
                        </a:lnSpc>
                      </a:pPr>
                      <a:r>
                        <a:rPr lang="ru-RU" sz="1400" b="0" i="0" dirty="0">
                          <a:effectLst/>
                          <a:latin typeface="HeliosCond" panose="020B0800000000000000" pitchFamily="34" charset="-52"/>
                        </a:rPr>
                        <a:t>Проведение обучения по общим вопросам охраны труда и функционирования СУОТ с применением различных форм, видов и методов обучения</a:t>
                      </a:r>
                      <a:endParaRPr lang="ru-RU" sz="1400" dirty="0">
                        <a:effectLst/>
                        <a:latin typeface="HeliosCond" panose="020B0800000000000000" pitchFamily="34" charset="-52"/>
                      </a:endParaRPr>
                    </a:p>
                  </a:txBody>
                  <a:tcPr marL="66988" marR="66988" marT="44659" marB="44659">
                    <a:lnL w="1270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r>
              <a:tr h="262084">
                <a:tc vMerge="1">
                  <a:txBody>
                    <a:bodyPr/>
                    <a:lstStyle/>
                    <a:p>
                      <a:endParaRPr lang="ru-RU"/>
                    </a:p>
                  </a:txBody>
                  <a:tcPr/>
                </a:tc>
                <a:tc>
                  <a:txBody>
                    <a:bodyPr/>
                    <a:lstStyle/>
                    <a:p>
                      <a:pPr algn="just" rtl="0" fontAlgn="t">
                        <a:lnSpc>
                          <a:spcPct val="90000"/>
                        </a:lnSpc>
                      </a:pPr>
                      <a:r>
                        <a:rPr lang="ru-RU" sz="1400" b="0" i="0" dirty="0">
                          <a:effectLst/>
                          <a:latin typeface="HeliosCond" panose="020B0800000000000000" pitchFamily="34" charset="-52"/>
                        </a:rPr>
                        <a:t>Контроль и оценка результатов освоения программы обучения по охране труда и функционирования СУОТ</a:t>
                      </a:r>
                      <a:endParaRPr lang="ru-RU" sz="1400" dirty="0">
                        <a:effectLst/>
                        <a:latin typeface="HeliosCond" panose="020B0800000000000000" pitchFamily="34" charset="-52"/>
                      </a:endParaRPr>
                    </a:p>
                  </a:txBody>
                  <a:tcPr marL="66988" marR="66988" marT="44659" marB="44659">
                    <a:lnL w="1270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r>
              <a:tr h="461465">
                <a:tc vMerge="1">
                  <a:txBody>
                    <a:bodyPr/>
                    <a:lstStyle/>
                    <a:p>
                      <a:endParaRPr lang="ru-RU"/>
                    </a:p>
                  </a:txBody>
                  <a:tcPr/>
                </a:tc>
                <a:tc>
                  <a:txBody>
                    <a:bodyPr/>
                    <a:lstStyle/>
                    <a:p>
                      <a:pPr algn="just" rtl="0" fontAlgn="t">
                        <a:lnSpc>
                          <a:spcPct val="90000"/>
                        </a:lnSpc>
                      </a:pPr>
                      <a:r>
                        <a:rPr lang="ru-RU" sz="1400" b="0" i="0" dirty="0">
                          <a:effectLst/>
                          <a:latin typeface="HeliosCond" panose="020B0800000000000000" pitchFamily="34" charset="-52"/>
                        </a:rPr>
                        <a:t>Ведение документации по учету занятий и результатов проверки знания по общим вопросам охраны труда и функционирования </a:t>
                      </a:r>
                      <a:r>
                        <a:rPr lang="ru-RU" sz="1400" b="0" i="0" dirty="0" smtClean="0">
                          <a:effectLst/>
                          <a:latin typeface="HeliosCond" panose="020B0800000000000000" pitchFamily="34" charset="-52"/>
                        </a:rPr>
                        <a:t>СУОТ</a:t>
                      </a:r>
                      <a:endParaRPr lang="ru-RU" sz="1400" dirty="0">
                        <a:effectLst/>
                        <a:latin typeface="HeliosCond" panose="020B0800000000000000" pitchFamily="34" charset="-52"/>
                      </a:endParaRPr>
                    </a:p>
                  </a:txBody>
                  <a:tcPr marL="66988" marR="66988" marT="44659" marB="44659">
                    <a:lnL w="1270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no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42378675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8</a:t>
            </a:fld>
            <a:endParaRPr lang="ru-RU"/>
          </a:p>
        </p:txBody>
      </p:sp>
      <p:sp>
        <p:nvSpPr>
          <p:cNvPr id="7" name="Заголовок 6"/>
          <p:cNvSpPr>
            <a:spLocks noGrp="1"/>
          </p:cNvSpPr>
          <p:nvPr>
            <p:ph type="title" idx="4294967295"/>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a:t>
            </a:r>
            <a:r>
              <a:rPr lang="en-US" b="1" dirty="0" smtClean="0"/>
              <a:t>3</a:t>
            </a:r>
            <a:r>
              <a:rPr lang="ru-RU" b="1" dirty="0" smtClean="0"/>
              <a:t>. Законодательство</a:t>
            </a:r>
          </a:p>
        </p:txBody>
      </p:sp>
      <p:sp>
        <p:nvSpPr>
          <p:cNvPr id="9" name="Прямоугольник 8"/>
          <p:cNvSpPr/>
          <p:nvPr/>
        </p:nvSpPr>
        <p:spPr>
          <a:xfrm>
            <a:off x="827584" y="1133331"/>
            <a:ext cx="7488832" cy="646331"/>
          </a:xfrm>
          <a:prstGeom prst="rect">
            <a:avLst/>
          </a:prstGeom>
          <a:noFill/>
        </p:spPr>
        <p:txBody>
          <a:bodyPr wrap="square" lIns="91440" tIns="45720" rIns="91440" bIns="45720">
            <a:spAutoFit/>
          </a:bodyPr>
          <a:lstStyle/>
          <a:p>
            <a:pPr fontAlgn="base"/>
            <a:r>
              <a:rPr lang="ru-RU" b="1" dirty="0">
                <a:solidFill>
                  <a:schemeClr val="accent6"/>
                </a:solidFill>
                <a:latin typeface="HeliosCond" panose="020B0800000000000000" pitchFamily="34" charset="-52"/>
              </a:rPr>
              <a:t>Информация для работодателей, которые не согласны с решением должностных лиц федеральной инспекции труда</a:t>
            </a:r>
            <a:endParaRPr lang="ru-RU" dirty="0">
              <a:solidFill>
                <a:schemeClr val="accent6"/>
              </a:solidFill>
              <a:latin typeface="HeliosCond" panose="020B0800000000000000" pitchFamily="34" charset="-52"/>
            </a:endParaRPr>
          </a:p>
        </p:txBody>
      </p:sp>
      <p:sp>
        <p:nvSpPr>
          <p:cNvPr id="10" name="Прямоугольник 9"/>
          <p:cNvSpPr/>
          <p:nvPr/>
        </p:nvSpPr>
        <p:spPr>
          <a:xfrm>
            <a:off x="827584" y="1779662"/>
            <a:ext cx="7848872" cy="2462213"/>
          </a:xfrm>
          <a:prstGeom prst="rect">
            <a:avLst/>
          </a:prstGeom>
          <a:noFill/>
        </p:spPr>
        <p:txBody>
          <a:bodyPr wrap="square" lIns="91440" tIns="45720" rIns="91440" bIns="45720">
            <a:spAutoFit/>
          </a:bodyPr>
          <a:lstStyle/>
          <a:p>
            <a:pPr algn="just" fontAlgn="base"/>
            <a:r>
              <a:rPr lang="ru-RU" sz="1600" dirty="0">
                <a:latin typeface="HeliosCond" panose="020B0800000000000000" pitchFamily="34" charset="-52"/>
              </a:rPr>
              <a:t>Если работодатель не согласен</a:t>
            </a:r>
            <a:r>
              <a:rPr lang="ru-RU" sz="1600" dirty="0" smtClean="0">
                <a:latin typeface="HeliosCond" panose="020B0800000000000000" pitchFamily="34" charset="-52"/>
              </a:rPr>
              <a:t>:</a:t>
            </a:r>
            <a:endParaRPr lang="ru-RU" sz="1600" dirty="0">
              <a:latin typeface="HeliosCond" panose="020B0800000000000000" pitchFamily="34" charset="-52"/>
            </a:endParaRPr>
          </a:p>
          <a:p>
            <a:pPr marL="265113" indent="-265113" algn="just" fontAlgn="base">
              <a:buFont typeface="+mj-lt"/>
              <a:buAutoNum type="arabicPeriod"/>
            </a:pPr>
            <a:r>
              <a:rPr lang="ru-RU" sz="1600" dirty="0" smtClean="0">
                <a:latin typeface="HeliosCond" panose="020B0800000000000000" pitchFamily="34" charset="-52"/>
              </a:rPr>
              <a:t>с </a:t>
            </a:r>
            <a:r>
              <a:rPr lang="ru-RU" sz="1600" dirty="0">
                <a:latin typeface="HeliosCond" panose="020B0800000000000000" pitchFamily="34" charset="-52"/>
              </a:rPr>
              <a:t>решением Роструда или государственной инспекции труда, а именно</a:t>
            </a:r>
            <a:r>
              <a:rPr lang="ru-RU" sz="1600" dirty="0" smtClean="0">
                <a:latin typeface="HeliosCond" panose="020B0800000000000000" pitchFamily="34" charset="-52"/>
              </a:rPr>
              <a:t>:</a:t>
            </a:r>
          </a:p>
          <a:p>
            <a:pPr marL="536575" indent="-271463" algn="just" fontAlgn="base">
              <a:buClr>
                <a:schemeClr val="accent6"/>
              </a:buClr>
              <a:buFont typeface="Wingdings" panose="05000000000000000000" pitchFamily="2" charset="2"/>
              <a:buChar char="§"/>
            </a:pPr>
            <a:r>
              <a:rPr lang="ru-RU" sz="1600" dirty="0" smtClean="0">
                <a:latin typeface="HeliosCond" panose="020B0800000000000000" pitchFamily="34" charset="-52"/>
              </a:rPr>
              <a:t>решением </a:t>
            </a:r>
            <a:r>
              <a:rPr lang="ru-RU" sz="1600" dirty="0">
                <a:latin typeface="HeliosCond" panose="020B0800000000000000" pitchFamily="34" charset="-52"/>
              </a:rPr>
              <a:t>о проведении контрольного (надзорного) </a:t>
            </a:r>
            <a:r>
              <a:rPr lang="ru-RU" sz="1600" dirty="0" smtClean="0">
                <a:latin typeface="HeliosCond" panose="020B0800000000000000" pitchFamily="34" charset="-52"/>
              </a:rPr>
              <a:t>мероприятия</a:t>
            </a:r>
            <a:endParaRPr lang="ru-RU" sz="1600" dirty="0">
              <a:latin typeface="HeliosCond" panose="020B0800000000000000" pitchFamily="34" charset="-52"/>
            </a:endParaRPr>
          </a:p>
          <a:p>
            <a:pPr marL="536575" indent="-271463" algn="just" fontAlgn="base">
              <a:buClr>
                <a:schemeClr val="accent6"/>
              </a:buClr>
              <a:buFont typeface="Wingdings" panose="05000000000000000000" pitchFamily="2" charset="2"/>
              <a:buChar char="§"/>
            </a:pPr>
            <a:r>
              <a:rPr lang="ru-RU" sz="1600" dirty="0" smtClean="0">
                <a:latin typeface="HeliosCond" panose="020B0800000000000000" pitchFamily="34" charset="-52"/>
              </a:rPr>
              <a:t>актом </a:t>
            </a:r>
            <a:r>
              <a:rPr lang="ru-RU" sz="1600" dirty="0">
                <a:latin typeface="HeliosCond" panose="020B0800000000000000" pitchFamily="34" charset="-52"/>
              </a:rPr>
              <a:t>контрольного (надзорного) </a:t>
            </a:r>
            <a:r>
              <a:rPr lang="ru-RU" sz="1600" dirty="0" smtClean="0">
                <a:latin typeface="HeliosCond" panose="020B0800000000000000" pitchFamily="34" charset="-52"/>
              </a:rPr>
              <a:t>мероприятия</a:t>
            </a:r>
            <a:endParaRPr lang="ru-RU" sz="1600" dirty="0">
              <a:latin typeface="HeliosCond" panose="020B0800000000000000" pitchFamily="34" charset="-52"/>
            </a:endParaRPr>
          </a:p>
          <a:p>
            <a:pPr marL="536575" indent="-271463" algn="just" fontAlgn="base">
              <a:buClr>
                <a:schemeClr val="accent6"/>
              </a:buClr>
              <a:buFont typeface="Wingdings" panose="05000000000000000000" pitchFamily="2" charset="2"/>
              <a:buChar char="§"/>
            </a:pPr>
            <a:r>
              <a:rPr lang="ru-RU" sz="1600" dirty="0" smtClean="0">
                <a:latin typeface="HeliosCond" panose="020B0800000000000000" pitchFamily="34" charset="-52"/>
              </a:rPr>
              <a:t>предписанием </a:t>
            </a:r>
            <a:r>
              <a:rPr lang="ru-RU" sz="1600" dirty="0">
                <a:latin typeface="HeliosCond" panose="020B0800000000000000" pitchFamily="34" charset="-52"/>
              </a:rPr>
              <a:t>об устранении выявленных </a:t>
            </a:r>
            <a:r>
              <a:rPr lang="ru-RU" sz="1600" dirty="0" smtClean="0">
                <a:latin typeface="HeliosCond" panose="020B0800000000000000" pitchFamily="34" charset="-52"/>
              </a:rPr>
              <a:t>нарушений</a:t>
            </a:r>
          </a:p>
          <a:p>
            <a:pPr marL="342900" indent="-342900" algn="just" fontAlgn="base">
              <a:buAutoNum type="arabicPeriod" startAt="2"/>
            </a:pPr>
            <a:r>
              <a:rPr lang="ru-RU" sz="1600" dirty="0" smtClean="0">
                <a:latin typeface="HeliosCond" panose="020B0800000000000000" pitchFamily="34" charset="-52"/>
              </a:rPr>
              <a:t>действиями </a:t>
            </a:r>
            <a:r>
              <a:rPr lang="ru-RU" sz="1600" dirty="0">
                <a:latin typeface="HeliosCond" panose="020B0800000000000000" pitchFamily="34" charset="-52"/>
              </a:rPr>
              <a:t>(бездействием) должностных лиц Роструда или государственной инспекции труда, совершенными в рамках </a:t>
            </a:r>
            <a:r>
              <a:rPr lang="ru-RU" sz="1600" u="sng" dirty="0">
                <a:latin typeface="HeliosCond" panose="020B0800000000000000" pitchFamily="34" charset="-52"/>
                <a:hlinkClick r:id="rId2"/>
              </a:rPr>
              <a:t>Федерального закона от 31.07.2020 </a:t>
            </a:r>
            <a:r>
              <a:rPr lang="ru-RU" sz="1600" u="sng" dirty="0">
                <a:latin typeface="Arial Narrow" panose="020B0606020202030204" pitchFamily="34" charset="0"/>
                <a:hlinkClick r:id="rId2"/>
              </a:rPr>
              <a:t>№</a:t>
            </a:r>
            <a:r>
              <a:rPr lang="ru-RU" sz="1600" u="sng" dirty="0">
                <a:latin typeface="HeliosCond" panose="020B0800000000000000" pitchFamily="34" charset="-52"/>
                <a:hlinkClick r:id="rId2"/>
              </a:rPr>
              <a:t> </a:t>
            </a:r>
            <a:r>
              <a:rPr lang="ru-RU" sz="1600" u="sng" dirty="0" smtClean="0">
                <a:latin typeface="HeliosCond" panose="020B0800000000000000" pitchFamily="34" charset="-52"/>
                <a:hlinkClick r:id="rId2"/>
              </a:rPr>
              <a:t>248-ФЗ</a:t>
            </a:r>
            <a:endParaRPr lang="en-US" sz="1600" u="sng" dirty="0" smtClean="0">
              <a:latin typeface="HeliosCond" panose="020B0800000000000000" pitchFamily="34" charset="-52"/>
            </a:endParaRPr>
          </a:p>
          <a:p>
            <a:pPr algn="just" fontAlgn="base">
              <a:spcBef>
                <a:spcPts val="1200"/>
              </a:spcBef>
            </a:pPr>
            <a:r>
              <a:rPr lang="ru-RU" sz="1600" dirty="0" smtClean="0">
                <a:latin typeface="HeliosCond" panose="020B0800000000000000" pitchFamily="34" charset="-52"/>
              </a:rPr>
              <a:t>Необходимо </a:t>
            </a:r>
            <a:r>
              <a:rPr lang="ru-RU" sz="1600" dirty="0">
                <a:latin typeface="HeliosCond" panose="020B0800000000000000" pitchFamily="34" charset="-52"/>
              </a:rPr>
              <a:t>воспользоваться сервисом досудебного обжалование "Жалоба на решение контрольных органов" на портале Госуслуг (https://knd.gosuslugi.ru</a:t>
            </a:r>
            <a:r>
              <a:rPr lang="ru-RU" sz="1600" dirty="0" smtClean="0">
                <a:latin typeface="HeliosCond" panose="020B0800000000000000" pitchFamily="34" charset="-52"/>
              </a:rPr>
              <a:t>/):</a:t>
            </a:r>
            <a:endParaRPr lang="ru-RU" sz="1600" dirty="0">
              <a:latin typeface="HeliosCond" panose="020B0800000000000000" pitchFamily="34" charset="-52"/>
            </a:endParaRPr>
          </a:p>
        </p:txBody>
      </p:sp>
    </p:spTree>
    <p:extLst>
      <p:ext uri="{BB962C8B-B14F-4D97-AF65-F5344CB8AC3E}">
        <p14:creationId xmlns:p14="http://schemas.microsoft.com/office/powerpoint/2010/main" val="3139320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9</a:t>
            </a:fld>
            <a:endParaRPr lang="ru-RU"/>
          </a:p>
        </p:txBody>
      </p:sp>
      <p:sp>
        <p:nvSpPr>
          <p:cNvPr id="7" name="Заголовок 6"/>
          <p:cNvSpPr>
            <a:spLocks noGrp="1"/>
          </p:cNvSpPr>
          <p:nvPr>
            <p:ph type="title" idx="4294967295"/>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a:t>
            </a:r>
            <a:r>
              <a:rPr lang="en-US" b="1" dirty="0" smtClean="0"/>
              <a:t>3</a:t>
            </a:r>
            <a:r>
              <a:rPr lang="ru-RU" b="1" dirty="0" smtClean="0"/>
              <a:t>. Законодательство</a:t>
            </a:r>
          </a:p>
        </p:txBody>
      </p:sp>
      <p:sp>
        <p:nvSpPr>
          <p:cNvPr id="10" name="Прямоугольник 9"/>
          <p:cNvSpPr/>
          <p:nvPr/>
        </p:nvSpPr>
        <p:spPr>
          <a:xfrm>
            <a:off x="755576" y="1131590"/>
            <a:ext cx="7992888" cy="3791807"/>
          </a:xfrm>
          <a:prstGeom prst="rect">
            <a:avLst/>
          </a:prstGeom>
          <a:noFill/>
        </p:spPr>
        <p:txBody>
          <a:bodyPr wrap="square" lIns="91440" tIns="45720" rIns="91440" bIns="45720">
            <a:spAutoFit/>
          </a:bodyPr>
          <a:lstStyle/>
          <a:p>
            <a:pPr fontAlgn="base">
              <a:lnSpc>
                <a:spcPct val="90000"/>
              </a:lnSpc>
              <a:spcBef>
                <a:spcPts val="600"/>
              </a:spcBef>
            </a:pPr>
            <a:r>
              <a:rPr lang="ru-RU" sz="1600" b="1" dirty="0" smtClean="0">
                <a:latin typeface="HeliosCond" panose="020B0800000000000000" pitchFamily="34" charset="-52"/>
              </a:rPr>
              <a:t>Обращаем </a:t>
            </a:r>
            <a:r>
              <a:rPr lang="ru-RU" sz="1600" b="1" dirty="0">
                <a:latin typeface="HeliosCond" panose="020B0800000000000000" pitchFamily="34" charset="-52"/>
              </a:rPr>
              <a:t>внимание! </a:t>
            </a:r>
            <a:r>
              <a:rPr lang="ru-RU" sz="1600" dirty="0">
                <a:latin typeface="HeliosCond" panose="020B0800000000000000" pitchFamily="34" charset="-52"/>
              </a:rPr>
              <a:t>Не являются предметом досудебного обжалования</a:t>
            </a:r>
            <a:r>
              <a:rPr lang="ru-RU" sz="1600" dirty="0" smtClean="0">
                <a:latin typeface="HeliosCond" panose="020B0800000000000000" pitchFamily="34" charset="-52"/>
              </a:rPr>
              <a:t>:</a:t>
            </a:r>
            <a:endParaRPr lang="en-US" sz="1600" dirty="0" smtClean="0">
              <a:latin typeface="HeliosCond" panose="020B0800000000000000" pitchFamily="34" charset="-52"/>
            </a:endParaRPr>
          </a:p>
          <a:p>
            <a:pPr marL="179388" indent="-179388" fontAlgn="base">
              <a:lnSpc>
                <a:spcPct val="90000"/>
              </a:lnSpc>
              <a:buClr>
                <a:schemeClr val="accent6"/>
              </a:buClr>
              <a:buFont typeface="Wingdings" panose="05000000000000000000" pitchFamily="2" charset="2"/>
              <a:buChar char="§"/>
            </a:pPr>
            <a:r>
              <a:rPr lang="ru-RU" sz="1600" dirty="0" smtClean="0">
                <a:latin typeface="HeliosCond" panose="020B0800000000000000" pitchFamily="34" charset="-52"/>
              </a:rPr>
              <a:t>акты </a:t>
            </a:r>
            <a:r>
              <a:rPr lang="ru-RU" sz="1600" dirty="0">
                <a:latin typeface="HeliosCond" panose="020B0800000000000000" pitchFamily="34" charset="-52"/>
              </a:rPr>
              <a:t>расследования несчастных </a:t>
            </a:r>
            <a:r>
              <a:rPr lang="ru-RU" sz="1600" dirty="0" smtClean="0">
                <a:latin typeface="HeliosCond" panose="020B0800000000000000" pitchFamily="34" charset="-52"/>
              </a:rPr>
              <a:t>случаев</a:t>
            </a:r>
            <a:endParaRPr lang="en-US" sz="1600" dirty="0">
              <a:latin typeface="HeliosCond" panose="020B0800000000000000" pitchFamily="34" charset="-52"/>
            </a:endParaRPr>
          </a:p>
          <a:p>
            <a:pPr marL="179388" indent="-179388" fontAlgn="base">
              <a:lnSpc>
                <a:spcPct val="90000"/>
              </a:lnSpc>
              <a:buClr>
                <a:schemeClr val="accent6"/>
              </a:buClr>
              <a:buFont typeface="Wingdings" panose="05000000000000000000" pitchFamily="2" charset="2"/>
              <a:buChar char="§"/>
            </a:pPr>
            <a:r>
              <a:rPr lang="ru-RU" sz="1600" dirty="0" smtClean="0">
                <a:latin typeface="HeliosCond" panose="020B0800000000000000" pitchFamily="34" charset="-52"/>
              </a:rPr>
              <a:t>заключение </a:t>
            </a:r>
            <a:r>
              <a:rPr lang="ru-RU" sz="1600" dirty="0">
                <a:latin typeface="HeliosCond" panose="020B0800000000000000" pitchFamily="34" charset="-52"/>
              </a:rPr>
              <a:t>государственного инспектора труда по результатам расследования несчастного </a:t>
            </a:r>
            <a:r>
              <a:rPr lang="ru-RU" sz="1600" dirty="0" smtClean="0">
                <a:latin typeface="HeliosCond" panose="020B0800000000000000" pitchFamily="34" charset="-52"/>
              </a:rPr>
              <a:t>случая</a:t>
            </a:r>
            <a:endParaRPr lang="en-US" sz="1600" dirty="0">
              <a:latin typeface="HeliosCond" panose="020B0800000000000000" pitchFamily="34" charset="-52"/>
            </a:endParaRPr>
          </a:p>
          <a:p>
            <a:pPr marL="179388" indent="-179388" fontAlgn="base">
              <a:lnSpc>
                <a:spcPct val="90000"/>
              </a:lnSpc>
              <a:buClr>
                <a:schemeClr val="accent6"/>
              </a:buClr>
              <a:buFont typeface="Wingdings" panose="05000000000000000000" pitchFamily="2" charset="2"/>
              <a:buChar char="§"/>
            </a:pPr>
            <a:r>
              <a:rPr lang="ru-RU" sz="1600" dirty="0" smtClean="0">
                <a:latin typeface="HeliosCond" panose="020B0800000000000000" pitchFamily="34" charset="-52"/>
              </a:rPr>
              <a:t>предписания</a:t>
            </a:r>
            <a:r>
              <a:rPr lang="ru-RU" sz="1600" dirty="0">
                <a:latin typeface="HeliosCond" panose="020B0800000000000000" pitchFamily="34" charset="-52"/>
              </a:rPr>
              <a:t>, выдаваемые по результатам расследования несчастного </a:t>
            </a:r>
            <a:r>
              <a:rPr lang="ru-RU" sz="1600" dirty="0" smtClean="0">
                <a:latin typeface="HeliosCond" panose="020B0800000000000000" pitchFamily="34" charset="-52"/>
              </a:rPr>
              <a:t>случая</a:t>
            </a:r>
            <a:endParaRPr lang="en-US" sz="1600" dirty="0">
              <a:latin typeface="HeliosCond" panose="020B0800000000000000" pitchFamily="34" charset="-52"/>
            </a:endParaRPr>
          </a:p>
          <a:p>
            <a:pPr marL="179388" indent="-179388" fontAlgn="base">
              <a:lnSpc>
                <a:spcPct val="90000"/>
              </a:lnSpc>
              <a:buClr>
                <a:schemeClr val="accent6"/>
              </a:buClr>
              <a:buFont typeface="Wingdings" panose="05000000000000000000" pitchFamily="2" charset="2"/>
              <a:buChar char="§"/>
            </a:pPr>
            <a:r>
              <a:rPr lang="ru-RU" sz="1600" dirty="0" smtClean="0">
                <a:latin typeface="HeliosCond" panose="020B0800000000000000" pitchFamily="34" charset="-52"/>
              </a:rPr>
              <a:t>постановления </a:t>
            </a:r>
            <a:r>
              <a:rPr lang="ru-RU" sz="1600" dirty="0">
                <a:latin typeface="HeliosCond" panose="020B0800000000000000" pitchFamily="34" charset="-52"/>
              </a:rPr>
              <a:t>по делам об административных </a:t>
            </a:r>
            <a:r>
              <a:rPr lang="ru-RU" sz="1600" dirty="0" smtClean="0">
                <a:latin typeface="HeliosCond" panose="020B0800000000000000" pitchFamily="34" charset="-52"/>
              </a:rPr>
              <a:t>правонарушениях</a:t>
            </a:r>
            <a:endParaRPr lang="en-US" sz="1600" dirty="0" smtClean="0">
              <a:latin typeface="HeliosCond" panose="020B0800000000000000" pitchFamily="34" charset="-52"/>
            </a:endParaRPr>
          </a:p>
          <a:p>
            <a:pPr marL="179388" indent="-179388" fontAlgn="base">
              <a:lnSpc>
                <a:spcPct val="90000"/>
              </a:lnSpc>
              <a:spcBef>
                <a:spcPts val="600"/>
              </a:spcBef>
            </a:pPr>
            <a:r>
              <a:rPr lang="ru-RU" sz="1600" dirty="0" smtClean="0">
                <a:latin typeface="HeliosCond" panose="020B0800000000000000" pitchFamily="34" charset="-52"/>
              </a:rPr>
              <a:t>В </a:t>
            </a:r>
            <a:r>
              <a:rPr lang="ru-RU" sz="1600" dirty="0">
                <a:latin typeface="HeliosCond" panose="020B0800000000000000" pitchFamily="34" charset="-52"/>
              </a:rPr>
              <a:t>данном случае обжалование можно направить одним из способов</a:t>
            </a:r>
            <a:r>
              <a:rPr lang="ru-RU" sz="1600" dirty="0" smtClean="0">
                <a:latin typeface="HeliosCond" panose="020B0800000000000000" pitchFamily="34" charset="-52"/>
              </a:rPr>
              <a:t>:</a:t>
            </a:r>
            <a:endParaRPr lang="en-US" sz="1600" dirty="0" smtClean="0">
              <a:latin typeface="HeliosCond" panose="020B0800000000000000" pitchFamily="34" charset="-52"/>
            </a:endParaRPr>
          </a:p>
          <a:p>
            <a:pPr marL="179388" indent="-179388" fontAlgn="base">
              <a:lnSpc>
                <a:spcPct val="90000"/>
              </a:lnSpc>
              <a:buClr>
                <a:schemeClr val="accent6"/>
              </a:buClr>
              <a:buFont typeface="Wingdings" panose="05000000000000000000" pitchFamily="2" charset="2"/>
              <a:buChar char="§"/>
            </a:pPr>
            <a:r>
              <a:rPr lang="ru-RU" sz="1600" dirty="0" smtClean="0">
                <a:latin typeface="HeliosCond" panose="020B0800000000000000" pitchFamily="34" charset="-52"/>
              </a:rPr>
              <a:t>в </a:t>
            </a:r>
            <a:r>
              <a:rPr lang="ru-RU" sz="1600" dirty="0">
                <a:latin typeface="HeliosCond" panose="020B0800000000000000" pitchFamily="34" charset="-52"/>
              </a:rPr>
              <a:t>территориальный орган </a:t>
            </a:r>
            <a:r>
              <a:rPr lang="ru-RU" sz="1600" dirty="0" smtClean="0">
                <a:latin typeface="HeliosCond" panose="020B0800000000000000" pitchFamily="34" charset="-52"/>
              </a:rPr>
              <a:t>Роструда</a:t>
            </a:r>
            <a:endParaRPr lang="en-US" sz="1600" dirty="0">
              <a:latin typeface="HeliosCond" panose="020B0800000000000000" pitchFamily="34" charset="-52"/>
            </a:endParaRPr>
          </a:p>
          <a:p>
            <a:pPr marL="179388" indent="-179388" fontAlgn="base">
              <a:lnSpc>
                <a:spcPct val="90000"/>
              </a:lnSpc>
              <a:buClr>
                <a:schemeClr val="accent6"/>
              </a:buClr>
              <a:buFont typeface="Wingdings" panose="05000000000000000000" pitchFamily="2" charset="2"/>
              <a:buChar char="§"/>
            </a:pPr>
            <a:r>
              <a:rPr lang="ru-RU" sz="1600" dirty="0" smtClean="0">
                <a:latin typeface="HeliosCond" panose="020B0800000000000000" pitchFamily="34" charset="-52"/>
              </a:rPr>
              <a:t>в Роструд</a:t>
            </a:r>
            <a:endParaRPr lang="en-US" sz="1600" dirty="0">
              <a:latin typeface="HeliosCond" panose="020B0800000000000000" pitchFamily="34" charset="-52"/>
            </a:endParaRPr>
          </a:p>
          <a:p>
            <a:pPr marL="179388" indent="-179388" fontAlgn="base">
              <a:lnSpc>
                <a:spcPct val="90000"/>
              </a:lnSpc>
              <a:buClr>
                <a:schemeClr val="accent6"/>
              </a:buClr>
              <a:buFont typeface="Wingdings" panose="05000000000000000000" pitchFamily="2" charset="2"/>
              <a:buChar char="§"/>
            </a:pPr>
            <a:r>
              <a:rPr lang="ru-RU" sz="1600" dirty="0" smtClean="0">
                <a:latin typeface="HeliosCond" panose="020B0800000000000000" pitchFamily="34" charset="-52"/>
              </a:rPr>
              <a:t>в суд</a:t>
            </a:r>
            <a:endParaRPr lang="en-US" sz="1600" dirty="0" smtClean="0">
              <a:latin typeface="HeliosCond" panose="020B0800000000000000" pitchFamily="34" charset="-52"/>
            </a:endParaRPr>
          </a:p>
          <a:p>
            <a:pPr marL="179388" indent="-179388" fontAlgn="base">
              <a:lnSpc>
                <a:spcPct val="90000"/>
              </a:lnSpc>
              <a:spcBef>
                <a:spcPts val="600"/>
              </a:spcBef>
            </a:pPr>
            <a:r>
              <a:rPr lang="ru-RU" sz="1600" b="1" dirty="0" smtClean="0">
                <a:latin typeface="HeliosCond" panose="020B0800000000000000" pitchFamily="34" charset="-52"/>
              </a:rPr>
              <a:t>ВАЖНО</a:t>
            </a:r>
            <a:endParaRPr lang="en-US" sz="1600" b="1" dirty="0" smtClean="0">
              <a:latin typeface="HeliosCond" panose="020B0800000000000000" pitchFamily="34" charset="-52"/>
            </a:endParaRPr>
          </a:p>
          <a:p>
            <a:pPr marL="179388" indent="-179388" fontAlgn="base">
              <a:lnSpc>
                <a:spcPct val="90000"/>
              </a:lnSpc>
            </a:pPr>
            <a:r>
              <a:rPr lang="ru-RU" sz="1600" dirty="0" smtClean="0">
                <a:latin typeface="HeliosCond" panose="020B0800000000000000" pitchFamily="34" charset="-52"/>
              </a:rPr>
              <a:t>Обращаем </a:t>
            </a:r>
            <a:r>
              <a:rPr lang="ru-RU" sz="1600" dirty="0">
                <a:latin typeface="HeliosCond" panose="020B0800000000000000" pitchFamily="34" charset="-52"/>
              </a:rPr>
              <a:t>ваше внимание, что в случае несогласия с решением инспекции труда необходимо</a:t>
            </a:r>
            <a:r>
              <a:rPr lang="ru-RU" sz="1600" dirty="0" smtClean="0">
                <a:latin typeface="HeliosCond" panose="020B0800000000000000" pitchFamily="34" charset="-52"/>
              </a:rPr>
              <a:t>:</a:t>
            </a:r>
            <a:endParaRPr lang="en-US" sz="1600" dirty="0" smtClean="0">
              <a:latin typeface="HeliosCond" panose="020B0800000000000000" pitchFamily="34" charset="-52"/>
            </a:endParaRPr>
          </a:p>
          <a:p>
            <a:pPr marL="179388" indent="-179388" fontAlgn="base">
              <a:lnSpc>
                <a:spcPct val="90000"/>
              </a:lnSpc>
              <a:buFont typeface="+mj-lt"/>
              <a:buAutoNum type="arabicPeriod"/>
            </a:pPr>
            <a:r>
              <a:rPr lang="ru-RU" sz="1600" dirty="0" smtClean="0">
                <a:latin typeface="HeliosCond" panose="020B0800000000000000" pitchFamily="34" charset="-52"/>
              </a:rPr>
              <a:t>Обжаловать </a:t>
            </a:r>
            <a:r>
              <a:rPr lang="ru-RU" sz="1600" dirty="0">
                <a:latin typeface="HeliosCond" panose="020B0800000000000000" pitchFamily="34" charset="-52"/>
              </a:rPr>
              <a:t>в досудебном порядке, обратившись в инспекцию труда через сервис на портале Госуслуг (</a:t>
            </a:r>
            <a:r>
              <a:rPr lang="ru-RU" sz="1600" dirty="0">
                <a:latin typeface="HeliosCond" panose="020B0800000000000000" pitchFamily="34" charset="-52"/>
                <a:hlinkClick r:id="rId2"/>
              </a:rPr>
              <a:t>https://knd.gosuslugi.ru</a:t>
            </a:r>
            <a:r>
              <a:rPr lang="ru-RU" sz="1600" dirty="0" smtClean="0">
                <a:latin typeface="HeliosCond" panose="020B0800000000000000" pitchFamily="34" charset="-52"/>
                <a:hlinkClick r:id="rId2"/>
              </a:rPr>
              <a:t>/</a:t>
            </a:r>
            <a:r>
              <a:rPr lang="ru-RU" sz="1600" dirty="0" smtClean="0">
                <a:latin typeface="HeliosCond" panose="020B0800000000000000" pitchFamily="34" charset="-52"/>
              </a:rPr>
              <a:t>)</a:t>
            </a:r>
            <a:endParaRPr lang="en-US" sz="1600" dirty="0">
              <a:latin typeface="HeliosCond" panose="020B0800000000000000" pitchFamily="34" charset="-52"/>
            </a:endParaRPr>
          </a:p>
          <a:p>
            <a:pPr marL="179388" indent="-179388" fontAlgn="base">
              <a:lnSpc>
                <a:spcPct val="90000"/>
              </a:lnSpc>
              <a:buFont typeface="+mj-lt"/>
              <a:buAutoNum type="arabicPeriod"/>
            </a:pPr>
            <a:r>
              <a:rPr lang="ru-RU" sz="1600" dirty="0" smtClean="0">
                <a:latin typeface="HeliosCond" panose="020B0800000000000000" pitchFamily="34" charset="-52"/>
              </a:rPr>
              <a:t>Если </a:t>
            </a:r>
            <a:r>
              <a:rPr lang="ru-RU" sz="1600" dirty="0">
                <a:latin typeface="HeliosCond" panose="020B0800000000000000" pitchFamily="34" charset="-52"/>
              </a:rPr>
              <a:t>вас не устроит решение надзорного органа, то в этом случае вы вправе обратиться в суд</a:t>
            </a:r>
            <a:br>
              <a:rPr lang="ru-RU" sz="1600" dirty="0">
                <a:latin typeface="HeliosCond" panose="020B0800000000000000" pitchFamily="34" charset="-52"/>
              </a:rPr>
            </a:br>
            <a:endParaRPr lang="ru-RU" sz="1600" dirty="0">
              <a:latin typeface="HeliosCond" panose="020B0800000000000000" pitchFamily="34" charset="-52"/>
            </a:endParaRPr>
          </a:p>
        </p:txBody>
      </p:sp>
    </p:spTree>
    <p:extLst>
      <p:ext uri="{BB962C8B-B14F-4D97-AF65-F5344CB8AC3E}">
        <p14:creationId xmlns:p14="http://schemas.microsoft.com/office/powerpoint/2010/main" val="15122316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10</a:t>
            </a:fld>
            <a:endParaRPr lang="ru-RU"/>
          </a:p>
        </p:txBody>
      </p:sp>
      <p:sp>
        <p:nvSpPr>
          <p:cNvPr id="7" name="Заголовок 6"/>
          <p:cNvSpPr>
            <a:spLocks noGrp="1"/>
          </p:cNvSpPr>
          <p:nvPr>
            <p:ph type="title" idx="4294967295"/>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a:t>
            </a:r>
            <a:r>
              <a:rPr lang="en-US" b="1" dirty="0" smtClean="0"/>
              <a:t>4</a:t>
            </a:r>
            <a:r>
              <a:rPr lang="ru-RU" b="1" dirty="0" smtClean="0"/>
              <a:t>. Законодательство</a:t>
            </a:r>
          </a:p>
        </p:txBody>
      </p:sp>
      <p:sp>
        <p:nvSpPr>
          <p:cNvPr id="9" name="Прямоугольник 8"/>
          <p:cNvSpPr/>
          <p:nvPr/>
        </p:nvSpPr>
        <p:spPr>
          <a:xfrm>
            <a:off x="827584" y="1194306"/>
            <a:ext cx="8136904" cy="369332"/>
          </a:xfrm>
          <a:prstGeom prst="rect">
            <a:avLst/>
          </a:prstGeom>
          <a:noFill/>
        </p:spPr>
        <p:txBody>
          <a:bodyPr wrap="square" lIns="91440" tIns="45720" rIns="91440" bIns="45720">
            <a:spAutoFit/>
          </a:bodyPr>
          <a:lstStyle/>
          <a:p>
            <a:pPr fontAlgn="base"/>
            <a:r>
              <a:rPr lang="ru-RU" dirty="0" smtClean="0">
                <a:solidFill>
                  <a:schemeClr val="accent6"/>
                </a:solidFill>
                <a:latin typeface="HeliosCond" panose="020B0800000000000000" pitchFamily="34" charset="-52"/>
              </a:rPr>
              <a:t>Проект </a:t>
            </a:r>
            <a:r>
              <a:rPr lang="ru-RU" b="1" dirty="0" smtClean="0">
                <a:solidFill>
                  <a:schemeClr val="accent6"/>
                </a:solidFill>
                <a:latin typeface="HeliosCond" panose="020B0800000000000000" pitchFamily="34" charset="-52"/>
              </a:rPr>
              <a:t>«</a:t>
            </a:r>
            <a:r>
              <a:rPr lang="ru-RU" b="1" dirty="0">
                <a:solidFill>
                  <a:schemeClr val="accent6"/>
                </a:solidFill>
                <a:latin typeface="HeliosCond" panose="020B0800000000000000" pitchFamily="34" charset="-52"/>
              </a:rPr>
              <a:t>О внесении изменений в </a:t>
            </a:r>
            <a:r>
              <a:rPr lang="ru-RU" b="1" dirty="0" smtClean="0">
                <a:solidFill>
                  <a:schemeClr val="accent6"/>
                </a:solidFill>
                <a:latin typeface="HeliosCond" panose="020B0800000000000000" pitchFamily="34" charset="-52"/>
              </a:rPr>
              <a:t>КоАП РФ»</a:t>
            </a:r>
            <a:endParaRPr lang="ru-RU" dirty="0">
              <a:solidFill>
                <a:schemeClr val="accent6"/>
              </a:solidFill>
              <a:latin typeface="HeliosCond" panose="020B0800000000000000" pitchFamily="34" charset="-52"/>
            </a:endParaRPr>
          </a:p>
        </p:txBody>
      </p:sp>
      <p:sp>
        <p:nvSpPr>
          <p:cNvPr id="8" name="Содержимое 2"/>
          <p:cNvSpPr>
            <a:spLocks noGrp="1"/>
          </p:cNvSpPr>
          <p:nvPr>
            <p:ph sz="half" idx="1"/>
          </p:nvPr>
        </p:nvSpPr>
        <p:spPr>
          <a:xfrm>
            <a:off x="827584" y="1603708"/>
            <a:ext cx="7632848" cy="3200290"/>
          </a:xfrm>
          <a:noFill/>
        </p:spPr>
        <p:txBody>
          <a:bodyPr>
            <a:noAutofit/>
          </a:bodyPr>
          <a:lstStyle/>
          <a:p>
            <a:pPr marL="0" indent="0" algn="just">
              <a:lnSpc>
                <a:spcPct val="90000"/>
              </a:lnSpc>
              <a:spcBef>
                <a:spcPts val="600"/>
              </a:spcBef>
              <a:buNone/>
            </a:pPr>
            <a:r>
              <a:rPr lang="ru-RU" sz="1600" dirty="0">
                <a:latin typeface="HeliosCond" panose="020B0800000000000000" pitchFamily="34" charset="-52"/>
              </a:rPr>
              <a:t>«Статья 4.9. Освобождение от </a:t>
            </a:r>
            <a:r>
              <a:rPr lang="ru-RU" sz="1600" dirty="0" smtClean="0">
                <a:latin typeface="HeliosCond" panose="020B0800000000000000" pitchFamily="34" charset="-52"/>
              </a:rPr>
              <a:t>админ. </a:t>
            </a:r>
            <a:r>
              <a:rPr lang="ru-RU" sz="1600" dirty="0">
                <a:latin typeface="HeliosCond" panose="020B0800000000000000" pitchFamily="34" charset="-52"/>
              </a:rPr>
              <a:t>ответственности при условии исполнения соглашения, заключенного с уполномоченным </a:t>
            </a:r>
            <a:r>
              <a:rPr lang="ru-RU" sz="1600" dirty="0" smtClean="0">
                <a:latin typeface="HeliosCond" panose="020B0800000000000000" pitchFamily="34" charset="-52"/>
              </a:rPr>
              <a:t>госорганом </a:t>
            </a:r>
            <a:r>
              <a:rPr lang="ru-RU" sz="1600" dirty="0">
                <a:latin typeface="HeliosCond" panose="020B0800000000000000" pitchFamily="34" charset="-52"/>
              </a:rPr>
              <a:t>лицом, совершившим действия (бездействие), содержащие признаки состава </a:t>
            </a:r>
            <a:r>
              <a:rPr lang="ru-RU" sz="1600" dirty="0" smtClean="0">
                <a:latin typeface="HeliosCond" panose="020B0800000000000000" pitchFamily="34" charset="-52"/>
              </a:rPr>
              <a:t>админ. </a:t>
            </a:r>
            <a:r>
              <a:rPr lang="ru-RU" sz="1600" dirty="0">
                <a:latin typeface="HeliosCond" panose="020B0800000000000000" pitchFamily="34" charset="-52"/>
              </a:rPr>
              <a:t>правонарушения</a:t>
            </a:r>
          </a:p>
          <a:p>
            <a:pPr marL="265113" indent="-265113" algn="just">
              <a:lnSpc>
                <a:spcPct val="90000"/>
              </a:lnSpc>
              <a:spcBef>
                <a:spcPts val="600"/>
              </a:spcBef>
              <a:buClr>
                <a:schemeClr val="accent6"/>
              </a:buClr>
              <a:buFont typeface="+mj-lt"/>
              <a:buAutoNum type="arabicPeriod"/>
            </a:pPr>
            <a:r>
              <a:rPr lang="ru-RU" sz="1600" dirty="0" smtClean="0">
                <a:latin typeface="HeliosCond" panose="020B0800000000000000" pitchFamily="34" charset="-52"/>
              </a:rPr>
              <a:t>При </a:t>
            </a:r>
            <a:r>
              <a:rPr lang="ru-RU" sz="1600" dirty="0">
                <a:latin typeface="HeliosCond" panose="020B0800000000000000" pitchFamily="34" charset="-52"/>
              </a:rPr>
              <a:t>наличии данных, указывающих на совершение лицом действий (бездействия), содержащих признаки состава </a:t>
            </a:r>
            <a:r>
              <a:rPr lang="ru-RU" sz="1600" dirty="0" smtClean="0">
                <a:latin typeface="HeliosCond" panose="020B0800000000000000" pitchFamily="34" charset="-52"/>
              </a:rPr>
              <a:t>админ. </a:t>
            </a:r>
            <a:r>
              <a:rPr lang="ru-RU" sz="1600" dirty="0">
                <a:latin typeface="HeliosCond" panose="020B0800000000000000" pitchFamily="34" charset="-52"/>
              </a:rPr>
              <a:t>правонарушения, в случаях и в порядке, предусмотренных </a:t>
            </a:r>
            <a:r>
              <a:rPr lang="ru-RU" sz="1600" dirty="0" smtClean="0">
                <a:latin typeface="HeliosCond" panose="020B0800000000000000" pitchFamily="34" charset="-52"/>
              </a:rPr>
              <a:t>ФЗ (</a:t>
            </a:r>
            <a:r>
              <a:rPr lang="ru-RU" sz="1600" dirty="0" err="1" smtClean="0">
                <a:latin typeface="HeliosCond" panose="020B0800000000000000" pitchFamily="34" charset="-52"/>
              </a:rPr>
              <a:t>ами</a:t>
            </a:r>
            <a:r>
              <a:rPr lang="ru-RU" sz="1600" dirty="0" smtClean="0">
                <a:latin typeface="HeliosCond" panose="020B0800000000000000" pitchFamily="34" charset="-52"/>
              </a:rPr>
              <a:t>) и </a:t>
            </a:r>
            <a:r>
              <a:rPr lang="ru-RU" sz="1600" dirty="0">
                <a:latin typeface="HeliosCond" panose="020B0800000000000000" pitchFamily="34" charset="-52"/>
              </a:rPr>
              <a:t>принятыми </a:t>
            </a:r>
            <a:r>
              <a:rPr lang="ru-RU" sz="1600" dirty="0" smtClean="0">
                <a:latin typeface="HeliosCond" panose="020B0800000000000000" pitchFamily="34" charset="-52"/>
              </a:rPr>
              <a:t>‎</a:t>
            </a:r>
            <a:r>
              <a:rPr lang="ru-RU" sz="1600" dirty="0">
                <a:latin typeface="HeliosCond" panose="020B0800000000000000" pitchFamily="34" charset="-52"/>
              </a:rPr>
              <a:t>в соответствии с ними </a:t>
            </a:r>
            <a:r>
              <a:rPr lang="ru-RU" sz="1600" dirty="0" smtClean="0">
                <a:latin typeface="HeliosCond" panose="020B0800000000000000" pitchFamily="34" charset="-52"/>
              </a:rPr>
              <a:t>НПА РФ, </a:t>
            </a:r>
            <a:r>
              <a:rPr lang="ru-RU" sz="1600" dirty="0">
                <a:latin typeface="HeliosCond" panose="020B0800000000000000" pitchFamily="34" charset="-52"/>
              </a:rPr>
              <a:t>указанное лицо вправе заключить соглашение </a:t>
            </a:r>
            <a:r>
              <a:rPr lang="ru-RU" sz="1600" dirty="0" smtClean="0">
                <a:latin typeface="HeliosCond" panose="020B0800000000000000" pitchFamily="34" charset="-52"/>
              </a:rPr>
              <a:t>‎</a:t>
            </a:r>
            <a:r>
              <a:rPr lang="ru-RU" sz="1600" dirty="0">
                <a:latin typeface="HeliosCond" panose="020B0800000000000000" pitchFamily="34" charset="-52"/>
              </a:rPr>
              <a:t>с уполномоченным </a:t>
            </a:r>
            <a:r>
              <a:rPr lang="ru-RU" sz="1600" dirty="0" smtClean="0">
                <a:latin typeface="HeliosCond" panose="020B0800000000000000" pitchFamily="34" charset="-52"/>
              </a:rPr>
              <a:t>госорганом</a:t>
            </a:r>
            <a:r>
              <a:rPr lang="ru-RU" sz="1600" dirty="0">
                <a:latin typeface="HeliosCond" panose="020B0800000000000000" pitchFamily="34" charset="-52"/>
              </a:rPr>
              <a:t>, согласно которому оно обязуется:</a:t>
            </a:r>
          </a:p>
          <a:p>
            <a:pPr marL="450850" indent="-185738" algn="just">
              <a:lnSpc>
                <a:spcPct val="90000"/>
              </a:lnSpc>
              <a:spcBef>
                <a:spcPts val="600"/>
              </a:spcBef>
              <a:buClr>
                <a:schemeClr val="accent6"/>
              </a:buClr>
              <a:buFont typeface="Wingdings" panose="05000000000000000000" pitchFamily="2" charset="2"/>
              <a:buChar char="§"/>
            </a:pPr>
            <a:r>
              <a:rPr lang="ru-RU" sz="1600" dirty="0">
                <a:latin typeface="HeliosCond" panose="020B0800000000000000" pitchFamily="34" charset="-52"/>
              </a:rPr>
              <a:t>1) устранить допущенные им нарушения требований законодательства;</a:t>
            </a:r>
          </a:p>
          <a:p>
            <a:pPr marL="450850" indent="-185738" algn="just">
              <a:lnSpc>
                <a:spcPct val="90000"/>
              </a:lnSpc>
              <a:spcBef>
                <a:spcPts val="600"/>
              </a:spcBef>
              <a:buClr>
                <a:schemeClr val="accent6"/>
              </a:buClr>
              <a:buFont typeface="Wingdings" panose="05000000000000000000" pitchFamily="2" charset="2"/>
              <a:buChar char="§"/>
            </a:pPr>
            <a:r>
              <a:rPr lang="ru-RU" sz="1600" dirty="0">
                <a:latin typeface="HeliosCond" panose="020B0800000000000000" pitchFamily="34" charset="-52"/>
              </a:rPr>
              <a:t>2) осуществить предусмотренные законодательством </a:t>
            </a:r>
            <a:r>
              <a:rPr lang="ru-RU" sz="1600" dirty="0" smtClean="0">
                <a:latin typeface="HeliosCond" panose="020B0800000000000000" pitchFamily="34" charset="-52"/>
              </a:rPr>
              <a:t>‎</a:t>
            </a:r>
            <a:r>
              <a:rPr lang="ru-RU" sz="1600" dirty="0">
                <a:latin typeface="HeliosCond" panose="020B0800000000000000" pitchFamily="34" charset="-52"/>
              </a:rPr>
              <a:t>либо указанным соглашением меры, направленные </a:t>
            </a:r>
            <a:r>
              <a:rPr lang="ru-RU" sz="1600" dirty="0" smtClean="0">
                <a:latin typeface="HeliosCond" panose="020B0800000000000000" pitchFamily="34" charset="-52"/>
              </a:rPr>
              <a:t>‎</a:t>
            </a:r>
            <a:r>
              <a:rPr lang="ru-RU" sz="1600" dirty="0">
                <a:latin typeface="HeliosCond" panose="020B0800000000000000" pitchFamily="34" charset="-52"/>
              </a:rPr>
              <a:t>на предотвращение совершения аналогичных противоправных действий (бездействия) в дальнейшем</a:t>
            </a:r>
            <a:r>
              <a:rPr lang="ru-RU" sz="1600" dirty="0" smtClean="0">
                <a:latin typeface="HeliosCond" panose="020B0800000000000000" pitchFamily="34" charset="-52"/>
              </a:rPr>
              <a:t>.</a:t>
            </a:r>
            <a:endParaRPr lang="ru-RU" sz="1600" dirty="0">
              <a:latin typeface="HeliosCond" panose="020B0800000000000000" pitchFamily="34" charset="-52"/>
            </a:endParaRPr>
          </a:p>
        </p:txBody>
      </p:sp>
    </p:spTree>
    <p:extLst>
      <p:ext uri="{BB962C8B-B14F-4D97-AF65-F5344CB8AC3E}">
        <p14:creationId xmlns:p14="http://schemas.microsoft.com/office/powerpoint/2010/main" val="20677917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11</a:t>
            </a:fld>
            <a:endParaRPr lang="ru-RU"/>
          </a:p>
        </p:txBody>
      </p:sp>
      <p:sp>
        <p:nvSpPr>
          <p:cNvPr id="7" name="Заголовок 6"/>
          <p:cNvSpPr>
            <a:spLocks noGrp="1"/>
          </p:cNvSpPr>
          <p:nvPr>
            <p:ph type="title" idx="4294967295"/>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a:t>
            </a:r>
            <a:r>
              <a:rPr lang="en-US" b="1" dirty="0" smtClean="0"/>
              <a:t>4</a:t>
            </a:r>
            <a:r>
              <a:rPr lang="ru-RU" b="1" dirty="0" smtClean="0"/>
              <a:t>. Законодательство</a:t>
            </a:r>
          </a:p>
        </p:txBody>
      </p:sp>
      <p:sp>
        <p:nvSpPr>
          <p:cNvPr id="8" name="Содержимое 2"/>
          <p:cNvSpPr>
            <a:spLocks noGrp="1"/>
          </p:cNvSpPr>
          <p:nvPr>
            <p:ph sz="half" idx="1"/>
          </p:nvPr>
        </p:nvSpPr>
        <p:spPr>
          <a:xfrm>
            <a:off x="827584" y="1603708"/>
            <a:ext cx="7632848" cy="2624226"/>
          </a:xfrm>
          <a:noFill/>
        </p:spPr>
        <p:txBody>
          <a:bodyPr>
            <a:noAutofit/>
          </a:bodyPr>
          <a:lstStyle/>
          <a:p>
            <a:pPr algn="just">
              <a:spcBef>
                <a:spcPts val="600"/>
              </a:spcBef>
              <a:buClr>
                <a:schemeClr val="accent6"/>
              </a:buClr>
              <a:buFont typeface="+mj-lt"/>
              <a:buAutoNum type="arabicPeriod" startAt="2"/>
            </a:pPr>
            <a:r>
              <a:rPr lang="ru-RU" sz="1600" dirty="0" smtClean="0">
                <a:latin typeface="HeliosCond" panose="020B0800000000000000" pitchFamily="34" charset="-52"/>
              </a:rPr>
              <a:t>Соглашение</a:t>
            </a:r>
            <a:r>
              <a:rPr lang="ru-RU" sz="1600" dirty="0">
                <a:latin typeface="HeliosCond" panose="020B0800000000000000" pitchFamily="34" charset="-52"/>
              </a:rPr>
              <a:t>, </a:t>
            </a:r>
            <a:r>
              <a:rPr lang="ru-RU" sz="1600" dirty="0" smtClean="0">
                <a:latin typeface="HeliosCond" panose="020B0800000000000000" pitchFamily="34" charset="-52"/>
              </a:rPr>
              <a:t>должно </a:t>
            </a:r>
            <a:r>
              <a:rPr lang="ru-RU" sz="1600" dirty="0">
                <a:latin typeface="HeliosCond" panose="020B0800000000000000" pitchFamily="34" charset="-52"/>
              </a:rPr>
              <a:t>устанавливать сроки </a:t>
            </a:r>
            <a:r>
              <a:rPr lang="ru-RU" sz="1600" dirty="0" smtClean="0">
                <a:latin typeface="HeliosCond" panose="020B0800000000000000" pitchFamily="34" charset="-52"/>
              </a:rPr>
              <a:t>исполнения.</a:t>
            </a:r>
            <a:endParaRPr lang="ru-RU" sz="1600" dirty="0">
              <a:latin typeface="HeliosCond" panose="020B0800000000000000" pitchFamily="34" charset="-52"/>
            </a:endParaRPr>
          </a:p>
          <a:p>
            <a:pPr algn="just">
              <a:spcBef>
                <a:spcPts val="600"/>
              </a:spcBef>
              <a:buClr>
                <a:schemeClr val="accent6"/>
              </a:buClr>
              <a:buFont typeface="+mj-lt"/>
              <a:buAutoNum type="arabicPeriod" startAt="2"/>
            </a:pPr>
            <a:r>
              <a:rPr lang="ru-RU" sz="1600" dirty="0" smtClean="0">
                <a:latin typeface="HeliosCond" panose="020B0800000000000000" pitchFamily="34" charset="-52"/>
              </a:rPr>
              <a:t>Соглашение</a:t>
            </a:r>
            <a:r>
              <a:rPr lang="ru-RU" sz="1600" dirty="0" smtClean="0">
                <a:latin typeface="HeliosCond" panose="020B0800000000000000" pitchFamily="34" charset="-52"/>
              </a:rPr>
              <a:t>, </a:t>
            </a:r>
            <a:r>
              <a:rPr lang="ru-RU" sz="1600" dirty="0">
                <a:latin typeface="HeliosCond" panose="020B0800000000000000" pitchFamily="34" charset="-52"/>
              </a:rPr>
              <a:t>может быть заключено до дня вынесения постановления по делу </a:t>
            </a:r>
            <a:r>
              <a:rPr lang="ru-RU" sz="1600" dirty="0" smtClean="0">
                <a:latin typeface="HeliosCond" panose="020B0800000000000000" pitchFamily="34" charset="-52"/>
              </a:rPr>
              <a:t>‎</a:t>
            </a:r>
            <a:r>
              <a:rPr lang="ru-RU" sz="1600" dirty="0">
                <a:latin typeface="HeliosCond" panose="020B0800000000000000" pitchFamily="34" charset="-52"/>
              </a:rPr>
              <a:t>об административном правонарушении. </a:t>
            </a:r>
          </a:p>
          <a:p>
            <a:pPr algn="just">
              <a:spcBef>
                <a:spcPts val="600"/>
              </a:spcBef>
              <a:buClr>
                <a:schemeClr val="accent6"/>
              </a:buClr>
              <a:buFont typeface="+mj-lt"/>
              <a:buAutoNum type="arabicPeriod" startAt="2"/>
            </a:pPr>
            <a:r>
              <a:rPr lang="ru-RU" sz="1600" dirty="0" smtClean="0">
                <a:latin typeface="HeliosCond" panose="020B0800000000000000" pitchFamily="34" charset="-52"/>
              </a:rPr>
              <a:t>Заключение </a:t>
            </a:r>
            <a:r>
              <a:rPr lang="ru-RU" sz="1600" dirty="0">
                <a:latin typeface="HeliosCond" panose="020B0800000000000000" pitchFamily="34" charset="-52"/>
              </a:rPr>
              <a:t>соглашения, </a:t>
            </a:r>
            <a:r>
              <a:rPr lang="ru-RU" sz="1600" dirty="0" smtClean="0">
                <a:latin typeface="HeliosCond" panose="020B0800000000000000" pitchFamily="34" charset="-52"/>
              </a:rPr>
              <a:t>с </a:t>
            </a:r>
            <a:r>
              <a:rPr lang="ru-RU" sz="1600" dirty="0">
                <a:latin typeface="HeliosCond" panose="020B0800000000000000" pitchFamily="34" charset="-52"/>
              </a:rPr>
              <a:t>лицом, не исполнившим ранее заключенное с ним соглашение, в случае совершения таким лицом аналогичного административного правонарушения не допускается.</a:t>
            </a:r>
          </a:p>
          <a:p>
            <a:pPr algn="just">
              <a:spcBef>
                <a:spcPts val="600"/>
              </a:spcBef>
              <a:buClr>
                <a:schemeClr val="accent6"/>
              </a:buClr>
              <a:buFont typeface="+mj-lt"/>
              <a:buAutoNum type="arabicPeriod" startAt="2"/>
            </a:pPr>
            <a:r>
              <a:rPr lang="ru-RU" sz="1600" dirty="0" smtClean="0">
                <a:latin typeface="HeliosCond" panose="020B0800000000000000" pitchFamily="34" charset="-52"/>
              </a:rPr>
              <a:t>Лицо</a:t>
            </a:r>
            <a:r>
              <a:rPr lang="ru-RU" sz="1600" dirty="0">
                <a:latin typeface="HeliosCond" panose="020B0800000000000000" pitchFamily="34" charset="-52"/>
              </a:rPr>
              <a:t>, исполнившее соглашение, указанное в части 1 настоящей статьи, освобождается от административной ответственности</a:t>
            </a:r>
            <a:r>
              <a:rPr lang="ru-RU" sz="1600" dirty="0" smtClean="0">
                <a:latin typeface="HeliosCond" panose="020B0800000000000000" pitchFamily="34" charset="-52"/>
              </a:rPr>
              <a:t>.</a:t>
            </a:r>
            <a:endParaRPr lang="ru-RU" sz="1600" dirty="0">
              <a:latin typeface="HeliosCond" panose="020B0800000000000000" pitchFamily="34" charset="-52"/>
            </a:endParaRPr>
          </a:p>
        </p:txBody>
      </p:sp>
      <p:pic>
        <p:nvPicPr>
          <p:cNvPr id="2050" name="Picture 2" descr="D:\bogda\!!WORK\!!КЛИПАРТЫ\РАСТР\разные предметы\инструменты\молоток судьи.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2120" y="3558716"/>
            <a:ext cx="3240360" cy="1323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66403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12</a:t>
            </a:fld>
            <a:endParaRPr lang="ru-RU"/>
          </a:p>
        </p:txBody>
      </p:sp>
      <p:sp>
        <p:nvSpPr>
          <p:cNvPr id="7" name="Заголовок 6"/>
          <p:cNvSpPr>
            <a:spLocks noGrp="1"/>
          </p:cNvSpPr>
          <p:nvPr>
            <p:ph type="title" idx="4294967295"/>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a:t>
            </a:r>
            <a:r>
              <a:rPr lang="en-US" b="1" dirty="0" smtClean="0"/>
              <a:t>4</a:t>
            </a:r>
            <a:r>
              <a:rPr lang="ru-RU" b="1" dirty="0" smtClean="0"/>
              <a:t>.1 Законодательство</a:t>
            </a:r>
          </a:p>
        </p:txBody>
      </p:sp>
      <p:sp>
        <p:nvSpPr>
          <p:cNvPr id="9" name="Прямоугольник 8"/>
          <p:cNvSpPr/>
          <p:nvPr/>
        </p:nvSpPr>
        <p:spPr>
          <a:xfrm>
            <a:off x="827584" y="1266314"/>
            <a:ext cx="8127156" cy="369332"/>
          </a:xfrm>
          <a:prstGeom prst="rect">
            <a:avLst/>
          </a:prstGeom>
          <a:noFill/>
        </p:spPr>
        <p:txBody>
          <a:bodyPr wrap="square" lIns="91440" tIns="45720" rIns="91440" bIns="45720">
            <a:spAutoFit/>
          </a:bodyPr>
          <a:lstStyle/>
          <a:p>
            <a:pPr fontAlgn="base"/>
            <a:r>
              <a:rPr lang="ru-RU" b="1" dirty="0" smtClean="0">
                <a:solidFill>
                  <a:schemeClr val="accent6"/>
                </a:solidFill>
                <a:latin typeface="HeliosCond" panose="020B0800000000000000" pitchFamily="34" charset="-52"/>
              </a:rPr>
              <a:t>Сроки давности нарушения по охране труда </a:t>
            </a:r>
            <a:endParaRPr lang="ru-RU" b="1" dirty="0">
              <a:solidFill>
                <a:schemeClr val="accent6"/>
              </a:solidFill>
              <a:latin typeface="HeliosCond" panose="020B0800000000000000" pitchFamily="34" charset="-52"/>
            </a:endParaRPr>
          </a:p>
        </p:txBody>
      </p:sp>
      <p:sp>
        <p:nvSpPr>
          <p:cNvPr id="8" name="Содержимое 2"/>
          <p:cNvSpPr>
            <a:spLocks noGrp="1"/>
          </p:cNvSpPr>
          <p:nvPr>
            <p:ph sz="half" idx="1"/>
          </p:nvPr>
        </p:nvSpPr>
        <p:spPr>
          <a:xfrm>
            <a:off x="827584" y="1675716"/>
            <a:ext cx="7704856" cy="3200290"/>
          </a:xfrm>
          <a:noFill/>
        </p:spPr>
        <p:txBody>
          <a:bodyPr>
            <a:noAutofit/>
          </a:bodyPr>
          <a:lstStyle/>
          <a:p>
            <a:pPr marL="0" indent="0">
              <a:spcBef>
                <a:spcPts val="600"/>
              </a:spcBef>
              <a:buNone/>
            </a:pPr>
            <a:r>
              <a:rPr lang="ru-RU" sz="1600" dirty="0" smtClean="0">
                <a:latin typeface="HeliosCond" panose="020B0800000000000000" pitchFamily="34" charset="-52"/>
              </a:rPr>
              <a:t>Наложить </a:t>
            </a:r>
            <a:r>
              <a:rPr lang="ru-RU" sz="1600" dirty="0">
                <a:latin typeface="HeliosCond" panose="020B0800000000000000" pitchFamily="34" charset="-52"/>
              </a:rPr>
              <a:t>санкции на работодателя </a:t>
            </a:r>
            <a:r>
              <a:rPr lang="ru-RU" sz="1600" dirty="0" smtClean="0">
                <a:latin typeface="HeliosCond" panose="020B0800000000000000" pitchFamily="34" charset="-52"/>
              </a:rPr>
              <a:t>за нарушение требований ОТ </a:t>
            </a:r>
            <a:r>
              <a:rPr lang="ru-RU" sz="1600" b="1" dirty="0" smtClean="0">
                <a:solidFill>
                  <a:schemeClr val="accent6"/>
                </a:solidFill>
                <a:latin typeface="HeliosCond" panose="020B0800000000000000" pitchFamily="34" charset="-52"/>
              </a:rPr>
              <a:t>можно только </a:t>
            </a:r>
            <a:r>
              <a:rPr lang="ru-RU" sz="1600" dirty="0" smtClean="0">
                <a:latin typeface="HeliosCond" panose="020B0800000000000000" pitchFamily="34" charset="-52"/>
              </a:rPr>
              <a:t>до </a:t>
            </a:r>
            <a:r>
              <a:rPr lang="ru-RU" sz="1600" dirty="0">
                <a:latin typeface="HeliosCond" panose="020B0800000000000000" pitchFamily="34" charset="-52"/>
              </a:rPr>
              <a:t>истечения срока давности</a:t>
            </a:r>
            <a:r>
              <a:rPr lang="ru-RU" sz="1600" dirty="0" smtClean="0">
                <a:latin typeface="HeliosCond" panose="020B0800000000000000" pitchFamily="34" charset="-52"/>
              </a:rPr>
              <a:t>. </a:t>
            </a:r>
            <a:r>
              <a:rPr lang="ru-RU" sz="1600" dirty="0">
                <a:latin typeface="HeliosCond" panose="020B0800000000000000" pitchFamily="34" charset="-52"/>
              </a:rPr>
              <a:t>Если </a:t>
            </a:r>
            <a:r>
              <a:rPr lang="ru-RU" sz="1600" dirty="0" smtClean="0">
                <a:latin typeface="HeliosCond" panose="020B0800000000000000" pitchFamily="34" charset="-52"/>
              </a:rPr>
              <a:t>срок </a:t>
            </a:r>
            <a:r>
              <a:rPr lang="ru-RU" sz="1600" dirty="0">
                <a:latin typeface="HeliosCond" panose="020B0800000000000000" pitchFamily="34" charset="-52"/>
              </a:rPr>
              <a:t>ист</a:t>
            </a:r>
            <a:r>
              <a:rPr lang="ru-RU" sz="1600" dirty="0">
                <a:latin typeface="Arial Narrow" panose="020B0606020202030204" pitchFamily="34" charset="0"/>
              </a:rPr>
              <a:t>ё</a:t>
            </a:r>
            <a:r>
              <a:rPr lang="ru-RU" sz="1600" dirty="0">
                <a:latin typeface="HeliosCond" panose="020B0800000000000000" pitchFamily="34" charset="-52"/>
              </a:rPr>
              <a:t>к, текущее производство по делу необходимо прекратить.</a:t>
            </a:r>
          </a:p>
          <a:p>
            <a:pPr marL="0" indent="0">
              <a:spcBef>
                <a:spcPts val="600"/>
              </a:spcBef>
              <a:buNone/>
            </a:pPr>
            <a:r>
              <a:rPr lang="ru-RU" sz="1600" b="1" dirty="0">
                <a:solidFill>
                  <a:schemeClr val="accent6"/>
                </a:solidFill>
                <a:latin typeface="HeliosCond" panose="020B0800000000000000" pitchFamily="34" charset="-52"/>
              </a:rPr>
              <a:t>Срок давности</a:t>
            </a:r>
            <a:r>
              <a:rPr lang="ru-RU" sz="1600" dirty="0">
                <a:latin typeface="HeliosCond" panose="020B0800000000000000" pitchFamily="34" charset="-52"/>
              </a:rPr>
              <a:t> </a:t>
            </a:r>
            <a:r>
              <a:rPr lang="en-US" sz="1600" dirty="0" smtClean="0">
                <a:latin typeface="HeliosCond" panose="020B0800000000000000" pitchFamily="34" charset="-52"/>
              </a:rPr>
              <a:t>–</a:t>
            </a:r>
            <a:r>
              <a:rPr lang="ru-RU" sz="1600" dirty="0" smtClean="0">
                <a:latin typeface="HeliosCond" panose="020B0800000000000000" pitchFamily="34" charset="-52"/>
              </a:rPr>
              <a:t> определ</a:t>
            </a:r>
            <a:r>
              <a:rPr lang="ru-RU" sz="1600" dirty="0">
                <a:latin typeface="Arial Narrow" panose="020B0606020202030204" pitchFamily="34" charset="0"/>
              </a:rPr>
              <a:t>ё</a:t>
            </a:r>
            <a:r>
              <a:rPr lang="ru-RU" sz="1600" dirty="0" smtClean="0">
                <a:latin typeface="HeliosCond" panose="020B0800000000000000" pitchFamily="34" charset="-52"/>
              </a:rPr>
              <a:t>нный </a:t>
            </a:r>
            <a:r>
              <a:rPr lang="ru-RU" sz="1600" dirty="0">
                <a:latin typeface="HeliosCond" panose="020B0800000000000000" pitchFamily="34" charset="-52"/>
              </a:rPr>
              <a:t>период, прошедший с момента наступления юридического факта, по окончании которого могут изменяться либо прекращаться юридически значимые последствия</a:t>
            </a:r>
            <a:r>
              <a:rPr lang="ru-RU" sz="1600" dirty="0" smtClean="0">
                <a:latin typeface="HeliosCond" panose="020B0800000000000000" pitchFamily="34" charset="-52"/>
              </a:rPr>
              <a:t>. В </a:t>
            </a:r>
            <a:r>
              <a:rPr lang="ru-RU" sz="1600" dirty="0">
                <a:latin typeface="HeliosCond" panose="020B0800000000000000" pitchFamily="34" charset="-52"/>
              </a:rPr>
              <a:t>соответствии со </a:t>
            </a:r>
            <a:r>
              <a:rPr lang="ru-RU" sz="1600" dirty="0">
                <a:latin typeface="HeliosCond" panose="020B0800000000000000" pitchFamily="34" charset="-52"/>
                <a:hlinkClick r:id="rId2"/>
              </a:rPr>
              <a:t>ст. 4.5</a:t>
            </a:r>
            <a:r>
              <a:rPr lang="ru-RU" sz="1600" dirty="0">
                <a:latin typeface="HeliosCond" panose="020B0800000000000000" pitchFamily="34" charset="-52"/>
              </a:rPr>
              <a:t> КоАП РФ срок давности вынесения мер административной ответственности за невыполнение требований норм трудового законодательства составляет </a:t>
            </a:r>
            <a:r>
              <a:rPr lang="ru-RU" sz="1600" b="1" dirty="0">
                <a:solidFill>
                  <a:schemeClr val="accent6"/>
                </a:solidFill>
                <a:latin typeface="HeliosCond" panose="020B0800000000000000" pitchFamily="34" charset="-52"/>
              </a:rPr>
              <a:t>один год</a:t>
            </a:r>
            <a:r>
              <a:rPr lang="ru-RU" sz="1600" dirty="0">
                <a:solidFill>
                  <a:srgbClr val="FF0000"/>
                </a:solidFill>
                <a:latin typeface="HeliosCond" panose="020B0800000000000000" pitchFamily="34" charset="-52"/>
              </a:rPr>
              <a:t> </a:t>
            </a:r>
            <a:r>
              <a:rPr lang="ru-RU" sz="1600" dirty="0">
                <a:latin typeface="HeliosCond" panose="020B0800000000000000" pitchFamily="34" charset="-52"/>
              </a:rPr>
              <a:t>с момента такого правонарушения. Дата совершения правонарушения определяется его характером</a:t>
            </a:r>
            <a:r>
              <a:rPr lang="ru-RU" sz="1600" dirty="0" smtClean="0">
                <a:latin typeface="HeliosCond" panose="020B0800000000000000" pitchFamily="34" charset="-52"/>
              </a:rPr>
              <a:t>.</a:t>
            </a:r>
            <a:endParaRPr lang="ru-RU" sz="1600" dirty="0">
              <a:latin typeface="HeliosCond" panose="020B0800000000000000" pitchFamily="34" charset="-52"/>
            </a:endParaRPr>
          </a:p>
        </p:txBody>
      </p:sp>
    </p:spTree>
    <p:extLst>
      <p:ext uri="{BB962C8B-B14F-4D97-AF65-F5344CB8AC3E}">
        <p14:creationId xmlns:p14="http://schemas.microsoft.com/office/powerpoint/2010/main" val="20025524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13</a:t>
            </a:fld>
            <a:endParaRPr lang="ru-RU"/>
          </a:p>
        </p:txBody>
      </p:sp>
      <p:sp>
        <p:nvSpPr>
          <p:cNvPr id="7" name="Заголовок 6"/>
          <p:cNvSpPr>
            <a:spLocks noGrp="1"/>
          </p:cNvSpPr>
          <p:nvPr>
            <p:ph type="title" idx="4294967295"/>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a:t>
            </a:r>
            <a:r>
              <a:rPr lang="en-US" b="1" dirty="0" smtClean="0"/>
              <a:t>4</a:t>
            </a:r>
            <a:r>
              <a:rPr lang="ru-RU" b="1" dirty="0" smtClean="0"/>
              <a:t>.1 Законодательство</a:t>
            </a:r>
          </a:p>
        </p:txBody>
      </p:sp>
      <p:sp>
        <p:nvSpPr>
          <p:cNvPr id="8" name="Содержимое 2"/>
          <p:cNvSpPr>
            <a:spLocks noGrp="1"/>
          </p:cNvSpPr>
          <p:nvPr>
            <p:ph sz="half" idx="1"/>
          </p:nvPr>
        </p:nvSpPr>
        <p:spPr>
          <a:xfrm>
            <a:off x="827584" y="1275606"/>
            <a:ext cx="7776864" cy="3200290"/>
          </a:xfrm>
          <a:noFill/>
        </p:spPr>
        <p:txBody>
          <a:bodyPr>
            <a:noAutofit/>
          </a:bodyPr>
          <a:lstStyle/>
          <a:p>
            <a:pPr marL="0" indent="0">
              <a:spcBef>
                <a:spcPts val="600"/>
              </a:spcBef>
              <a:buNone/>
            </a:pPr>
            <a:r>
              <a:rPr lang="ru-RU" sz="1600" dirty="0" smtClean="0">
                <a:latin typeface="HeliosCond" panose="020B0800000000000000" pitchFamily="34" charset="-52"/>
              </a:rPr>
              <a:t>Если </a:t>
            </a:r>
            <a:r>
              <a:rPr lang="ru-RU" sz="1600" dirty="0">
                <a:latin typeface="HeliosCond" panose="020B0800000000000000" pitchFamily="34" charset="-52"/>
              </a:rPr>
              <a:t>проступок </a:t>
            </a:r>
            <a:r>
              <a:rPr lang="ru-RU" sz="1600" dirty="0" smtClean="0">
                <a:latin typeface="HeliosCond" panose="020B0800000000000000" pitchFamily="34" charset="-52"/>
              </a:rPr>
              <a:t>отнес</a:t>
            </a:r>
            <a:r>
              <a:rPr lang="ru-RU" sz="1600" dirty="0">
                <a:latin typeface="Arial Narrow" panose="020B0606020202030204" pitchFamily="34" charset="0"/>
              </a:rPr>
              <a:t>ё</a:t>
            </a:r>
            <a:r>
              <a:rPr lang="ru-RU" sz="1600" dirty="0" smtClean="0">
                <a:latin typeface="HeliosCond" panose="020B0800000000000000" pitchFamily="34" charset="-52"/>
              </a:rPr>
              <a:t>н </a:t>
            </a:r>
            <a:r>
              <a:rPr lang="ru-RU" sz="1600" dirty="0">
                <a:latin typeface="HeliosCond" panose="020B0800000000000000" pitchFamily="34" charset="-52"/>
              </a:rPr>
              <a:t>к категории длящегося (продолжительное неисполнение/ненадлежащее выполнение обязанностей), датой считается время его обнаружения. Применимо к продолжающимся (</a:t>
            </a:r>
            <a:r>
              <a:rPr lang="ru-RU" sz="1600" dirty="0" err="1">
                <a:latin typeface="HeliosCond" panose="020B0800000000000000" pitchFamily="34" charset="-52"/>
              </a:rPr>
              <a:t>недлящимся</a:t>
            </a:r>
            <a:r>
              <a:rPr lang="ru-RU" sz="1600" dirty="0">
                <a:latin typeface="HeliosCond" panose="020B0800000000000000" pitchFamily="34" charset="-52"/>
              </a:rPr>
              <a:t>) проступкам, которые квалифицируются как невыполнение некой обязанности к установленному сроку, дата правонарушения отсчитывается с момента наступления этого срока.</a:t>
            </a:r>
          </a:p>
          <a:p>
            <a:pPr marL="0" indent="0">
              <a:spcBef>
                <a:spcPts val="600"/>
              </a:spcBef>
              <a:buNone/>
            </a:pPr>
            <a:r>
              <a:rPr lang="ru-RU" sz="1600" dirty="0">
                <a:latin typeface="HeliosCond" panose="020B0800000000000000" pitchFamily="34" charset="-52"/>
              </a:rPr>
              <a:t>Пленум ВС РФ в постановлении от 23.12.2021 г. </a:t>
            </a:r>
            <a:r>
              <a:rPr lang="ru-RU" sz="1600" dirty="0">
                <a:latin typeface="Arial Narrow" panose="020B0606020202030204" pitchFamily="34" charset="0"/>
              </a:rPr>
              <a:t>№</a:t>
            </a:r>
            <a:r>
              <a:rPr lang="ru-RU" sz="1600" dirty="0">
                <a:latin typeface="HeliosCond" panose="020B0800000000000000" pitchFamily="34" charset="-52"/>
              </a:rPr>
              <a:t> 45 </a:t>
            </a:r>
            <a:r>
              <a:rPr lang="ru-RU" sz="1600" dirty="0" smtClean="0">
                <a:latin typeface="HeliosCond" panose="020B0800000000000000" pitchFamily="34" charset="-52"/>
              </a:rPr>
              <a:t>отн</a:t>
            </a:r>
            <a:r>
              <a:rPr lang="ru-RU" sz="1600" dirty="0">
                <a:latin typeface="Arial Narrow" panose="020B0606020202030204" pitchFamily="34" charset="0"/>
              </a:rPr>
              <a:t>ё</a:t>
            </a:r>
            <a:r>
              <a:rPr lang="ru-RU" sz="1600" dirty="0" smtClean="0">
                <a:latin typeface="HeliosCond" panose="020B0800000000000000" pitchFamily="34" charset="-52"/>
              </a:rPr>
              <a:t>с </a:t>
            </a:r>
            <a:r>
              <a:rPr lang="ru-RU" sz="1600" dirty="0">
                <a:latin typeface="HeliosCond" panose="020B0800000000000000" pitchFamily="34" charset="-52"/>
              </a:rPr>
              <a:t>к недлящимся проступкам несоблюдение порядка проведения </a:t>
            </a:r>
            <a:r>
              <a:rPr lang="ru-RU" sz="1600" dirty="0" smtClean="0">
                <a:latin typeface="HeliosCond" panose="020B0800000000000000" pitchFamily="34" charset="-52"/>
              </a:rPr>
              <a:t>СОУТ. </a:t>
            </a:r>
            <a:r>
              <a:rPr lang="ru-RU" sz="1600" dirty="0">
                <a:latin typeface="HeliosCond" panose="020B0800000000000000" pitchFamily="34" charset="-52"/>
              </a:rPr>
              <a:t>Штраф за это нарушение может быть выписан не позднее 12 месяцев с момента утверждения </a:t>
            </a:r>
            <a:r>
              <a:rPr lang="ru-RU" sz="1600" dirty="0" smtClean="0">
                <a:latin typeface="HeliosCond" panose="020B0800000000000000" pitchFamily="34" charset="-52"/>
              </a:rPr>
              <a:t>отч</a:t>
            </a:r>
            <a:r>
              <a:rPr lang="ru-RU" sz="1600" dirty="0">
                <a:latin typeface="Arial Narrow" panose="020B0606020202030204" pitchFamily="34" charset="0"/>
              </a:rPr>
              <a:t>ё</a:t>
            </a:r>
            <a:r>
              <a:rPr lang="ru-RU" sz="1600" dirty="0" smtClean="0">
                <a:latin typeface="HeliosCond" panose="020B0800000000000000" pitchFamily="34" charset="-52"/>
              </a:rPr>
              <a:t>та</a:t>
            </a:r>
            <a:r>
              <a:rPr lang="ru-RU" sz="1600" dirty="0">
                <a:latin typeface="HeliosCond" panose="020B0800000000000000" pitchFamily="34" charset="-52"/>
              </a:rPr>
              <a:t>.</a:t>
            </a:r>
          </a:p>
          <a:p>
            <a:pPr marL="0" indent="0">
              <a:spcBef>
                <a:spcPts val="600"/>
              </a:spcBef>
              <a:buNone/>
            </a:pPr>
            <a:r>
              <a:rPr lang="ru-RU" sz="1600" dirty="0" smtClean="0">
                <a:latin typeface="HeliosCond" panose="020B0800000000000000" pitchFamily="34" charset="-52"/>
              </a:rPr>
              <a:t>С </a:t>
            </a:r>
            <a:r>
              <a:rPr lang="ru-RU" sz="1600" dirty="0">
                <a:latin typeface="HeliosCond" panose="020B0800000000000000" pitchFamily="34" charset="-52"/>
              </a:rPr>
              <a:t>другой стороны, согласно постановлению шестого КСОЮ от 08.05.2020 г. по делу </a:t>
            </a:r>
            <a:r>
              <a:rPr lang="ru-RU" sz="1600" dirty="0">
                <a:latin typeface="Arial Narrow" panose="020B0606020202030204" pitchFamily="34" charset="0"/>
              </a:rPr>
              <a:t>№</a:t>
            </a:r>
            <a:r>
              <a:rPr lang="ru-RU" sz="1600" dirty="0">
                <a:latin typeface="HeliosCond" panose="020B0800000000000000" pitchFamily="34" charset="-52"/>
              </a:rPr>
              <a:t> 16-3241/2020, допуск работодателем сотрудника к выполнению производственных обязанностей без предварительного обучения и проверки знаний ОТ относится к категории длящихся административных проступков.</a:t>
            </a:r>
          </a:p>
        </p:txBody>
      </p:sp>
    </p:spTree>
    <p:extLst>
      <p:ext uri="{BB962C8B-B14F-4D97-AF65-F5344CB8AC3E}">
        <p14:creationId xmlns:p14="http://schemas.microsoft.com/office/powerpoint/2010/main" val="25564594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14</a:t>
            </a:fld>
            <a:endParaRPr lang="ru-RU"/>
          </a:p>
        </p:txBody>
      </p:sp>
      <p:sp>
        <p:nvSpPr>
          <p:cNvPr id="7" name="Заголовок 6"/>
          <p:cNvSpPr>
            <a:spLocks noGrp="1"/>
          </p:cNvSpPr>
          <p:nvPr>
            <p:ph type="title" idx="4294967295"/>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1.5. Законодательство</a:t>
            </a:r>
          </a:p>
        </p:txBody>
      </p:sp>
      <p:sp>
        <p:nvSpPr>
          <p:cNvPr id="8" name="Содержимое 2"/>
          <p:cNvSpPr>
            <a:spLocks noGrp="1"/>
          </p:cNvSpPr>
          <p:nvPr>
            <p:ph sz="half" idx="1"/>
          </p:nvPr>
        </p:nvSpPr>
        <p:spPr>
          <a:xfrm>
            <a:off x="827584" y="1491630"/>
            <a:ext cx="7632848" cy="3672408"/>
          </a:xfrm>
          <a:noFill/>
        </p:spPr>
        <p:txBody>
          <a:bodyPr>
            <a:noAutofit/>
          </a:bodyPr>
          <a:lstStyle/>
          <a:p>
            <a:pPr marL="0" indent="0">
              <a:spcBef>
                <a:spcPts val="600"/>
              </a:spcBef>
              <a:buNone/>
            </a:pPr>
            <a:r>
              <a:rPr lang="ru-RU" sz="1800" b="1" dirty="0">
                <a:solidFill>
                  <a:schemeClr val="accent6"/>
                </a:solidFill>
                <a:latin typeface="HeliosCond" panose="020B0800000000000000" pitchFamily="34" charset="-52"/>
              </a:rPr>
              <a:t>Письмо Минтруда России от 16.01.2024 № </a:t>
            </a:r>
            <a:r>
              <a:rPr lang="ru-RU" sz="1800" b="1" dirty="0" smtClean="0">
                <a:solidFill>
                  <a:schemeClr val="accent6"/>
                </a:solidFill>
                <a:latin typeface="HeliosCond" panose="020B0800000000000000" pitchFamily="34" charset="-52"/>
              </a:rPr>
              <a:t>15-1/ООГ-156</a:t>
            </a:r>
          </a:p>
          <a:p>
            <a:pPr marL="0" indent="0">
              <a:spcBef>
                <a:spcPts val="100"/>
              </a:spcBef>
              <a:buNone/>
            </a:pPr>
            <a:r>
              <a:rPr lang="ru-RU" sz="1800" b="1" dirty="0" smtClean="0">
                <a:solidFill>
                  <a:schemeClr val="accent6"/>
                </a:solidFill>
                <a:latin typeface="HeliosCond" panose="020B0800000000000000" pitchFamily="34" charset="-52"/>
              </a:rPr>
              <a:t>«О заполнении </a:t>
            </a:r>
            <a:r>
              <a:rPr lang="ru-RU" sz="1800" b="1" dirty="0">
                <a:solidFill>
                  <a:schemeClr val="accent6"/>
                </a:solidFill>
                <a:latin typeface="HeliosCond" panose="020B0800000000000000" pitchFamily="34" charset="-52"/>
              </a:rPr>
              <a:t>строки 040 Карты специальной оценки условий </a:t>
            </a:r>
            <a:r>
              <a:rPr lang="ru-RU" sz="1800" b="1" dirty="0" smtClean="0">
                <a:solidFill>
                  <a:schemeClr val="accent6"/>
                </a:solidFill>
                <a:latin typeface="HeliosCond" panose="020B0800000000000000" pitchFamily="34" charset="-52"/>
              </a:rPr>
              <a:t>труда»</a:t>
            </a:r>
          </a:p>
          <a:p>
            <a:pPr marL="0" indent="0">
              <a:spcBef>
                <a:spcPts val="600"/>
              </a:spcBef>
              <a:buNone/>
            </a:pPr>
            <a:r>
              <a:rPr lang="ru-RU" sz="1600" dirty="0">
                <a:latin typeface="HeliosCond" panose="020B0800000000000000" pitchFamily="34" charset="-52"/>
              </a:rPr>
              <a:t>Независимо от итогового класса (подкласса) условий труда на рабочем месте в случае соответствия профессии работника или выполняемой им работы аналогичным сведениям, содержащимся в приложении к приказу Минздрава России от 28 января 2021 г. </a:t>
            </a:r>
            <a:r>
              <a:rPr lang="ru-RU" sz="1600" dirty="0">
                <a:latin typeface="Arial Narrow" panose="020B0606020202030204" pitchFamily="34" charset="0"/>
              </a:rPr>
              <a:t>№</a:t>
            </a:r>
            <a:r>
              <a:rPr lang="ru-RU" sz="1600" dirty="0">
                <a:latin typeface="HeliosCond" panose="020B0800000000000000" pitchFamily="34" charset="-52"/>
              </a:rPr>
              <a:t> 29н, не будет считаться ошибкой указание в строке 040 карты </a:t>
            </a:r>
            <a:r>
              <a:rPr lang="ru-RU" sz="1600" dirty="0" smtClean="0">
                <a:latin typeface="HeliosCond" panose="020B0800000000000000" pitchFamily="34" charset="-52"/>
              </a:rPr>
              <a:t>СОУТ </a:t>
            </a:r>
            <a:r>
              <a:rPr lang="ru-RU" sz="1600" dirty="0">
                <a:latin typeface="HeliosCond" panose="020B0800000000000000" pitchFamily="34" charset="-52"/>
              </a:rPr>
              <a:t>рабочего места указанного работника сведений о необходимости прохождения данным работником </a:t>
            </a:r>
            <a:r>
              <a:rPr lang="ru-RU" sz="1600" dirty="0" smtClean="0">
                <a:latin typeface="HeliosCond" panose="020B0800000000000000" pitchFamily="34" charset="-52"/>
              </a:rPr>
              <a:t>МО </a:t>
            </a:r>
            <a:r>
              <a:rPr lang="ru-RU" sz="1600" dirty="0">
                <a:latin typeface="HeliosCond" panose="020B0800000000000000" pitchFamily="34" charset="-52"/>
              </a:rPr>
              <a:t>с указанием соответствующих ссылок на разделы и пункты приказа Минздрава России от 28 января 2021 г. </a:t>
            </a:r>
            <a:r>
              <a:rPr lang="ru-RU" sz="1600" dirty="0">
                <a:latin typeface="Arial Narrow" panose="020B0606020202030204" pitchFamily="34" charset="0"/>
              </a:rPr>
              <a:t>№</a:t>
            </a:r>
            <a:r>
              <a:rPr lang="ru-RU" sz="1600" dirty="0">
                <a:latin typeface="HeliosCond" panose="020B0800000000000000" pitchFamily="34" charset="-52"/>
              </a:rPr>
              <a:t> 29н</a:t>
            </a:r>
            <a:r>
              <a:rPr lang="ru-RU" sz="1600" dirty="0" smtClean="0">
                <a:latin typeface="HeliosCond" panose="020B0800000000000000" pitchFamily="34" charset="-52"/>
              </a:rPr>
              <a:t>.</a:t>
            </a:r>
            <a:endParaRPr lang="ru-RU" sz="1400" b="1" dirty="0">
              <a:solidFill>
                <a:srgbClr val="FF0000"/>
              </a:solidFill>
              <a:latin typeface="HeliosCond" panose="020B0800000000000000" pitchFamily="34" charset="-52"/>
            </a:endParaRPr>
          </a:p>
        </p:txBody>
      </p:sp>
    </p:spTree>
    <p:extLst>
      <p:ext uri="{BB962C8B-B14F-4D97-AF65-F5344CB8AC3E}">
        <p14:creationId xmlns:p14="http://schemas.microsoft.com/office/powerpoint/2010/main" val="17701611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15</a:t>
            </a:fld>
            <a:endParaRPr lang="ru-RU"/>
          </a:p>
        </p:txBody>
      </p:sp>
      <p:sp>
        <p:nvSpPr>
          <p:cNvPr id="7" name="Заголовок 6"/>
          <p:cNvSpPr>
            <a:spLocks noGrp="1"/>
          </p:cNvSpPr>
          <p:nvPr>
            <p:ph type="title" idx="4294967295"/>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1.5. Законодательство</a:t>
            </a:r>
          </a:p>
        </p:txBody>
      </p:sp>
      <p:sp>
        <p:nvSpPr>
          <p:cNvPr id="8" name="Содержимое 2"/>
          <p:cNvSpPr>
            <a:spLocks noGrp="1"/>
          </p:cNvSpPr>
          <p:nvPr>
            <p:ph sz="half" idx="1"/>
          </p:nvPr>
        </p:nvSpPr>
        <p:spPr>
          <a:xfrm>
            <a:off x="827584" y="1419622"/>
            <a:ext cx="7632848" cy="3672408"/>
          </a:xfrm>
          <a:noFill/>
        </p:spPr>
        <p:txBody>
          <a:bodyPr>
            <a:noAutofit/>
          </a:bodyPr>
          <a:lstStyle/>
          <a:p>
            <a:pPr marL="0" indent="0" algn="just">
              <a:lnSpc>
                <a:spcPct val="90000"/>
              </a:lnSpc>
              <a:spcBef>
                <a:spcPts val="600"/>
              </a:spcBef>
              <a:buNone/>
            </a:pPr>
            <a:r>
              <a:rPr lang="ru-RU" sz="1600" b="1" dirty="0" smtClean="0">
                <a:latin typeface="HeliosCond" panose="020B0800000000000000" pitchFamily="34" charset="-52"/>
              </a:rPr>
              <a:t>Обоснование</a:t>
            </a:r>
            <a:r>
              <a:rPr lang="ru-RU" sz="1600" b="1" dirty="0">
                <a:latin typeface="HeliosCond" panose="020B0800000000000000" pitchFamily="34" charset="-52"/>
              </a:rPr>
              <a:t>: </a:t>
            </a:r>
            <a:endParaRPr lang="ru-RU" sz="1600" dirty="0">
              <a:latin typeface="HeliosCond" panose="020B0800000000000000" pitchFamily="34" charset="-52"/>
            </a:endParaRPr>
          </a:p>
          <a:p>
            <a:pPr marL="0" indent="0" algn="just">
              <a:spcBef>
                <a:spcPts val="600"/>
              </a:spcBef>
              <a:buNone/>
            </a:pPr>
            <a:r>
              <a:rPr lang="ru-RU" sz="1600" dirty="0">
                <a:latin typeface="HeliosCond" panose="020B0800000000000000" pitchFamily="34" charset="-52"/>
              </a:rPr>
              <a:t>Пунктами 18, 18.1 и 18.2 Перечня </a:t>
            </a:r>
            <a:r>
              <a:rPr lang="ru-RU" sz="1600" dirty="0" err="1" smtClean="0">
                <a:latin typeface="HeliosCond" panose="020B0800000000000000" pitchFamily="34" charset="-52"/>
              </a:rPr>
              <a:t>ВиОПФ</a:t>
            </a:r>
            <a:r>
              <a:rPr lang="ru-RU" sz="1600" dirty="0" smtClean="0">
                <a:latin typeface="HeliosCond" panose="020B0800000000000000" pitchFamily="34" charset="-52"/>
              </a:rPr>
              <a:t> </a:t>
            </a:r>
            <a:r>
              <a:rPr lang="ru-RU" sz="1600" dirty="0">
                <a:latin typeface="HeliosCond" panose="020B0800000000000000" pitchFamily="34" charset="-52"/>
              </a:rPr>
              <a:t>и работ, при выполнении которых проводятся обязательные предварительные </a:t>
            </a:r>
            <a:r>
              <a:rPr lang="ru-RU" sz="1600" dirty="0" smtClean="0">
                <a:latin typeface="HeliosCond" panose="020B0800000000000000" pitchFamily="34" charset="-52"/>
              </a:rPr>
              <a:t>и </a:t>
            </a:r>
            <a:r>
              <a:rPr lang="ru-RU" sz="1600" dirty="0">
                <a:latin typeface="HeliosCond" panose="020B0800000000000000" pitchFamily="34" charset="-52"/>
              </a:rPr>
              <a:t>периодические </a:t>
            </a:r>
            <a:r>
              <a:rPr lang="ru-RU" sz="1600" dirty="0" smtClean="0">
                <a:latin typeface="HeliosCond" panose="020B0800000000000000" pitchFamily="34" charset="-52"/>
              </a:rPr>
              <a:t>МО, </a:t>
            </a:r>
            <a:r>
              <a:rPr lang="ru-RU" sz="1600" dirty="0">
                <a:latin typeface="HeliosCond" panose="020B0800000000000000" pitchFamily="34" charset="-52"/>
              </a:rPr>
              <a:t>выполнение работ по управлению наземными </a:t>
            </a:r>
            <a:r>
              <a:rPr lang="ru-RU" sz="1600" dirty="0" smtClean="0">
                <a:latin typeface="HeliosCond" panose="020B0800000000000000" pitchFamily="34" charset="-52"/>
              </a:rPr>
              <a:t>ТС (водители</a:t>
            </a:r>
            <a:r>
              <a:rPr lang="ru-RU" sz="1600" dirty="0">
                <a:latin typeface="HeliosCond" panose="020B0800000000000000" pitchFamily="34" charset="-52"/>
              </a:rPr>
              <a:t>) определено в качестве основания для проведения предварительных (периодических) медицинских осмотров.</a:t>
            </a:r>
          </a:p>
          <a:p>
            <a:pPr marL="0" indent="0" algn="just">
              <a:spcBef>
                <a:spcPts val="600"/>
              </a:spcBef>
              <a:buNone/>
            </a:pPr>
            <a:r>
              <a:rPr lang="ru-RU" sz="1600" dirty="0">
                <a:latin typeface="HeliosCond" panose="020B0800000000000000" pitchFamily="34" charset="-52"/>
              </a:rPr>
              <a:t>Приложением «Периодичность и объем обязательных предварительных и периодических медицинских осмотров работников» к Порядку проведения </a:t>
            </a:r>
            <a:r>
              <a:rPr lang="ru-RU" sz="1600" dirty="0" smtClean="0">
                <a:latin typeface="HeliosCond" panose="020B0800000000000000" pitchFamily="34" charset="-52"/>
              </a:rPr>
              <a:t>МО </a:t>
            </a:r>
            <a:r>
              <a:rPr lang="ru-RU" sz="1600" dirty="0">
                <a:latin typeface="HeliosCond" panose="020B0800000000000000" pitchFamily="34" charset="-52"/>
              </a:rPr>
              <a:t>работников, </a:t>
            </a:r>
            <a:r>
              <a:rPr lang="ru-RU" sz="1600" dirty="0" smtClean="0">
                <a:latin typeface="HeliosCond" panose="020B0800000000000000" pitchFamily="34" charset="-52"/>
              </a:rPr>
              <a:t> в </a:t>
            </a:r>
            <a:r>
              <a:rPr lang="ru-RU" sz="1600" dirty="0">
                <a:latin typeface="HeliosCond" panose="020B0800000000000000" pitchFamily="34" charset="-52"/>
              </a:rPr>
              <a:t>разделе «VI. Выполняемые работы» в соответствии с пунктами 18, 18.1 и 18.2 данного приложения выполнение работ по управлению наземными транспортными средствами (водители) определено в качестве основания для проведения предварительных (периодических) медицинских осмотров</a:t>
            </a:r>
            <a:r>
              <a:rPr lang="ru-RU" sz="1600" dirty="0" smtClean="0">
                <a:latin typeface="HeliosCond" panose="020B0800000000000000" pitchFamily="34" charset="-52"/>
              </a:rPr>
              <a:t>.</a:t>
            </a:r>
            <a:endParaRPr lang="ru-RU" sz="1400" b="1" dirty="0">
              <a:solidFill>
                <a:srgbClr val="FF0000"/>
              </a:solidFill>
              <a:latin typeface="HeliosCond" panose="020B0800000000000000" pitchFamily="34" charset="-52"/>
            </a:endParaRPr>
          </a:p>
        </p:txBody>
      </p:sp>
    </p:spTree>
    <p:extLst>
      <p:ext uri="{BB962C8B-B14F-4D97-AF65-F5344CB8AC3E}">
        <p14:creationId xmlns:p14="http://schemas.microsoft.com/office/powerpoint/2010/main" val="10930519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16</a:t>
            </a:fld>
            <a:endParaRPr lang="ru-RU"/>
          </a:p>
        </p:txBody>
      </p:sp>
      <p:sp>
        <p:nvSpPr>
          <p:cNvPr id="7" name="Заголовок 6"/>
          <p:cNvSpPr>
            <a:spLocks noGrp="1"/>
          </p:cNvSpPr>
          <p:nvPr>
            <p:ph type="title" idx="4294967295"/>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1.6. Законодательство</a:t>
            </a:r>
          </a:p>
        </p:txBody>
      </p:sp>
      <p:sp>
        <p:nvSpPr>
          <p:cNvPr id="9" name="Прямоугольник 8"/>
          <p:cNvSpPr/>
          <p:nvPr/>
        </p:nvSpPr>
        <p:spPr>
          <a:xfrm>
            <a:off x="827584" y="1275606"/>
            <a:ext cx="8244408" cy="646331"/>
          </a:xfrm>
          <a:prstGeom prst="rect">
            <a:avLst/>
          </a:prstGeom>
          <a:noFill/>
        </p:spPr>
        <p:txBody>
          <a:bodyPr wrap="square" lIns="91440" tIns="45720" rIns="91440" bIns="45720">
            <a:spAutoFit/>
          </a:bodyPr>
          <a:lstStyle/>
          <a:p>
            <a:r>
              <a:rPr lang="ru-RU" b="1" dirty="0">
                <a:solidFill>
                  <a:schemeClr val="accent6"/>
                </a:solidFill>
                <a:latin typeface="HeliosCond" panose="020B0800000000000000" pitchFamily="34" charset="-52"/>
              </a:rPr>
              <a:t>Письмо Минтруда России от 06.03.2024 № </a:t>
            </a:r>
            <a:r>
              <a:rPr lang="ru-RU" b="1" dirty="0" smtClean="0">
                <a:solidFill>
                  <a:schemeClr val="accent6"/>
                </a:solidFill>
                <a:latin typeface="HeliosCond" panose="020B0800000000000000" pitchFamily="34" charset="-52"/>
              </a:rPr>
              <a:t>15-2/ООГ-1041</a:t>
            </a:r>
          </a:p>
          <a:p>
            <a:r>
              <a:rPr lang="ru-RU" b="1" dirty="0" smtClean="0">
                <a:solidFill>
                  <a:schemeClr val="accent6"/>
                </a:solidFill>
                <a:latin typeface="HeliosCond" panose="020B0800000000000000" pitchFamily="34" charset="-52"/>
              </a:rPr>
              <a:t>«Обучение </a:t>
            </a:r>
            <a:r>
              <a:rPr lang="ru-RU" b="1" dirty="0">
                <a:solidFill>
                  <a:schemeClr val="accent6"/>
                </a:solidFill>
                <a:latin typeface="HeliosCond" panose="020B0800000000000000" pitchFamily="34" charset="-52"/>
              </a:rPr>
              <a:t>по охране труда и проверка знаний </a:t>
            </a:r>
            <a:r>
              <a:rPr lang="ru-RU" b="1" dirty="0" smtClean="0">
                <a:solidFill>
                  <a:schemeClr val="accent6"/>
                </a:solidFill>
                <a:latin typeface="HeliosCond" panose="020B0800000000000000" pitchFamily="34" charset="-52"/>
              </a:rPr>
              <a:t>сотрудников»</a:t>
            </a:r>
            <a:endParaRPr lang="ru-RU" b="1" dirty="0">
              <a:solidFill>
                <a:schemeClr val="accent6"/>
              </a:solidFill>
              <a:latin typeface="HeliosCond" panose="020B0800000000000000" pitchFamily="34" charset="-52"/>
            </a:endParaRPr>
          </a:p>
        </p:txBody>
      </p:sp>
      <p:sp>
        <p:nvSpPr>
          <p:cNvPr id="8" name="Содержимое 2"/>
          <p:cNvSpPr>
            <a:spLocks noGrp="1"/>
          </p:cNvSpPr>
          <p:nvPr>
            <p:ph sz="half" idx="1"/>
          </p:nvPr>
        </p:nvSpPr>
        <p:spPr>
          <a:xfrm>
            <a:off x="827584" y="1924218"/>
            <a:ext cx="7488832" cy="2951788"/>
          </a:xfrm>
          <a:noFill/>
        </p:spPr>
        <p:txBody>
          <a:bodyPr>
            <a:noAutofit/>
          </a:bodyPr>
          <a:lstStyle/>
          <a:p>
            <a:pPr marL="0" indent="0" algn="just">
              <a:buNone/>
            </a:pPr>
            <a:r>
              <a:rPr lang="ru-RU" sz="1600" dirty="0">
                <a:latin typeface="HeliosCond" panose="020B0800000000000000" pitchFamily="34" charset="-52"/>
              </a:rPr>
              <a:t>Согласно пункту 77 Правил в организации допускается функционирование единой комиссии по проверке знания требований охраны труда работников, прошедших обучение по оказанию первой помощи пострадавшим, обучение по использованию (применению) средств индивидуальной защиты и обучение требованиям охраны труда (далее </a:t>
            </a:r>
            <a:r>
              <a:rPr lang="en-US" sz="1600" dirty="0" smtClean="0">
                <a:latin typeface="HeliosCond" panose="020B0800000000000000" pitchFamily="34" charset="-52"/>
              </a:rPr>
              <a:t>–</a:t>
            </a:r>
            <a:r>
              <a:rPr lang="ru-RU" sz="1600" dirty="0" smtClean="0">
                <a:latin typeface="HeliosCond" panose="020B0800000000000000" pitchFamily="34" charset="-52"/>
              </a:rPr>
              <a:t> </a:t>
            </a:r>
            <a:r>
              <a:rPr lang="ru-RU" sz="1600" dirty="0">
                <a:latin typeface="HeliosCond" panose="020B0800000000000000" pitchFamily="34" charset="-52"/>
              </a:rPr>
              <a:t>единая комиссия). При этом работники, входящие в состав единой комиссии, проходят обучение в организации или у индивидуального предпринимателя, оказывающих услуги по обучению работодателей и работников вопросам охраны труда, по всем программам обучения по охране труда, предусмотренным пунктами 34, 39 и 46 Правил.</a:t>
            </a:r>
            <a:endParaRPr lang="ru-RU" sz="1600" dirty="0" smtClean="0">
              <a:latin typeface="HeliosCond" panose="020B0800000000000000" pitchFamily="34" charset="-52"/>
            </a:endParaRPr>
          </a:p>
        </p:txBody>
      </p:sp>
    </p:spTree>
    <p:extLst>
      <p:ext uri="{BB962C8B-B14F-4D97-AF65-F5344CB8AC3E}">
        <p14:creationId xmlns:p14="http://schemas.microsoft.com/office/powerpoint/2010/main" val="18390415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284628" y="1061390"/>
            <a:ext cx="4858714" cy="3644036"/>
          </a:xfrm>
          <a:prstGeom prst="rect">
            <a:avLst/>
          </a:prstGeom>
          <a:noFill/>
          <a:extLst>
            <a:ext uri="{909E8E84-426E-40DD-AFC4-6F175D3DCCD1}">
              <a14:hiddenFill xmlns:a14="http://schemas.microsoft.com/office/drawing/2010/main">
                <a:solidFill>
                  <a:srgbClr val="FFFFFF"/>
                </a:solidFill>
              </a14:hiddenFill>
            </a:ext>
          </a:extLst>
        </p:spPr>
      </p:pic>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17</a:t>
            </a:fld>
            <a:endParaRPr lang="ru-RU"/>
          </a:p>
        </p:txBody>
      </p:sp>
      <p:sp>
        <p:nvSpPr>
          <p:cNvPr id="7" name="Заголовок 6"/>
          <p:cNvSpPr>
            <a:spLocks noGrp="1"/>
          </p:cNvSpPr>
          <p:nvPr>
            <p:ph type="title" idx="4294967295"/>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1.7. Законодательство</a:t>
            </a:r>
          </a:p>
        </p:txBody>
      </p:sp>
      <p:sp>
        <p:nvSpPr>
          <p:cNvPr id="9" name="Прямоугольник 8"/>
          <p:cNvSpPr/>
          <p:nvPr/>
        </p:nvSpPr>
        <p:spPr>
          <a:xfrm>
            <a:off x="827584" y="1131590"/>
            <a:ext cx="8244408" cy="369332"/>
          </a:xfrm>
          <a:prstGeom prst="rect">
            <a:avLst/>
          </a:prstGeom>
          <a:noFill/>
        </p:spPr>
        <p:txBody>
          <a:bodyPr wrap="square" lIns="91440" tIns="45720" rIns="91440" bIns="45720">
            <a:spAutoFit/>
          </a:bodyPr>
          <a:lstStyle/>
          <a:p>
            <a:r>
              <a:rPr lang="ru-RU" b="1" dirty="0">
                <a:solidFill>
                  <a:schemeClr val="accent6"/>
                </a:solidFill>
                <a:latin typeface="HeliosCond" panose="020B0800000000000000" pitchFamily="34" charset="-52"/>
              </a:rPr>
              <a:t>Проведение стажировки на рабочем месте</a:t>
            </a:r>
          </a:p>
        </p:txBody>
      </p:sp>
      <p:sp>
        <p:nvSpPr>
          <p:cNvPr id="8" name="Содержимое 2"/>
          <p:cNvSpPr>
            <a:spLocks noGrp="1"/>
          </p:cNvSpPr>
          <p:nvPr>
            <p:ph sz="half" idx="1"/>
          </p:nvPr>
        </p:nvSpPr>
        <p:spPr>
          <a:xfrm>
            <a:off x="827584" y="1500922"/>
            <a:ext cx="4248472" cy="3078004"/>
          </a:xfrm>
          <a:noFill/>
        </p:spPr>
        <p:txBody>
          <a:bodyPr>
            <a:noAutofit/>
          </a:bodyPr>
          <a:lstStyle/>
          <a:p>
            <a:pPr marL="0" indent="0" algn="just">
              <a:buNone/>
            </a:pPr>
            <a:r>
              <a:rPr lang="ru-RU" sz="1600" b="1" dirty="0" smtClean="0">
                <a:latin typeface="HeliosCond" panose="020B0800000000000000" pitchFamily="34" charset="-52"/>
              </a:rPr>
              <a:t>Вопрос: </a:t>
            </a:r>
          </a:p>
          <a:p>
            <a:pPr marL="0" indent="0" algn="just">
              <a:buNone/>
            </a:pPr>
            <a:r>
              <a:rPr lang="ru-RU" sz="1600" dirty="0" smtClean="0">
                <a:latin typeface="HeliosCond" panose="020B0800000000000000" pitchFamily="34" charset="-52"/>
              </a:rPr>
              <a:t>При </a:t>
            </a:r>
            <a:r>
              <a:rPr lang="ru-RU" sz="1600" dirty="0">
                <a:latin typeface="HeliosCond" panose="020B0800000000000000" pitchFamily="34" charset="-52"/>
              </a:rPr>
              <a:t>соблюдении каких условий можно освобождать от прохождения стажировки на рабочем месте работников, выполняющих работы повышенной опасности</a:t>
            </a:r>
            <a:r>
              <a:rPr lang="ru-RU" sz="1600" dirty="0" smtClean="0">
                <a:latin typeface="HeliosCond" panose="020B0800000000000000" pitchFamily="34" charset="-52"/>
              </a:rPr>
              <a:t>?</a:t>
            </a:r>
          </a:p>
          <a:p>
            <a:pPr marL="0" indent="0" algn="just">
              <a:buNone/>
            </a:pPr>
            <a:r>
              <a:rPr lang="ru-RU" sz="1600" b="1" dirty="0" smtClean="0">
                <a:latin typeface="HeliosCond" panose="020B0800000000000000" pitchFamily="34" charset="-52"/>
              </a:rPr>
              <a:t>Ответ:</a:t>
            </a:r>
          </a:p>
          <a:p>
            <a:pPr marL="0" indent="0" algn="just">
              <a:buNone/>
            </a:pPr>
            <a:r>
              <a:rPr lang="ru-RU" sz="1600" dirty="0" smtClean="0">
                <a:latin typeface="HeliosCond" panose="020B0800000000000000" pitchFamily="34" charset="-52"/>
              </a:rPr>
              <a:t>Работники</a:t>
            </a:r>
            <a:r>
              <a:rPr lang="ru-RU" sz="1600" dirty="0">
                <a:latin typeface="HeliosCond" panose="020B0800000000000000" pitchFamily="34" charset="-52"/>
              </a:rPr>
              <a:t>, выполняющие работы повышенной опасности в обязательном порядке проходят стажировку</a:t>
            </a:r>
            <a:r>
              <a:rPr lang="ru-RU" sz="1600" dirty="0" smtClean="0">
                <a:latin typeface="HeliosCond" panose="020B0800000000000000" pitchFamily="34" charset="-52"/>
              </a:rPr>
              <a:t>.</a:t>
            </a:r>
            <a:endParaRPr lang="ru-RU" sz="1600" dirty="0">
              <a:latin typeface="HeliosCond" panose="020B0800000000000000" pitchFamily="34" charset="-52"/>
            </a:endParaRPr>
          </a:p>
        </p:txBody>
      </p:sp>
    </p:spTree>
    <p:extLst>
      <p:ext uri="{BB962C8B-B14F-4D97-AF65-F5344CB8AC3E}">
        <p14:creationId xmlns:p14="http://schemas.microsoft.com/office/powerpoint/2010/main" val="32872050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18</a:t>
            </a:fld>
            <a:endParaRPr lang="ru-RU"/>
          </a:p>
        </p:txBody>
      </p:sp>
      <p:sp>
        <p:nvSpPr>
          <p:cNvPr id="7" name="Заголовок 6"/>
          <p:cNvSpPr>
            <a:spLocks noGrp="1"/>
          </p:cNvSpPr>
          <p:nvPr>
            <p:ph type="title" idx="4294967295"/>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1.7. Законодательство</a:t>
            </a:r>
          </a:p>
        </p:txBody>
      </p:sp>
      <p:sp>
        <p:nvSpPr>
          <p:cNvPr id="9" name="Прямоугольник 8"/>
          <p:cNvSpPr/>
          <p:nvPr/>
        </p:nvSpPr>
        <p:spPr>
          <a:xfrm>
            <a:off x="827584" y="1131590"/>
            <a:ext cx="8244408" cy="369332"/>
          </a:xfrm>
          <a:prstGeom prst="rect">
            <a:avLst/>
          </a:prstGeom>
          <a:noFill/>
        </p:spPr>
        <p:txBody>
          <a:bodyPr wrap="square" lIns="91440" tIns="45720" rIns="91440" bIns="45720">
            <a:spAutoFit/>
          </a:bodyPr>
          <a:lstStyle/>
          <a:p>
            <a:r>
              <a:rPr lang="ru-RU" b="1" dirty="0">
                <a:solidFill>
                  <a:schemeClr val="accent6"/>
                </a:solidFill>
                <a:latin typeface="HeliosCond" panose="020B0800000000000000" pitchFamily="34" charset="-52"/>
              </a:rPr>
              <a:t>Проведение стажировки на рабочем месте</a:t>
            </a:r>
          </a:p>
        </p:txBody>
      </p:sp>
      <p:sp>
        <p:nvSpPr>
          <p:cNvPr id="8" name="Содержимое 2"/>
          <p:cNvSpPr>
            <a:spLocks noGrp="1"/>
          </p:cNvSpPr>
          <p:nvPr>
            <p:ph sz="half" idx="1"/>
          </p:nvPr>
        </p:nvSpPr>
        <p:spPr>
          <a:xfrm>
            <a:off x="827584" y="1581978"/>
            <a:ext cx="7488832" cy="3078004"/>
          </a:xfrm>
          <a:noFill/>
        </p:spPr>
        <p:txBody>
          <a:bodyPr>
            <a:noAutofit/>
          </a:bodyPr>
          <a:lstStyle/>
          <a:p>
            <a:pPr marL="0" indent="0" algn="just">
              <a:buNone/>
            </a:pPr>
            <a:r>
              <a:rPr lang="ru-RU" sz="1600" b="1" dirty="0" smtClean="0">
                <a:latin typeface="HeliosCond" panose="020B0800000000000000" pitchFamily="34" charset="-52"/>
              </a:rPr>
              <a:t>Правовое </a:t>
            </a:r>
            <a:r>
              <a:rPr lang="ru-RU" sz="1600" b="1" dirty="0">
                <a:latin typeface="HeliosCond" panose="020B0800000000000000" pitchFamily="34" charset="-52"/>
              </a:rPr>
              <a:t>обоснование</a:t>
            </a:r>
            <a:r>
              <a:rPr lang="ru-RU" sz="1600" b="1" dirty="0" smtClean="0">
                <a:latin typeface="HeliosCond" panose="020B0800000000000000" pitchFamily="34" charset="-52"/>
              </a:rPr>
              <a:t>:</a:t>
            </a:r>
          </a:p>
          <a:p>
            <a:pPr marL="0" indent="0" algn="just">
              <a:buNone/>
            </a:pPr>
            <a:r>
              <a:rPr lang="ru-RU" sz="1600" dirty="0" smtClean="0">
                <a:latin typeface="HeliosCond" panose="020B0800000000000000" pitchFamily="34" charset="-52"/>
              </a:rPr>
              <a:t>В </a:t>
            </a:r>
            <a:r>
              <a:rPr lang="ru-RU" sz="1600" dirty="0">
                <a:latin typeface="HeliosCond" panose="020B0800000000000000" pitchFamily="34" charset="-52"/>
              </a:rPr>
              <a:t>соответствии с п. 26 Правил обучения по охране труда и проверки знания требований охраны труда (утв. Постановлением Правительства РФ от 24.12.2021 N 2464 "О порядке обучения по охране труда и проверки знания требований охраны труда") перечень профессий и должностей работников, которым необходимо пройти стажировку на рабочем месте, устанавливается работодателем с учетом мнения профсоюзного или иного уполномоченного работниками органа (при наличии). Обязательному включению в указанный перечень подлежат наименования профессий и должностей работников, выполняющих работы повышенной опасности.</a:t>
            </a:r>
          </a:p>
        </p:txBody>
      </p:sp>
    </p:spTree>
    <p:extLst>
      <p:ext uri="{BB962C8B-B14F-4D97-AF65-F5344CB8AC3E}">
        <p14:creationId xmlns:p14="http://schemas.microsoft.com/office/powerpoint/2010/main" val="24998604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19</a:t>
            </a:fld>
            <a:endParaRPr lang="ru-RU"/>
          </a:p>
        </p:txBody>
      </p:sp>
      <p:sp>
        <p:nvSpPr>
          <p:cNvPr id="7" name="Заголовок 6"/>
          <p:cNvSpPr>
            <a:spLocks noGrp="1"/>
          </p:cNvSpPr>
          <p:nvPr>
            <p:ph type="title" idx="4294967295"/>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1.8. Законодательство</a:t>
            </a:r>
          </a:p>
        </p:txBody>
      </p:sp>
      <p:sp>
        <p:nvSpPr>
          <p:cNvPr id="9" name="Прямоугольник 8"/>
          <p:cNvSpPr/>
          <p:nvPr/>
        </p:nvSpPr>
        <p:spPr>
          <a:xfrm>
            <a:off x="827584" y="1131590"/>
            <a:ext cx="8244408" cy="646331"/>
          </a:xfrm>
          <a:prstGeom prst="rect">
            <a:avLst/>
          </a:prstGeom>
          <a:noFill/>
        </p:spPr>
        <p:txBody>
          <a:bodyPr wrap="square" lIns="91440" tIns="45720" rIns="91440" bIns="45720">
            <a:spAutoFit/>
          </a:bodyPr>
          <a:lstStyle/>
          <a:p>
            <a:r>
              <a:rPr lang="ru-RU" b="1" dirty="0">
                <a:solidFill>
                  <a:schemeClr val="accent6"/>
                </a:solidFill>
                <a:latin typeface="HeliosCond" panose="020B0800000000000000" pitchFamily="34" charset="-52"/>
              </a:rPr>
              <a:t>Утвержденные перечни присвоения категорий риска юридическим лицам и индивидуальным предпринимателям на 2025 год</a:t>
            </a:r>
          </a:p>
        </p:txBody>
      </p:sp>
      <p:sp>
        <p:nvSpPr>
          <p:cNvPr id="8" name="Содержимое 2"/>
          <p:cNvSpPr>
            <a:spLocks noGrp="1"/>
          </p:cNvSpPr>
          <p:nvPr>
            <p:ph sz="half" idx="1"/>
          </p:nvPr>
        </p:nvSpPr>
        <p:spPr>
          <a:xfrm>
            <a:off x="827584" y="1779662"/>
            <a:ext cx="7416824" cy="2943280"/>
          </a:xfrm>
          <a:noFill/>
        </p:spPr>
        <p:txBody>
          <a:bodyPr>
            <a:noAutofit/>
          </a:bodyPr>
          <a:lstStyle/>
          <a:p>
            <a:pPr marL="0" indent="0" algn="just">
              <a:buNone/>
            </a:pPr>
            <a:r>
              <a:rPr lang="en-US" sz="1600" dirty="0">
                <a:latin typeface="HeliosCond" panose="020B0800000000000000" pitchFamily="34" charset="-52"/>
                <a:hlinkClick r:id="rId2"/>
              </a:rPr>
              <a:t>https://rostrud.gov.ru/rostrud/deyatelnost/?</a:t>
            </a:r>
            <a:r>
              <a:rPr lang="en-US" sz="1600" dirty="0" smtClean="0">
                <a:latin typeface="HeliosCond" panose="020B0800000000000000" pitchFamily="34" charset="-52"/>
                <a:hlinkClick r:id="rId2"/>
              </a:rPr>
              <a:t>CAT_ID=19219</a:t>
            </a:r>
            <a:endParaRPr lang="en-US" sz="1600" dirty="0" smtClean="0">
              <a:latin typeface="HeliosCond" panose="020B0800000000000000" pitchFamily="34" charset="-52"/>
            </a:endParaRPr>
          </a:p>
          <a:p>
            <a:pPr marL="0" indent="0" algn="just">
              <a:spcBef>
                <a:spcPts val="600"/>
              </a:spcBef>
              <a:buClr>
                <a:schemeClr val="accent6"/>
              </a:buClr>
              <a:buNone/>
            </a:pPr>
            <a:r>
              <a:rPr lang="ru-RU" sz="1600" dirty="0" smtClean="0">
                <a:latin typeface="HeliosCond" panose="020B0800000000000000" pitchFamily="34" charset="-52"/>
              </a:rPr>
              <a:t>Роструда </a:t>
            </a:r>
            <a:r>
              <a:rPr lang="ru-RU" sz="1600" dirty="0">
                <a:latin typeface="HeliosCond" panose="020B0800000000000000" pitchFamily="34" charset="-52"/>
              </a:rPr>
              <a:t>опубликован перечень присвоенной категории риска для юридических лиц и индивидуальных предпринимателей на 2025 год. Напоминаем, что от присвоенной категории зависит периодичность проведения плановых проверок, в соответствии с нормами, изложенными в постановлении Правительства РФ от 21.07.2021</a:t>
            </a:r>
            <a:r>
              <a:rPr lang="ru-RU" sz="1600" dirty="0">
                <a:latin typeface="Arial Narrow" panose="020B0606020202030204" pitchFamily="34" charset="0"/>
              </a:rPr>
              <a:t> № </a:t>
            </a:r>
            <a:r>
              <a:rPr lang="ru-RU" sz="1600" dirty="0">
                <a:latin typeface="HeliosCond" panose="020B0800000000000000" pitchFamily="34" charset="-52"/>
              </a:rPr>
              <a:t>1230, а именно</a:t>
            </a:r>
            <a:r>
              <a:rPr lang="ru-RU" sz="1600" dirty="0" smtClean="0">
                <a:latin typeface="HeliosCond" panose="020B0800000000000000" pitchFamily="34" charset="-52"/>
              </a:rPr>
              <a:t>:</a:t>
            </a:r>
            <a:endParaRPr lang="en-US" sz="1600" dirty="0" smtClean="0">
              <a:latin typeface="HeliosCond" panose="020B0800000000000000" pitchFamily="34" charset="-52"/>
            </a:endParaRPr>
          </a:p>
          <a:p>
            <a:pPr algn="just">
              <a:spcBef>
                <a:spcPts val="0"/>
              </a:spcBef>
              <a:buClr>
                <a:schemeClr val="accent6"/>
              </a:buClr>
              <a:buFont typeface="Wingdings" panose="05000000000000000000" pitchFamily="2" charset="2"/>
              <a:buChar char="§"/>
            </a:pPr>
            <a:r>
              <a:rPr lang="ru-RU" sz="1600" dirty="0" smtClean="0">
                <a:latin typeface="HeliosCond" panose="020B0800000000000000" pitchFamily="34" charset="-52"/>
              </a:rPr>
              <a:t>высокого </a:t>
            </a:r>
            <a:r>
              <a:rPr lang="ru-RU" sz="1600" dirty="0">
                <a:latin typeface="HeliosCond" panose="020B0800000000000000" pitchFamily="34" charset="-52"/>
              </a:rPr>
              <a:t>риска, выездная проверка проводится один раз в 2 </a:t>
            </a:r>
            <a:r>
              <a:rPr lang="ru-RU" sz="1600" dirty="0" smtClean="0">
                <a:latin typeface="HeliosCond" panose="020B0800000000000000" pitchFamily="34" charset="-52"/>
              </a:rPr>
              <a:t>года;</a:t>
            </a:r>
            <a:endParaRPr lang="en-US" sz="1600" dirty="0">
              <a:latin typeface="HeliosCond" panose="020B0800000000000000" pitchFamily="34" charset="-52"/>
            </a:endParaRPr>
          </a:p>
          <a:p>
            <a:pPr algn="just">
              <a:spcBef>
                <a:spcPts val="0"/>
              </a:spcBef>
              <a:buClr>
                <a:schemeClr val="accent6"/>
              </a:buClr>
              <a:buFont typeface="Wingdings" panose="05000000000000000000" pitchFamily="2" charset="2"/>
              <a:buChar char="§"/>
            </a:pPr>
            <a:r>
              <a:rPr lang="ru-RU" sz="1600" dirty="0" smtClean="0">
                <a:latin typeface="HeliosCond" panose="020B0800000000000000" pitchFamily="34" charset="-52"/>
              </a:rPr>
              <a:t>значительного </a:t>
            </a:r>
            <a:r>
              <a:rPr lang="ru-RU" sz="1600" dirty="0">
                <a:latin typeface="HeliosCond" panose="020B0800000000000000" pitchFamily="34" charset="-52"/>
              </a:rPr>
              <a:t>риска, выездная проверка проводится один раз в 3 </a:t>
            </a:r>
            <a:r>
              <a:rPr lang="ru-RU" sz="1600" dirty="0" smtClean="0">
                <a:latin typeface="HeliosCond" panose="020B0800000000000000" pitchFamily="34" charset="-52"/>
              </a:rPr>
              <a:t>года;</a:t>
            </a:r>
            <a:endParaRPr lang="en-US" sz="1600" dirty="0">
              <a:latin typeface="HeliosCond" panose="020B0800000000000000" pitchFamily="34" charset="-52"/>
            </a:endParaRPr>
          </a:p>
          <a:p>
            <a:pPr algn="just">
              <a:spcBef>
                <a:spcPts val="0"/>
              </a:spcBef>
              <a:buClr>
                <a:schemeClr val="accent6"/>
              </a:buClr>
              <a:buFont typeface="Wingdings" panose="05000000000000000000" pitchFamily="2" charset="2"/>
              <a:buChar char="§"/>
            </a:pPr>
            <a:r>
              <a:rPr lang="ru-RU" sz="1600" dirty="0" smtClean="0">
                <a:latin typeface="HeliosCond" panose="020B0800000000000000" pitchFamily="34" charset="-52"/>
              </a:rPr>
              <a:t>среднего </a:t>
            </a:r>
            <a:r>
              <a:rPr lang="ru-RU" sz="1600" dirty="0">
                <a:latin typeface="HeliosCond" panose="020B0800000000000000" pitchFamily="34" charset="-52"/>
              </a:rPr>
              <a:t>риска, выездная проверка проводится один раз в 5 </a:t>
            </a:r>
            <a:r>
              <a:rPr lang="ru-RU" sz="1600" dirty="0" smtClean="0">
                <a:latin typeface="HeliosCond" panose="020B0800000000000000" pitchFamily="34" charset="-52"/>
              </a:rPr>
              <a:t>лет;</a:t>
            </a:r>
            <a:endParaRPr lang="en-US" sz="1600" dirty="0">
              <a:latin typeface="HeliosCond" panose="020B0800000000000000" pitchFamily="34" charset="-52"/>
            </a:endParaRPr>
          </a:p>
          <a:p>
            <a:pPr algn="just">
              <a:spcBef>
                <a:spcPts val="0"/>
              </a:spcBef>
              <a:buClr>
                <a:schemeClr val="accent6"/>
              </a:buClr>
              <a:buFont typeface="Wingdings" panose="05000000000000000000" pitchFamily="2" charset="2"/>
              <a:buChar char="§"/>
            </a:pPr>
            <a:r>
              <a:rPr lang="ru-RU" sz="1600" dirty="0" smtClean="0">
                <a:latin typeface="HeliosCond" panose="020B0800000000000000" pitchFamily="34" charset="-52"/>
              </a:rPr>
              <a:t>умеренного </a:t>
            </a:r>
            <a:r>
              <a:rPr lang="ru-RU" sz="1600" dirty="0">
                <a:latin typeface="HeliosCond" panose="020B0800000000000000" pitchFamily="34" charset="-52"/>
              </a:rPr>
              <a:t>риска, выездная проверка проводится один раз в 6 </a:t>
            </a:r>
            <a:r>
              <a:rPr lang="ru-RU" sz="1600" dirty="0" smtClean="0">
                <a:latin typeface="HeliosCond" panose="020B0800000000000000" pitchFamily="34" charset="-52"/>
              </a:rPr>
              <a:t>лет;</a:t>
            </a:r>
            <a:endParaRPr lang="en-US" sz="1600" dirty="0">
              <a:latin typeface="HeliosCond" panose="020B0800000000000000" pitchFamily="34" charset="-52"/>
            </a:endParaRPr>
          </a:p>
          <a:p>
            <a:pPr algn="just">
              <a:spcBef>
                <a:spcPts val="0"/>
              </a:spcBef>
              <a:buClr>
                <a:schemeClr val="accent6"/>
              </a:buClr>
              <a:buFont typeface="Wingdings" panose="05000000000000000000" pitchFamily="2" charset="2"/>
              <a:buChar char="§"/>
            </a:pPr>
            <a:r>
              <a:rPr lang="ru-RU" sz="1600" dirty="0" smtClean="0">
                <a:latin typeface="HeliosCond" panose="020B0800000000000000" pitchFamily="34" charset="-52"/>
              </a:rPr>
              <a:t>низкого </a:t>
            </a:r>
            <a:r>
              <a:rPr lang="ru-RU" sz="1600" dirty="0">
                <a:latin typeface="HeliosCond" panose="020B0800000000000000" pitchFamily="34" charset="-52"/>
              </a:rPr>
              <a:t>риска, не проводится.</a:t>
            </a:r>
          </a:p>
        </p:txBody>
      </p:sp>
    </p:spTree>
    <p:extLst>
      <p:ext uri="{BB962C8B-B14F-4D97-AF65-F5344CB8AC3E}">
        <p14:creationId xmlns:p14="http://schemas.microsoft.com/office/powerpoint/2010/main" val="12319171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20</a:t>
            </a:fld>
            <a:endParaRPr lang="ru-RU"/>
          </a:p>
        </p:txBody>
      </p:sp>
      <p:sp>
        <p:nvSpPr>
          <p:cNvPr id="7" name="Заголовок 6"/>
          <p:cNvSpPr>
            <a:spLocks noGrp="1"/>
          </p:cNvSpPr>
          <p:nvPr>
            <p:ph type="title" idx="4294967295"/>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1.8.1 Законодательство</a:t>
            </a:r>
          </a:p>
        </p:txBody>
      </p:sp>
      <p:sp>
        <p:nvSpPr>
          <p:cNvPr id="9" name="Прямоугольник 8"/>
          <p:cNvSpPr/>
          <p:nvPr/>
        </p:nvSpPr>
        <p:spPr>
          <a:xfrm>
            <a:off x="765696" y="1100212"/>
            <a:ext cx="8306296" cy="369332"/>
          </a:xfrm>
          <a:prstGeom prst="rect">
            <a:avLst/>
          </a:prstGeom>
          <a:noFill/>
        </p:spPr>
        <p:txBody>
          <a:bodyPr wrap="square" lIns="91440" tIns="45720" rIns="91440" bIns="45720">
            <a:spAutoFit/>
          </a:bodyPr>
          <a:lstStyle/>
          <a:p>
            <a:r>
              <a:rPr lang="ru-RU" b="1" dirty="0" smtClean="0">
                <a:solidFill>
                  <a:schemeClr val="accent6"/>
                </a:solidFill>
                <a:latin typeface="HeliosCond" panose="020B0800000000000000" pitchFamily="34" charset="-52"/>
              </a:rPr>
              <a:t>Мошенники</a:t>
            </a:r>
            <a:endParaRPr lang="ru-RU" b="1" dirty="0">
              <a:solidFill>
                <a:schemeClr val="accent6"/>
              </a:solidFill>
              <a:latin typeface="HeliosCond" panose="020B0800000000000000" pitchFamily="34" charset="-52"/>
            </a:endParaRPr>
          </a:p>
        </p:txBody>
      </p:sp>
      <p:sp>
        <p:nvSpPr>
          <p:cNvPr id="8" name="Содержимое 2"/>
          <p:cNvSpPr>
            <a:spLocks noGrp="1"/>
          </p:cNvSpPr>
          <p:nvPr>
            <p:ph sz="half" idx="1"/>
          </p:nvPr>
        </p:nvSpPr>
        <p:spPr>
          <a:xfrm>
            <a:off x="755576" y="1419622"/>
            <a:ext cx="7632848" cy="3024580"/>
          </a:xfrm>
          <a:noFill/>
        </p:spPr>
        <p:txBody>
          <a:bodyPr>
            <a:noAutofit/>
          </a:bodyPr>
          <a:lstStyle/>
          <a:p>
            <a:pPr marL="0" indent="0" algn="just">
              <a:lnSpc>
                <a:spcPct val="90000"/>
              </a:lnSpc>
              <a:spcBef>
                <a:spcPts val="600"/>
              </a:spcBef>
              <a:buClr>
                <a:schemeClr val="accent6"/>
              </a:buClr>
              <a:buNone/>
            </a:pPr>
            <a:r>
              <a:rPr lang="ru-RU" sz="1600" dirty="0">
                <a:latin typeface="HeliosCond" panose="020B0800000000000000" pitchFamily="34" charset="-52"/>
              </a:rPr>
              <a:t>Роструд </a:t>
            </a:r>
            <a:r>
              <a:rPr lang="ru-RU" sz="1600" dirty="0" smtClean="0">
                <a:latin typeface="HeliosCond" panose="020B0800000000000000" pitchFamily="34" charset="-52"/>
              </a:rPr>
              <a:t>предупредил об </a:t>
            </a:r>
            <a:r>
              <a:rPr lang="ru-RU" sz="1600" dirty="0">
                <a:latin typeface="HeliosCond" panose="020B0800000000000000" pitchFamily="34" charset="-52"/>
              </a:rPr>
              <a:t>участившихся случаях проявления мошеннических действий в виде рассылки электронных писем с распоряжением о проведении документарной проверки от имени "инспекторов трудовой комиссии</a:t>
            </a:r>
            <a:r>
              <a:rPr lang="ru-RU" sz="1600" dirty="0" smtClean="0">
                <a:latin typeface="HeliosCond" panose="020B0800000000000000" pitchFamily="34" charset="-52"/>
              </a:rPr>
              <a:t>".</a:t>
            </a:r>
            <a:endParaRPr lang="en-US" sz="1600" dirty="0" smtClean="0">
              <a:latin typeface="HeliosCond" panose="020B0800000000000000" pitchFamily="34" charset="-52"/>
            </a:endParaRPr>
          </a:p>
          <a:p>
            <a:pPr marL="0" indent="0" algn="just">
              <a:lnSpc>
                <a:spcPct val="90000"/>
              </a:lnSpc>
              <a:spcBef>
                <a:spcPts val="600"/>
              </a:spcBef>
              <a:buClr>
                <a:schemeClr val="accent6"/>
              </a:buClr>
              <a:buNone/>
            </a:pPr>
            <a:r>
              <a:rPr lang="ru-RU" sz="1600" dirty="0" smtClean="0">
                <a:latin typeface="HeliosCond" panose="020B0800000000000000" pitchFamily="34" charset="-52"/>
              </a:rPr>
              <a:t>К </a:t>
            </a:r>
            <a:r>
              <a:rPr lang="ru-RU" sz="1600" dirty="0">
                <a:latin typeface="HeliosCond" panose="020B0800000000000000" pitchFamily="34" charset="-52"/>
              </a:rPr>
              <a:t>отличительным особенностям подобных "распоряжений" можно </a:t>
            </a:r>
            <a:r>
              <a:rPr lang="ru-RU" sz="1600" dirty="0" smtClean="0">
                <a:latin typeface="HeliosCond" panose="020B0800000000000000" pitchFamily="34" charset="-52"/>
              </a:rPr>
              <a:t>отнести:</a:t>
            </a:r>
            <a:endParaRPr lang="en-US" sz="1600" dirty="0">
              <a:latin typeface="HeliosCond" panose="020B0800000000000000" pitchFamily="34" charset="-52"/>
            </a:endParaRPr>
          </a:p>
          <a:p>
            <a:pPr marL="179388" indent="-179388" algn="just">
              <a:lnSpc>
                <a:spcPct val="90000"/>
              </a:lnSpc>
              <a:spcBef>
                <a:spcPts val="0"/>
              </a:spcBef>
              <a:buClr>
                <a:schemeClr val="accent6"/>
              </a:buClr>
              <a:buFont typeface="Wingdings" panose="05000000000000000000" pitchFamily="2" charset="2"/>
              <a:buChar char="§"/>
            </a:pPr>
            <a:r>
              <a:rPr lang="ru-RU" sz="1600" dirty="0" smtClean="0">
                <a:latin typeface="HeliosCond" panose="020B0800000000000000" pitchFamily="34" charset="-52"/>
              </a:rPr>
              <a:t>отсутствие </a:t>
            </a:r>
            <a:r>
              <a:rPr lang="ru-RU" sz="1600" dirty="0">
                <a:latin typeface="HeliosCond" panose="020B0800000000000000" pitchFamily="34" charset="-52"/>
              </a:rPr>
              <a:t>QR-кода, позволяющего работодателю перейти на сайт Единого реестра контрольно-надзорных мероприятий (ЕРКНМ), где указываются дата и учетный номер размещения сведений о </a:t>
            </a:r>
            <a:r>
              <a:rPr lang="ru-RU" sz="1600" dirty="0" smtClean="0">
                <a:latin typeface="HeliosCond" panose="020B0800000000000000" pitchFamily="34" charset="-52"/>
              </a:rPr>
              <a:t>КНМ;</a:t>
            </a:r>
            <a:endParaRPr lang="en-US" sz="1600" dirty="0">
              <a:latin typeface="HeliosCond" panose="020B0800000000000000" pitchFamily="34" charset="-52"/>
            </a:endParaRPr>
          </a:p>
          <a:p>
            <a:pPr marL="179388" indent="-179388" algn="just">
              <a:lnSpc>
                <a:spcPct val="90000"/>
              </a:lnSpc>
              <a:spcBef>
                <a:spcPts val="0"/>
              </a:spcBef>
              <a:buClr>
                <a:schemeClr val="accent6"/>
              </a:buClr>
              <a:buFont typeface="Wingdings" panose="05000000000000000000" pitchFamily="2" charset="2"/>
              <a:buChar char="§"/>
            </a:pPr>
            <a:r>
              <a:rPr lang="ru-RU" sz="1600" dirty="0" smtClean="0">
                <a:latin typeface="HeliosCond" panose="020B0800000000000000" pitchFamily="34" charset="-52"/>
              </a:rPr>
              <a:t>несоответствие </a:t>
            </a:r>
            <a:r>
              <a:rPr lang="ru-RU" sz="1600" dirty="0">
                <a:latin typeface="HeliosCond" panose="020B0800000000000000" pitchFamily="34" charset="-52"/>
              </a:rPr>
              <a:t>формы "распоряжения" типовой форме решения на проведение контрольно-надзорного мероприятия, утвержденного </a:t>
            </a:r>
            <a:r>
              <a:rPr lang="ru-RU" sz="1600" u="sng" dirty="0">
                <a:latin typeface="HeliosCond" panose="020B0800000000000000" pitchFamily="34" charset="-52"/>
                <a:hlinkClick r:id="rId2"/>
              </a:rPr>
              <a:t>приказом Минэкономразвития России от 31.03.2021 </a:t>
            </a:r>
            <a:r>
              <a:rPr lang="ru-RU" sz="1600" u="sng" dirty="0">
                <a:latin typeface="Arial Narrow" panose="020B0606020202030204" pitchFamily="34" charset="0"/>
                <a:hlinkClick r:id="rId2"/>
              </a:rPr>
              <a:t>№</a:t>
            </a:r>
            <a:r>
              <a:rPr lang="ru-RU" sz="1600" u="sng" dirty="0">
                <a:latin typeface="HeliosCond" panose="020B0800000000000000" pitchFamily="34" charset="-52"/>
                <a:hlinkClick r:id="rId2"/>
              </a:rPr>
              <a:t> </a:t>
            </a:r>
            <a:r>
              <a:rPr lang="ru-RU" sz="1600" u="sng" dirty="0" smtClean="0">
                <a:latin typeface="HeliosCond" panose="020B0800000000000000" pitchFamily="34" charset="-52"/>
                <a:hlinkClick r:id="rId2"/>
              </a:rPr>
              <a:t>151</a:t>
            </a:r>
            <a:r>
              <a:rPr lang="ru-RU" sz="1600" dirty="0" smtClean="0">
                <a:latin typeface="HeliosCond" panose="020B0800000000000000" pitchFamily="34" charset="-52"/>
              </a:rPr>
              <a:t>;</a:t>
            </a:r>
            <a:endParaRPr lang="en-US" sz="1600" dirty="0">
              <a:latin typeface="HeliosCond" panose="020B0800000000000000" pitchFamily="34" charset="-52"/>
            </a:endParaRPr>
          </a:p>
          <a:p>
            <a:pPr marL="179388" indent="-179388" algn="just">
              <a:lnSpc>
                <a:spcPct val="90000"/>
              </a:lnSpc>
              <a:spcBef>
                <a:spcPts val="0"/>
              </a:spcBef>
              <a:buClr>
                <a:schemeClr val="accent6"/>
              </a:buClr>
              <a:buFont typeface="Wingdings" panose="05000000000000000000" pitchFamily="2" charset="2"/>
              <a:buChar char="§"/>
            </a:pPr>
            <a:r>
              <a:rPr lang="ru-RU" sz="1600" dirty="0" smtClean="0">
                <a:latin typeface="HeliosCond" panose="020B0800000000000000" pitchFamily="34" charset="-52"/>
              </a:rPr>
              <a:t>отсутствуют </a:t>
            </a:r>
            <a:r>
              <a:rPr lang="ru-RU" sz="1600" dirty="0">
                <a:latin typeface="HeliosCond" panose="020B0800000000000000" pitchFamily="34" charset="-52"/>
              </a:rPr>
              <a:t>контактные номера телефонов должностных лиц территориальных органов </a:t>
            </a:r>
            <a:r>
              <a:rPr lang="ru-RU" sz="1600" dirty="0" smtClean="0">
                <a:latin typeface="HeliosCond" panose="020B0800000000000000" pitchFamily="34" charset="-52"/>
              </a:rPr>
              <a:t>Роструда;</a:t>
            </a:r>
            <a:endParaRPr lang="en-US" sz="1600" dirty="0">
              <a:latin typeface="HeliosCond" panose="020B0800000000000000" pitchFamily="34" charset="-52"/>
            </a:endParaRPr>
          </a:p>
          <a:p>
            <a:pPr marL="179388" indent="-179388" algn="just">
              <a:lnSpc>
                <a:spcPct val="90000"/>
              </a:lnSpc>
              <a:spcBef>
                <a:spcPts val="0"/>
              </a:spcBef>
              <a:buClr>
                <a:schemeClr val="accent6"/>
              </a:buClr>
              <a:buFont typeface="Wingdings" panose="05000000000000000000" pitchFamily="2" charset="2"/>
              <a:buChar char="§"/>
            </a:pPr>
            <a:r>
              <a:rPr lang="ru-RU" sz="1600" dirty="0" smtClean="0">
                <a:latin typeface="HeliosCond" panose="020B0800000000000000" pitchFamily="34" charset="-52"/>
              </a:rPr>
              <a:t>указано </a:t>
            </a:r>
            <a:r>
              <a:rPr lang="ru-RU" sz="1600" dirty="0">
                <a:latin typeface="HeliosCond" panose="020B0800000000000000" pitchFamily="34" charset="-52"/>
              </a:rPr>
              <a:t>несуществующее наименование должности - "инспектор трудовой комиссии</a:t>
            </a:r>
            <a:r>
              <a:rPr lang="ru-RU" sz="1600" dirty="0" smtClean="0">
                <a:latin typeface="HeliosCond" panose="020B0800000000000000" pitchFamily="34" charset="-52"/>
              </a:rPr>
              <a:t>".</a:t>
            </a:r>
            <a:endParaRPr lang="ru-RU" sz="1600" dirty="0">
              <a:latin typeface="HeliosCond" panose="020B0800000000000000" pitchFamily="34" charset="-52"/>
            </a:endParaRPr>
          </a:p>
        </p:txBody>
      </p:sp>
    </p:spTree>
    <p:extLst>
      <p:ext uri="{BB962C8B-B14F-4D97-AF65-F5344CB8AC3E}">
        <p14:creationId xmlns:p14="http://schemas.microsoft.com/office/powerpoint/2010/main" val="39557838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21</a:t>
            </a:fld>
            <a:endParaRPr lang="ru-RU"/>
          </a:p>
        </p:txBody>
      </p:sp>
      <p:sp>
        <p:nvSpPr>
          <p:cNvPr id="7" name="Заголовок 6"/>
          <p:cNvSpPr>
            <a:spLocks noGrp="1"/>
          </p:cNvSpPr>
          <p:nvPr>
            <p:ph type="title" idx="4294967295"/>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1.8.1 Законодательство</a:t>
            </a:r>
          </a:p>
        </p:txBody>
      </p:sp>
      <p:sp>
        <p:nvSpPr>
          <p:cNvPr id="9" name="Прямоугольник 8"/>
          <p:cNvSpPr/>
          <p:nvPr/>
        </p:nvSpPr>
        <p:spPr>
          <a:xfrm>
            <a:off x="765696" y="1100212"/>
            <a:ext cx="8306296" cy="369332"/>
          </a:xfrm>
          <a:prstGeom prst="rect">
            <a:avLst/>
          </a:prstGeom>
          <a:noFill/>
        </p:spPr>
        <p:txBody>
          <a:bodyPr wrap="square" lIns="91440" tIns="45720" rIns="91440" bIns="45720">
            <a:spAutoFit/>
          </a:bodyPr>
          <a:lstStyle/>
          <a:p>
            <a:r>
              <a:rPr lang="ru-RU" b="1" dirty="0" smtClean="0">
                <a:solidFill>
                  <a:schemeClr val="accent6"/>
                </a:solidFill>
                <a:latin typeface="HeliosCond" panose="020B0800000000000000" pitchFamily="34" charset="-52"/>
              </a:rPr>
              <a:t>Мошенники</a:t>
            </a:r>
            <a:endParaRPr lang="ru-RU" b="1" dirty="0">
              <a:solidFill>
                <a:schemeClr val="accent6"/>
              </a:solidFill>
              <a:latin typeface="HeliosCond" panose="020B0800000000000000" pitchFamily="34" charset="-52"/>
            </a:endParaRPr>
          </a:p>
        </p:txBody>
      </p:sp>
      <p:sp>
        <p:nvSpPr>
          <p:cNvPr id="8" name="Содержимое 2"/>
          <p:cNvSpPr>
            <a:spLocks noGrp="1"/>
          </p:cNvSpPr>
          <p:nvPr>
            <p:ph sz="half" idx="1"/>
          </p:nvPr>
        </p:nvSpPr>
        <p:spPr>
          <a:xfrm>
            <a:off x="755576" y="1419622"/>
            <a:ext cx="3888432" cy="3024580"/>
          </a:xfrm>
          <a:noFill/>
        </p:spPr>
        <p:txBody>
          <a:bodyPr>
            <a:noAutofit/>
          </a:bodyPr>
          <a:lstStyle/>
          <a:p>
            <a:pPr marL="0" indent="0" algn="just">
              <a:lnSpc>
                <a:spcPct val="90000"/>
              </a:lnSpc>
              <a:spcBef>
                <a:spcPts val="600"/>
              </a:spcBef>
              <a:buClr>
                <a:schemeClr val="accent6"/>
              </a:buClr>
              <a:buNone/>
            </a:pPr>
            <a:r>
              <a:rPr lang="ru-RU" sz="1600" dirty="0">
                <a:latin typeface="HeliosCond" panose="020B0800000000000000" pitchFamily="34" charset="-52"/>
              </a:rPr>
              <a:t/>
            </a:r>
            <a:br>
              <a:rPr lang="ru-RU" sz="1600" dirty="0">
                <a:latin typeface="HeliosCond" panose="020B0800000000000000" pitchFamily="34" charset="-52"/>
              </a:rPr>
            </a:br>
            <a:r>
              <a:rPr lang="ru-RU" sz="1600" dirty="0">
                <a:latin typeface="HeliosCond" panose="020B0800000000000000" pitchFamily="34" charset="-52"/>
              </a:rPr>
              <a:t>В случае возникновения подобных ситуаций ведомство </a:t>
            </a:r>
            <a:r>
              <a:rPr lang="ru-RU" sz="1600" dirty="0" smtClean="0">
                <a:latin typeface="HeliosCond" panose="020B0800000000000000" pitchFamily="34" charset="-52"/>
              </a:rPr>
              <a:t>рекомендует</a:t>
            </a:r>
            <a:r>
              <a:rPr lang="en-US" sz="1600" dirty="0" smtClean="0">
                <a:latin typeface="HeliosCond" panose="020B0800000000000000" pitchFamily="34" charset="-52"/>
              </a:rPr>
              <a:t> </a:t>
            </a:r>
            <a:r>
              <a:rPr lang="ru-RU" sz="1600" dirty="0" smtClean="0">
                <a:latin typeface="HeliosCond" panose="020B0800000000000000" pitchFamily="34" charset="-52"/>
              </a:rPr>
              <a:t>незамедлительно</a:t>
            </a:r>
            <a:r>
              <a:rPr lang="en-US" sz="1600" dirty="0" smtClean="0">
                <a:latin typeface="HeliosCond" panose="020B0800000000000000" pitchFamily="34" charset="-52"/>
              </a:rPr>
              <a:t> </a:t>
            </a:r>
            <a:r>
              <a:rPr lang="ru-RU" sz="1600" dirty="0" smtClean="0">
                <a:latin typeface="HeliosCond" panose="020B0800000000000000" pitchFamily="34" charset="-52"/>
              </a:rPr>
              <a:t>информировать </a:t>
            </a:r>
            <a:r>
              <a:rPr lang="ru-RU" sz="1600" dirty="0">
                <a:latin typeface="HeliosCond" panose="020B0800000000000000" pitchFamily="34" charset="-52"/>
              </a:rPr>
              <a:t>правоохранительные органы или обратиться в территориальный орган Роструда</a:t>
            </a:r>
            <a:r>
              <a:rPr lang="ru-RU" sz="1600" dirty="0" smtClean="0">
                <a:latin typeface="HeliosCond" panose="020B0800000000000000" pitchFamily="34" charset="-52"/>
              </a:rPr>
              <a:t>.</a:t>
            </a:r>
            <a:endParaRPr lang="en-US" sz="1600" dirty="0" smtClean="0">
              <a:latin typeface="HeliosCond" panose="020B0800000000000000" pitchFamily="34" charset="-52"/>
            </a:endParaRPr>
          </a:p>
          <a:p>
            <a:pPr marL="0" indent="0" algn="just">
              <a:lnSpc>
                <a:spcPct val="90000"/>
              </a:lnSpc>
              <a:spcBef>
                <a:spcPts val="600"/>
              </a:spcBef>
              <a:buClr>
                <a:schemeClr val="accent6"/>
              </a:buClr>
              <a:buNone/>
            </a:pPr>
            <a:r>
              <a:rPr lang="ru-RU" sz="1600" dirty="0" smtClean="0">
                <a:latin typeface="HeliosCond" panose="020B0800000000000000" pitchFamily="34" charset="-52"/>
              </a:rPr>
              <a:t>Кроме </a:t>
            </a:r>
            <a:r>
              <a:rPr lang="ru-RU" sz="1600" dirty="0">
                <a:latin typeface="HeliosCond" panose="020B0800000000000000" pitchFamily="34" charset="-52"/>
              </a:rPr>
              <a:t>того, проверить проводимое мероприятие в </a:t>
            </a:r>
            <a:r>
              <a:rPr lang="ru-RU" sz="1600" dirty="0" smtClean="0">
                <a:latin typeface="HeliosCond" panose="020B0800000000000000" pitchFamily="34" charset="-52"/>
              </a:rPr>
              <a:t>отношении</a:t>
            </a:r>
            <a:r>
              <a:rPr lang="en-US" sz="1600" dirty="0" smtClean="0">
                <a:latin typeface="HeliosCond" panose="020B0800000000000000" pitchFamily="34" charset="-52"/>
              </a:rPr>
              <a:t> </a:t>
            </a:r>
            <a:r>
              <a:rPr lang="ru-RU" sz="1600" dirty="0" smtClean="0">
                <a:latin typeface="HeliosCond" panose="020B0800000000000000" pitchFamily="34" charset="-52"/>
              </a:rPr>
              <a:t>организации </a:t>
            </a:r>
            <a:r>
              <a:rPr lang="ru-RU" sz="1600" dirty="0">
                <a:latin typeface="HeliosCond" panose="020B0800000000000000" pitchFamily="34" charset="-52"/>
              </a:rPr>
              <a:t>можно на сайте </a:t>
            </a:r>
            <a:r>
              <a:rPr lang="ru-RU" sz="1600" u="sng" dirty="0">
                <a:latin typeface="HeliosCond" panose="020B0800000000000000" pitchFamily="34" charset="-52"/>
                <a:hlinkClick r:id="rId2"/>
              </a:rPr>
              <a:t>https://proverki.gov.ru/portal</a:t>
            </a:r>
            <a:r>
              <a:rPr lang="ru-RU" sz="1600" dirty="0">
                <a:latin typeface="HeliosCond" panose="020B0800000000000000" pitchFamily="34" charset="-52"/>
              </a:rPr>
              <a:t>, введя ИНН организации</a:t>
            </a:r>
            <a:r>
              <a:rPr lang="ru-RU" sz="1600" dirty="0" smtClean="0">
                <a:latin typeface="HeliosCond" panose="020B0800000000000000" pitchFamily="34" charset="-52"/>
              </a:rPr>
              <a:t>.</a:t>
            </a:r>
            <a:endParaRPr lang="en-US" sz="1600" dirty="0" smtClean="0">
              <a:latin typeface="HeliosCond" panose="020B0800000000000000" pitchFamily="34" charset="-52"/>
            </a:endParaRPr>
          </a:p>
          <a:p>
            <a:pPr marL="0" indent="0" algn="just">
              <a:lnSpc>
                <a:spcPct val="90000"/>
              </a:lnSpc>
              <a:spcBef>
                <a:spcPts val="600"/>
              </a:spcBef>
              <a:buClr>
                <a:schemeClr val="accent6"/>
              </a:buClr>
              <a:buNone/>
            </a:pPr>
            <a:endParaRPr lang="ru-RU" sz="1600" dirty="0">
              <a:latin typeface="HeliosCond" panose="020B0800000000000000" pitchFamily="34" charset="-52"/>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95936" y="1820809"/>
            <a:ext cx="5139519" cy="2887921"/>
          </a:xfrm>
          <a:prstGeom prst="rect">
            <a:avLst/>
          </a:prstGeom>
        </p:spPr>
      </p:pic>
    </p:spTree>
    <p:extLst>
      <p:ext uri="{BB962C8B-B14F-4D97-AF65-F5344CB8AC3E}">
        <p14:creationId xmlns:p14="http://schemas.microsoft.com/office/powerpoint/2010/main" val="20403659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22</a:t>
            </a:fld>
            <a:endParaRPr lang="ru-RU"/>
          </a:p>
        </p:txBody>
      </p:sp>
      <p:sp>
        <p:nvSpPr>
          <p:cNvPr id="7" name="Заголовок 6"/>
          <p:cNvSpPr>
            <a:spLocks noGrp="1"/>
          </p:cNvSpPr>
          <p:nvPr>
            <p:ph type="title" idx="4294967295"/>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a:t>
            </a:r>
            <a:r>
              <a:rPr lang="en-US" b="1" dirty="0" smtClean="0"/>
              <a:t>9</a:t>
            </a:r>
            <a:r>
              <a:rPr lang="ru-RU" b="1" dirty="0" smtClean="0"/>
              <a:t>. Законодательство</a:t>
            </a:r>
          </a:p>
        </p:txBody>
      </p:sp>
      <p:sp>
        <p:nvSpPr>
          <p:cNvPr id="9" name="Прямоугольник 8"/>
          <p:cNvSpPr/>
          <p:nvPr/>
        </p:nvSpPr>
        <p:spPr>
          <a:xfrm>
            <a:off x="827584" y="1194306"/>
            <a:ext cx="8244408" cy="369332"/>
          </a:xfrm>
          <a:prstGeom prst="rect">
            <a:avLst/>
          </a:prstGeom>
          <a:noFill/>
        </p:spPr>
        <p:txBody>
          <a:bodyPr wrap="square" lIns="91440" tIns="45720" rIns="91440" bIns="45720">
            <a:spAutoFit/>
          </a:bodyPr>
          <a:lstStyle/>
          <a:p>
            <a:r>
              <a:rPr lang="ru-RU" b="1" dirty="0" smtClean="0">
                <a:solidFill>
                  <a:schemeClr val="accent6"/>
                </a:solidFill>
                <a:latin typeface="HeliosCond" panose="020B0800000000000000" pitchFamily="34" charset="-52"/>
              </a:rPr>
              <a:t>Повторный и первичный инструктаж, если утерян журнал</a:t>
            </a:r>
          </a:p>
        </p:txBody>
      </p:sp>
      <p:sp>
        <p:nvSpPr>
          <p:cNvPr id="8" name="Содержимое 2"/>
          <p:cNvSpPr>
            <a:spLocks noGrp="1"/>
          </p:cNvSpPr>
          <p:nvPr>
            <p:ph sz="half" idx="1"/>
          </p:nvPr>
        </p:nvSpPr>
        <p:spPr>
          <a:xfrm>
            <a:off x="827584" y="1563638"/>
            <a:ext cx="7560840" cy="3303320"/>
          </a:xfrm>
          <a:noFill/>
        </p:spPr>
        <p:txBody>
          <a:bodyPr>
            <a:noAutofit/>
          </a:bodyPr>
          <a:lstStyle/>
          <a:p>
            <a:pPr marL="0" indent="0" algn="just">
              <a:spcBef>
                <a:spcPts val="600"/>
              </a:spcBef>
              <a:buNone/>
            </a:pPr>
            <a:r>
              <a:rPr lang="ru-RU" sz="1600" dirty="0" err="1" smtClean="0">
                <a:latin typeface="HeliosCond" panose="020B0800000000000000" pitchFamily="34" charset="-52"/>
              </a:rPr>
              <a:t>Роструд</a:t>
            </a:r>
            <a:r>
              <a:rPr lang="ru-RU" sz="1600" dirty="0" smtClean="0">
                <a:latin typeface="HeliosCond" panose="020B0800000000000000" pitchFamily="34" charset="-52"/>
              </a:rPr>
              <a:t> полага</a:t>
            </a:r>
            <a:r>
              <a:rPr lang="ru-RU" sz="1600" dirty="0">
                <a:latin typeface="HeliosCond" panose="020B0800000000000000" pitchFamily="34" charset="-52"/>
              </a:rPr>
              <a:t>е</a:t>
            </a:r>
            <a:r>
              <a:rPr lang="ru-RU" sz="1600" dirty="0" smtClean="0">
                <a:latin typeface="HeliosCond" panose="020B0800000000000000" pitchFamily="34" charset="-52"/>
              </a:rPr>
              <a:t>т</a:t>
            </a:r>
            <a:r>
              <a:rPr lang="ru-RU" sz="1600" dirty="0">
                <a:latin typeface="HeliosCond" panose="020B0800000000000000" pitchFamily="34" charset="-52"/>
              </a:rPr>
              <a:t>, что при утере журнала нужно документально зафиксировать этот факт и оформить новый документ.</a:t>
            </a:r>
          </a:p>
          <a:p>
            <a:pPr marL="0" indent="0" algn="just">
              <a:spcBef>
                <a:spcPts val="600"/>
              </a:spcBef>
              <a:buNone/>
            </a:pPr>
            <a:r>
              <a:rPr lang="ru-RU" sz="1600" dirty="0">
                <a:latin typeface="HeliosCond" panose="020B0800000000000000" pitchFamily="34" charset="-52"/>
              </a:rPr>
              <a:t>Если работник прослушал первичный инструктаж, охватывающий его трудовые функции на всем применяемом оборудовании, а подтверждающий этот факт журнал утрачен, при наличии оснований, изложенных в </a:t>
            </a:r>
            <a:r>
              <a:rPr lang="ru-RU" sz="1600" dirty="0">
                <a:latin typeface="HeliosCond" panose="020B0800000000000000" pitchFamily="34" charset="-52"/>
                <a:hlinkClick r:id="rId2"/>
              </a:rPr>
              <a:t>п. 16</a:t>
            </a:r>
            <a:r>
              <a:rPr lang="ru-RU" sz="1600" dirty="0">
                <a:latin typeface="HeliosCond" panose="020B0800000000000000" pitchFamily="34" charset="-52"/>
              </a:rPr>
              <a:t> Правил </a:t>
            </a:r>
            <a:r>
              <a:rPr lang="ru-RU" sz="1600" dirty="0">
                <a:latin typeface="Arial Narrow" panose="020B0606020202030204" pitchFamily="34" charset="0"/>
              </a:rPr>
              <a:t>№</a:t>
            </a:r>
            <a:r>
              <a:rPr lang="ru-RU" sz="1600" dirty="0">
                <a:latin typeface="HeliosCond" panose="020B0800000000000000" pitchFamily="34" charset="-52"/>
              </a:rPr>
              <a:t> 2464, необходимо организовать именно повторный либо внеплановый инструктаж. Первичное инструктирование выполняется при трудоустройстве либо переводе на другую работу.</a:t>
            </a:r>
          </a:p>
          <a:p>
            <a:pPr marL="0" indent="0" algn="just">
              <a:spcBef>
                <a:spcPts val="600"/>
              </a:spcBef>
              <a:buNone/>
            </a:pPr>
            <a:r>
              <a:rPr lang="ru-RU" sz="1600" dirty="0">
                <a:latin typeface="HeliosCond" panose="020B0800000000000000" pitchFamily="34" charset="-52"/>
              </a:rPr>
              <a:t>Не имеет принципиального значения наименование инструктажа, если он был организован, а сотрудник ознакомлен с правилами безопасности, особенностями производственного процесса, оборудования, опасностями и </a:t>
            </a:r>
            <a:r>
              <a:rPr lang="ru-RU" sz="1600" dirty="0" smtClean="0">
                <a:latin typeface="HeliosCond" panose="020B0800000000000000" pitchFamily="34" charset="-52"/>
              </a:rPr>
              <a:t>профрисками</a:t>
            </a:r>
            <a:r>
              <a:rPr lang="en-US" sz="1600" dirty="0">
                <a:latin typeface="HeliosCond" panose="020B0800000000000000" pitchFamily="34" charset="-52"/>
              </a:rPr>
              <a:t>.</a:t>
            </a:r>
            <a:endParaRPr lang="ru-RU" sz="1600" dirty="0">
              <a:latin typeface="HeliosCond" panose="020B0800000000000000" pitchFamily="34" charset="-52"/>
            </a:endParaRPr>
          </a:p>
        </p:txBody>
      </p:sp>
    </p:spTree>
    <p:extLst>
      <p:ext uri="{BB962C8B-B14F-4D97-AF65-F5344CB8AC3E}">
        <p14:creationId xmlns:p14="http://schemas.microsoft.com/office/powerpoint/2010/main" val="27675924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23</a:t>
            </a:fld>
            <a:endParaRPr lang="ru-RU"/>
          </a:p>
        </p:txBody>
      </p:sp>
      <p:sp>
        <p:nvSpPr>
          <p:cNvPr id="7" name="Заголовок 6"/>
          <p:cNvSpPr>
            <a:spLocks noGrp="1"/>
          </p:cNvSpPr>
          <p:nvPr>
            <p:ph type="title" idx="4294967295"/>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a:t>
            </a:r>
            <a:r>
              <a:rPr lang="en-US" b="1" dirty="0" smtClean="0"/>
              <a:t>10</a:t>
            </a:r>
            <a:r>
              <a:rPr lang="ru-RU" b="1" dirty="0" smtClean="0"/>
              <a:t>. Законодательство</a:t>
            </a:r>
          </a:p>
        </p:txBody>
      </p:sp>
      <p:sp>
        <p:nvSpPr>
          <p:cNvPr id="10" name="Прямоугольник 9"/>
          <p:cNvSpPr/>
          <p:nvPr/>
        </p:nvSpPr>
        <p:spPr>
          <a:xfrm>
            <a:off x="827584" y="1131590"/>
            <a:ext cx="7632848" cy="1200329"/>
          </a:xfrm>
          <a:prstGeom prst="rect">
            <a:avLst/>
          </a:prstGeom>
          <a:noFill/>
        </p:spPr>
        <p:txBody>
          <a:bodyPr wrap="square" lIns="91440" tIns="45720" rIns="91440" bIns="45720">
            <a:spAutoFit/>
          </a:bodyPr>
          <a:lstStyle/>
          <a:p>
            <a:pPr fontAlgn="base"/>
            <a:r>
              <a:rPr lang="ru-RU" dirty="0" smtClean="0">
                <a:solidFill>
                  <a:schemeClr val="accent6"/>
                </a:solidFill>
                <a:latin typeface="HeliosCond" panose="020B0800000000000000" pitchFamily="34" charset="-52"/>
              </a:rPr>
              <a:t>Приказ Минздрава России от 24.05.2024 </a:t>
            </a:r>
            <a:r>
              <a:rPr lang="ru-RU" dirty="0" smtClean="0">
                <a:solidFill>
                  <a:schemeClr val="accent6"/>
                </a:solidFill>
                <a:latin typeface="Arial Narrow" panose="020B0606020202030204" pitchFamily="34" charset="0"/>
              </a:rPr>
              <a:t>№</a:t>
            </a:r>
            <a:r>
              <a:rPr lang="ru-RU" dirty="0" smtClean="0">
                <a:solidFill>
                  <a:schemeClr val="accent6"/>
                </a:solidFill>
                <a:latin typeface="HeliosCond" panose="020B0800000000000000" pitchFamily="34" charset="-52"/>
              </a:rPr>
              <a:t>262н</a:t>
            </a:r>
          </a:p>
          <a:p>
            <a:pPr fontAlgn="base"/>
            <a:r>
              <a:rPr lang="ru-RU" b="1" dirty="0" smtClean="0">
                <a:solidFill>
                  <a:schemeClr val="accent6"/>
                </a:solidFill>
                <a:latin typeface="HeliosCond" panose="020B0800000000000000" pitchFamily="34" charset="-52"/>
              </a:rPr>
              <a:t>«Об </a:t>
            </a:r>
            <a:r>
              <a:rPr lang="ru-RU" b="1" dirty="0">
                <a:solidFill>
                  <a:schemeClr val="accent6"/>
                </a:solidFill>
                <a:latin typeface="HeliosCond" panose="020B0800000000000000" pitchFamily="34" charset="-52"/>
              </a:rPr>
              <a:t>утверждении требований к комплектации аптечки для оказания работниками первой помощи пострадавшим с применением медицинских </a:t>
            </a:r>
            <a:r>
              <a:rPr lang="ru-RU" b="1" dirty="0" smtClean="0">
                <a:solidFill>
                  <a:schemeClr val="accent6"/>
                </a:solidFill>
                <a:latin typeface="HeliosCond" panose="020B0800000000000000" pitchFamily="34" charset="-52"/>
              </a:rPr>
              <a:t>изделий»</a:t>
            </a:r>
            <a:endParaRPr lang="ru-RU" dirty="0">
              <a:solidFill>
                <a:schemeClr val="accent6"/>
              </a:solidFill>
              <a:latin typeface="HeliosCond" panose="020B0800000000000000" pitchFamily="34" charset="-52"/>
            </a:endParaRPr>
          </a:p>
        </p:txBody>
      </p:sp>
      <p:sp>
        <p:nvSpPr>
          <p:cNvPr id="11" name="Содержимое 2"/>
          <p:cNvSpPr>
            <a:spLocks noGrp="1"/>
          </p:cNvSpPr>
          <p:nvPr>
            <p:ph sz="half" idx="1"/>
          </p:nvPr>
        </p:nvSpPr>
        <p:spPr>
          <a:xfrm>
            <a:off x="827584" y="2313955"/>
            <a:ext cx="8299896" cy="2418035"/>
          </a:xfrm>
          <a:noFill/>
        </p:spPr>
        <p:txBody>
          <a:bodyPr>
            <a:noAutofit/>
          </a:bodyPr>
          <a:lstStyle/>
          <a:p>
            <a:pPr marL="0" indent="0">
              <a:buNone/>
            </a:pPr>
            <a:r>
              <a:rPr lang="ru-RU" sz="1600" dirty="0" smtClean="0">
                <a:latin typeface="HeliosCond" panose="020B0800000000000000" pitchFamily="34" charset="-52"/>
              </a:rPr>
              <a:t>Вступает в действие: 01.09.2024 до 01.09.2030</a:t>
            </a:r>
          </a:p>
          <a:p>
            <a:pPr marL="0" indent="0">
              <a:buNone/>
            </a:pPr>
            <a:r>
              <a:rPr lang="ru-RU" sz="1600" dirty="0" smtClean="0">
                <a:latin typeface="HeliosCond" panose="020B0800000000000000" pitchFamily="34" charset="-52"/>
              </a:rPr>
              <a:t>Регистрация Минюста 31.05.2024 </a:t>
            </a:r>
            <a:r>
              <a:rPr lang="ru-RU" sz="1600" dirty="0" smtClean="0">
                <a:latin typeface="Arial Narrow" panose="020B0606020202030204" pitchFamily="34" charset="0"/>
              </a:rPr>
              <a:t>№</a:t>
            </a:r>
            <a:r>
              <a:rPr lang="ru-RU" sz="1600" dirty="0" smtClean="0">
                <a:latin typeface="HeliosCond" panose="020B0800000000000000" pitchFamily="34" charset="-52"/>
              </a:rPr>
              <a:t>78396</a:t>
            </a:r>
          </a:p>
          <a:p>
            <a:pPr marL="0" indent="0">
              <a:buNone/>
            </a:pPr>
            <a:r>
              <a:rPr lang="ru-RU" sz="1600" dirty="0" smtClean="0">
                <a:latin typeface="HeliosCond" panose="020B0800000000000000" pitchFamily="34" charset="-52"/>
              </a:rPr>
              <a:t>Утратил силу: Приказ Минздрава от 15.12.2020 </a:t>
            </a:r>
            <a:r>
              <a:rPr lang="ru-RU" sz="1600" dirty="0" smtClean="0">
                <a:latin typeface="Arial Narrow" panose="020B0606020202030204" pitchFamily="34" charset="0"/>
              </a:rPr>
              <a:t>№</a:t>
            </a:r>
            <a:r>
              <a:rPr lang="ru-RU" sz="1600" dirty="0" smtClean="0">
                <a:latin typeface="HeliosCond" panose="020B0800000000000000" pitchFamily="34" charset="-52"/>
              </a:rPr>
              <a:t>1331н</a:t>
            </a:r>
          </a:p>
          <a:p>
            <a:pPr marL="0" indent="0">
              <a:buNone/>
            </a:pPr>
            <a:r>
              <a:rPr lang="ru-RU" sz="1600" dirty="0" smtClean="0">
                <a:latin typeface="HeliosCond" panose="020B0800000000000000" pitchFamily="34" charset="-52"/>
              </a:rPr>
              <a:t>Изменения</a:t>
            </a:r>
            <a:r>
              <a:rPr lang="ru-RU" sz="1600" dirty="0" smtClean="0">
                <a:latin typeface="HeliosCond" panose="020B0800000000000000" pitchFamily="34" charset="-52"/>
              </a:rPr>
              <a:t>: </a:t>
            </a:r>
          </a:p>
          <a:p>
            <a:pPr>
              <a:buFont typeface="Wingdings" panose="05000000000000000000" pitchFamily="2" charset="2"/>
              <a:buChar char="n"/>
            </a:pPr>
            <a:r>
              <a:rPr lang="ru-RU" sz="1600" dirty="0" smtClean="0">
                <a:latin typeface="HeliosCond" panose="020B0800000000000000" pitchFamily="34" charset="-52"/>
              </a:rPr>
              <a:t>Масок 2 шт. вместо 10</a:t>
            </a:r>
          </a:p>
          <a:p>
            <a:pPr>
              <a:buFont typeface="Wingdings" panose="05000000000000000000" pitchFamily="2" charset="2"/>
              <a:buChar char="n"/>
            </a:pPr>
            <a:r>
              <a:rPr lang="ru-RU" sz="1600" dirty="0" smtClean="0">
                <a:latin typeface="HeliosCond" panose="020B0800000000000000" pitchFamily="34" charset="-52"/>
              </a:rPr>
              <a:t>Устройство для проведения искусственного дыхания Рот-в-рот 2 шт. вместо </a:t>
            </a:r>
            <a:r>
              <a:rPr lang="ru-RU" sz="1600" b="1" dirty="0" smtClean="0">
                <a:solidFill>
                  <a:schemeClr val="accent6"/>
                </a:solidFill>
                <a:latin typeface="HeliosCond" panose="020B0800000000000000" pitchFamily="34" charset="-52"/>
              </a:rPr>
              <a:t>1</a:t>
            </a:r>
          </a:p>
          <a:p>
            <a:pPr>
              <a:buFont typeface="Wingdings" panose="05000000000000000000" pitchFamily="2" charset="2"/>
              <a:buChar char="n"/>
            </a:pPr>
            <a:r>
              <a:rPr lang="ru-RU" sz="1600" b="1" dirty="0" smtClean="0">
                <a:solidFill>
                  <a:schemeClr val="accent6"/>
                </a:solidFill>
                <a:latin typeface="HeliosCond" panose="020B0800000000000000" pitchFamily="34" charset="-52"/>
              </a:rPr>
              <a:t>Урезано количество ножниц</a:t>
            </a:r>
          </a:p>
          <a:p>
            <a:pPr>
              <a:buFont typeface="Wingdings" panose="05000000000000000000" pitchFamily="2" charset="2"/>
              <a:buChar char="n"/>
            </a:pPr>
            <a:r>
              <a:rPr lang="ru-RU" sz="1600" b="1" dirty="0" smtClean="0">
                <a:solidFill>
                  <a:schemeClr val="accent6"/>
                </a:solidFill>
                <a:latin typeface="HeliosCond" panose="020B0800000000000000" pitchFamily="34" charset="-52"/>
              </a:rPr>
              <a:t>Добавились блокнот не менее А7 и маркер (черный, синий) или карандаш</a:t>
            </a:r>
          </a:p>
        </p:txBody>
      </p:sp>
    </p:spTree>
    <p:extLst>
      <p:ext uri="{BB962C8B-B14F-4D97-AF65-F5344CB8AC3E}">
        <p14:creationId xmlns:p14="http://schemas.microsoft.com/office/powerpoint/2010/main" val="23734484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bogda\!!WORK\!тата кузнецова\!охрана труда\ПРЕЗЕНТАЦИИИ\6bd2806eb2b8d6c96d4fcece664cdaca_big.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8935"/>
          <a:stretch/>
        </p:blipFill>
        <p:spPr bwMode="auto">
          <a:xfrm>
            <a:off x="7020272" y="3198293"/>
            <a:ext cx="2064094" cy="1508945"/>
          </a:xfrm>
          <a:prstGeom prst="rect">
            <a:avLst/>
          </a:prstGeom>
          <a:noFill/>
          <a:extLst>
            <a:ext uri="{909E8E84-426E-40DD-AFC4-6F175D3DCCD1}">
              <a14:hiddenFill xmlns:a14="http://schemas.microsoft.com/office/drawing/2010/main">
                <a:solidFill>
                  <a:srgbClr val="FFFFFF"/>
                </a:solidFill>
              </a14:hiddenFill>
            </a:ext>
          </a:extLst>
        </p:spPr>
      </p:pic>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24</a:t>
            </a:fld>
            <a:endParaRPr lang="ru-RU"/>
          </a:p>
        </p:txBody>
      </p:sp>
      <p:sp>
        <p:nvSpPr>
          <p:cNvPr id="7" name="Заголовок 6"/>
          <p:cNvSpPr>
            <a:spLocks noGrp="1"/>
          </p:cNvSpPr>
          <p:nvPr>
            <p:ph type="title" idx="4294967295"/>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a:t>
            </a:r>
            <a:r>
              <a:rPr lang="en-US" b="1" dirty="0" smtClean="0"/>
              <a:t>10</a:t>
            </a:r>
            <a:r>
              <a:rPr lang="ru-RU" b="1" dirty="0" smtClean="0"/>
              <a:t>. Законодательство</a:t>
            </a:r>
          </a:p>
        </p:txBody>
      </p:sp>
      <p:sp>
        <p:nvSpPr>
          <p:cNvPr id="12" name="Прямоугольник 11"/>
          <p:cNvSpPr/>
          <p:nvPr/>
        </p:nvSpPr>
        <p:spPr>
          <a:xfrm>
            <a:off x="827584" y="1299413"/>
            <a:ext cx="7632848" cy="1200329"/>
          </a:xfrm>
          <a:prstGeom prst="rect">
            <a:avLst/>
          </a:prstGeom>
          <a:noFill/>
        </p:spPr>
        <p:txBody>
          <a:bodyPr wrap="square" lIns="91440" tIns="45720" rIns="91440" bIns="45720">
            <a:spAutoFit/>
          </a:bodyPr>
          <a:lstStyle/>
          <a:p>
            <a:pPr fontAlgn="base"/>
            <a:r>
              <a:rPr lang="ru-RU" dirty="0" smtClean="0">
                <a:solidFill>
                  <a:schemeClr val="accent6"/>
                </a:solidFill>
                <a:latin typeface="HeliosCond" panose="020B0800000000000000" pitchFamily="34" charset="-52"/>
              </a:rPr>
              <a:t>Приказ Минздрава России от 24.05.2024 </a:t>
            </a:r>
            <a:r>
              <a:rPr lang="ru-RU" dirty="0" smtClean="0">
                <a:solidFill>
                  <a:schemeClr val="accent6"/>
                </a:solidFill>
                <a:latin typeface="Arial Narrow" panose="020B0606020202030204" pitchFamily="34" charset="0"/>
              </a:rPr>
              <a:t>№</a:t>
            </a:r>
            <a:r>
              <a:rPr lang="ru-RU" dirty="0" smtClean="0">
                <a:solidFill>
                  <a:schemeClr val="accent6"/>
                </a:solidFill>
                <a:latin typeface="HeliosCond" panose="020B0800000000000000" pitchFamily="34" charset="-52"/>
              </a:rPr>
              <a:t>261н</a:t>
            </a:r>
          </a:p>
          <a:p>
            <a:pPr fontAlgn="base"/>
            <a:r>
              <a:rPr lang="ru-RU" b="1" dirty="0" smtClean="0">
                <a:solidFill>
                  <a:schemeClr val="accent6"/>
                </a:solidFill>
                <a:latin typeface="HeliosCond" panose="020B0800000000000000" pitchFamily="34" charset="-52"/>
              </a:rPr>
              <a:t>«</a:t>
            </a:r>
            <a:r>
              <a:rPr lang="ru-RU" dirty="0">
                <a:solidFill>
                  <a:schemeClr val="accent6"/>
                </a:solidFill>
                <a:latin typeface="HeliosCond" panose="020B0800000000000000" pitchFamily="34" charset="-52"/>
              </a:rPr>
              <a:t>Требования к комплектации аптечки для оказания первой помощи с применением медицинских изделий в организациях, осуществляющих образовательную </a:t>
            </a:r>
            <a:r>
              <a:rPr lang="ru-RU" dirty="0" smtClean="0">
                <a:solidFill>
                  <a:schemeClr val="accent6"/>
                </a:solidFill>
                <a:latin typeface="HeliosCond" panose="020B0800000000000000" pitchFamily="34" charset="-52"/>
              </a:rPr>
              <a:t>деятельность»</a:t>
            </a:r>
            <a:endParaRPr lang="ru-RU" dirty="0">
              <a:solidFill>
                <a:schemeClr val="accent6"/>
              </a:solidFill>
              <a:latin typeface="HeliosCond" panose="020B0800000000000000" pitchFamily="34" charset="-52"/>
            </a:endParaRPr>
          </a:p>
        </p:txBody>
      </p:sp>
      <p:sp>
        <p:nvSpPr>
          <p:cNvPr id="13" name="Прямоугольник 12"/>
          <p:cNvSpPr/>
          <p:nvPr/>
        </p:nvSpPr>
        <p:spPr>
          <a:xfrm>
            <a:off x="827584" y="2715766"/>
            <a:ext cx="6912768" cy="1477328"/>
          </a:xfrm>
          <a:prstGeom prst="rect">
            <a:avLst/>
          </a:prstGeom>
          <a:noFill/>
        </p:spPr>
        <p:txBody>
          <a:bodyPr wrap="square" lIns="91440" tIns="45720" rIns="91440" bIns="45720">
            <a:spAutoFit/>
          </a:bodyPr>
          <a:lstStyle/>
          <a:p>
            <a:pPr fontAlgn="base"/>
            <a:r>
              <a:rPr lang="ru-RU" dirty="0" smtClean="0">
                <a:solidFill>
                  <a:schemeClr val="accent6"/>
                </a:solidFill>
                <a:latin typeface="HeliosCond" panose="020B0800000000000000" pitchFamily="34" charset="-52"/>
              </a:rPr>
              <a:t>Приказ Минздрава России от 24.05.2024 </a:t>
            </a:r>
            <a:r>
              <a:rPr lang="ru-RU" dirty="0" smtClean="0">
                <a:solidFill>
                  <a:schemeClr val="accent6"/>
                </a:solidFill>
                <a:latin typeface="Arial Narrow" panose="020B0606020202030204" pitchFamily="34" charset="0"/>
              </a:rPr>
              <a:t>№</a:t>
            </a:r>
            <a:r>
              <a:rPr lang="ru-RU" dirty="0" smtClean="0">
                <a:solidFill>
                  <a:schemeClr val="accent6"/>
                </a:solidFill>
                <a:latin typeface="HeliosCond" panose="020B0800000000000000" pitchFamily="34" charset="-52"/>
              </a:rPr>
              <a:t>26</a:t>
            </a:r>
            <a:r>
              <a:rPr lang="en-US" dirty="0" smtClean="0">
                <a:solidFill>
                  <a:schemeClr val="accent6"/>
                </a:solidFill>
                <a:latin typeface="HeliosCond" panose="020B0800000000000000" pitchFamily="34" charset="-52"/>
              </a:rPr>
              <a:t>0</a:t>
            </a:r>
            <a:r>
              <a:rPr lang="ru-RU" dirty="0" smtClean="0">
                <a:solidFill>
                  <a:schemeClr val="accent6"/>
                </a:solidFill>
                <a:latin typeface="HeliosCond" panose="020B0800000000000000" pitchFamily="34" charset="-52"/>
              </a:rPr>
              <a:t>н</a:t>
            </a:r>
          </a:p>
          <a:p>
            <a:pPr fontAlgn="base"/>
            <a:r>
              <a:rPr lang="ru-RU" b="1" dirty="0" smtClean="0">
                <a:solidFill>
                  <a:schemeClr val="accent6"/>
                </a:solidFill>
                <a:latin typeface="HeliosCond" panose="020B0800000000000000" pitchFamily="34" charset="-52"/>
              </a:rPr>
              <a:t>«</a:t>
            </a:r>
            <a:r>
              <a:rPr lang="ru-RU" dirty="0" smtClean="0">
                <a:solidFill>
                  <a:schemeClr val="accent6"/>
                </a:solidFill>
                <a:latin typeface="HeliosCond" panose="020B0800000000000000" pitchFamily="34" charset="-52"/>
              </a:rPr>
              <a:t>Об </a:t>
            </a:r>
            <a:r>
              <a:rPr lang="ru-RU" dirty="0">
                <a:solidFill>
                  <a:schemeClr val="accent6"/>
                </a:solidFill>
                <a:latin typeface="HeliosCond" panose="020B0800000000000000" pitchFamily="34" charset="-52"/>
              </a:rPr>
              <a:t>утверждении требований к комплектации аптечки для оказания первой помощи с применением медицинских изделий пострадавшим в дорожно-транспортных происшествиях (автомобильной</a:t>
            </a:r>
            <a:r>
              <a:rPr lang="ru-RU" dirty="0" smtClean="0">
                <a:solidFill>
                  <a:schemeClr val="accent6"/>
                </a:solidFill>
                <a:latin typeface="HeliosCond" panose="020B0800000000000000" pitchFamily="34" charset="-52"/>
              </a:rPr>
              <a:t>)»</a:t>
            </a:r>
            <a:endParaRPr lang="en-US" dirty="0" smtClean="0">
              <a:solidFill>
                <a:schemeClr val="accent6"/>
              </a:solidFill>
              <a:latin typeface="HeliosCond" panose="020B0800000000000000" pitchFamily="34" charset="-52"/>
            </a:endParaRPr>
          </a:p>
          <a:p>
            <a:pPr fontAlgn="base"/>
            <a:r>
              <a:rPr lang="ru-RU" dirty="0" smtClean="0">
                <a:latin typeface="HeliosCond" panose="020B0800000000000000" pitchFamily="34" charset="-52"/>
              </a:rPr>
              <a:t>Отмена приказа Минздрава РФ от 08.10.2020 </a:t>
            </a:r>
            <a:r>
              <a:rPr lang="ru-RU" dirty="0" smtClean="0">
                <a:latin typeface="Arial Narrow" panose="020B0606020202030204" pitchFamily="34" charset="0"/>
              </a:rPr>
              <a:t>№</a:t>
            </a:r>
            <a:r>
              <a:rPr lang="ru-RU" dirty="0" smtClean="0">
                <a:latin typeface="HeliosCond" panose="020B0800000000000000" pitchFamily="34" charset="-52"/>
              </a:rPr>
              <a:t>1080н</a:t>
            </a:r>
            <a:endParaRPr lang="ru-RU" dirty="0">
              <a:latin typeface="HeliosCond" panose="020B0800000000000000" pitchFamily="34" charset="-52"/>
            </a:endParaRPr>
          </a:p>
        </p:txBody>
      </p:sp>
    </p:spTree>
    <p:extLst>
      <p:ext uri="{BB962C8B-B14F-4D97-AF65-F5344CB8AC3E}">
        <p14:creationId xmlns:p14="http://schemas.microsoft.com/office/powerpoint/2010/main" val="14020942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bogda\!!WORK\!тата кузнецова\!охрана труда\ПРЕЗЕНТАЦИИИ\ПП\101-elektronnyj-test-na-beremennost-clearblue-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05114" y="1563638"/>
            <a:ext cx="3938886" cy="3151109"/>
          </a:xfrm>
          <a:prstGeom prst="rect">
            <a:avLst/>
          </a:prstGeom>
          <a:noFill/>
          <a:extLst>
            <a:ext uri="{909E8E84-426E-40DD-AFC4-6F175D3DCCD1}">
              <a14:hiddenFill xmlns:a14="http://schemas.microsoft.com/office/drawing/2010/main">
                <a:solidFill>
                  <a:srgbClr val="FFFFFF"/>
                </a:solidFill>
              </a14:hiddenFill>
            </a:ext>
          </a:extLst>
        </p:spPr>
      </p:pic>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25</a:t>
            </a:fld>
            <a:endParaRPr lang="ru-RU"/>
          </a:p>
        </p:txBody>
      </p:sp>
      <p:sp>
        <p:nvSpPr>
          <p:cNvPr id="7" name="Заголовок 6"/>
          <p:cNvSpPr>
            <a:spLocks noGrp="1"/>
          </p:cNvSpPr>
          <p:nvPr>
            <p:ph type="title" idx="4294967295"/>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a:t>
            </a:r>
            <a:r>
              <a:rPr lang="en-US" b="1" dirty="0" smtClean="0"/>
              <a:t>1</a:t>
            </a:r>
            <a:r>
              <a:rPr lang="ru-RU" b="1" dirty="0" smtClean="0"/>
              <a:t>1. Законодательство</a:t>
            </a:r>
          </a:p>
        </p:txBody>
      </p:sp>
      <p:sp>
        <p:nvSpPr>
          <p:cNvPr id="8" name="Прямоугольник 7"/>
          <p:cNvSpPr/>
          <p:nvPr/>
        </p:nvSpPr>
        <p:spPr>
          <a:xfrm>
            <a:off x="781224" y="1131590"/>
            <a:ext cx="7391176" cy="646331"/>
          </a:xfrm>
          <a:prstGeom prst="rect">
            <a:avLst/>
          </a:prstGeom>
          <a:noFill/>
        </p:spPr>
        <p:txBody>
          <a:bodyPr wrap="square" lIns="91440" tIns="45720" rIns="91440" bIns="45720">
            <a:spAutoFit/>
          </a:bodyPr>
          <a:lstStyle/>
          <a:p>
            <a:pPr fontAlgn="base"/>
            <a:r>
              <a:rPr lang="ru-RU" dirty="0" smtClean="0">
                <a:solidFill>
                  <a:schemeClr val="accent6"/>
                </a:solidFill>
                <a:latin typeface="HeliosCond" panose="020B0800000000000000" pitchFamily="34" charset="-52"/>
              </a:rPr>
              <a:t>Приказ Минздрава России от 03.05.2024 </a:t>
            </a:r>
            <a:r>
              <a:rPr lang="ru-RU" dirty="0" smtClean="0">
                <a:solidFill>
                  <a:schemeClr val="accent6"/>
                </a:solidFill>
                <a:latin typeface="Arial Narrow" panose="020B0606020202030204" pitchFamily="34" charset="0"/>
              </a:rPr>
              <a:t>№</a:t>
            </a:r>
            <a:r>
              <a:rPr lang="ru-RU" dirty="0" smtClean="0">
                <a:solidFill>
                  <a:schemeClr val="accent6"/>
                </a:solidFill>
                <a:latin typeface="HeliosCond" panose="020B0800000000000000" pitchFamily="34" charset="-52"/>
              </a:rPr>
              <a:t>220н </a:t>
            </a:r>
          </a:p>
          <a:p>
            <a:pPr fontAlgn="base"/>
            <a:r>
              <a:rPr lang="ru-RU" b="1" dirty="0" smtClean="0">
                <a:solidFill>
                  <a:schemeClr val="accent6"/>
                </a:solidFill>
                <a:latin typeface="HeliosCond" panose="020B0800000000000000" pitchFamily="34" charset="-52"/>
              </a:rPr>
              <a:t>«Об </a:t>
            </a:r>
            <a:r>
              <a:rPr lang="ru-RU" b="1" dirty="0">
                <a:solidFill>
                  <a:schemeClr val="accent6"/>
                </a:solidFill>
                <a:latin typeface="HeliosCond" panose="020B0800000000000000" pitchFamily="34" charset="-52"/>
              </a:rPr>
              <a:t>утверждении </a:t>
            </a:r>
            <a:r>
              <a:rPr lang="ru-RU" b="1" dirty="0" smtClean="0">
                <a:solidFill>
                  <a:schemeClr val="accent6"/>
                </a:solidFill>
                <a:latin typeface="HeliosCond" panose="020B0800000000000000" pitchFamily="34" charset="-52"/>
              </a:rPr>
              <a:t>порядка оказания первой помощи»</a:t>
            </a:r>
            <a:endParaRPr lang="ru-RU" dirty="0">
              <a:solidFill>
                <a:schemeClr val="accent6"/>
              </a:solidFill>
              <a:latin typeface="HeliosCond" panose="020B0800000000000000" pitchFamily="34" charset="-52"/>
            </a:endParaRPr>
          </a:p>
        </p:txBody>
      </p:sp>
      <p:sp>
        <p:nvSpPr>
          <p:cNvPr id="9" name="Содержимое 2"/>
          <p:cNvSpPr>
            <a:spLocks noGrp="1"/>
          </p:cNvSpPr>
          <p:nvPr>
            <p:ph sz="half" idx="1"/>
          </p:nvPr>
        </p:nvSpPr>
        <p:spPr>
          <a:xfrm>
            <a:off x="755576" y="1845578"/>
            <a:ext cx="6264696" cy="942196"/>
          </a:xfrm>
          <a:noFill/>
        </p:spPr>
        <p:txBody>
          <a:bodyPr>
            <a:noAutofit/>
          </a:bodyPr>
          <a:lstStyle/>
          <a:p>
            <a:pPr marL="0" indent="0">
              <a:buNone/>
            </a:pPr>
            <a:r>
              <a:rPr lang="ru-RU" sz="1600" dirty="0" smtClean="0">
                <a:latin typeface="HeliosCond" panose="020B0800000000000000" pitchFamily="34" charset="-52"/>
              </a:rPr>
              <a:t>Вступает в действие: 01.09.2024  </a:t>
            </a:r>
          </a:p>
          <a:p>
            <a:pPr marL="0" indent="0">
              <a:buNone/>
            </a:pPr>
            <a:r>
              <a:rPr lang="ru-RU" sz="1600" dirty="0" smtClean="0">
                <a:latin typeface="HeliosCond" panose="020B0800000000000000" pitchFamily="34" charset="-52"/>
              </a:rPr>
              <a:t>Регистрация Минюста 31.05.2024 </a:t>
            </a:r>
            <a:r>
              <a:rPr lang="ru-RU" sz="1600" dirty="0" smtClean="0">
                <a:latin typeface="Arial Narrow" panose="020B0606020202030204" pitchFamily="34" charset="0"/>
              </a:rPr>
              <a:t>№</a:t>
            </a:r>
            <a:r>
              <a:rPr lang="ru-RU" sz="1600" dirty="0" smtClean="0">
                <a:latin typeface="HeliosCond" panose="020B0800000000000000" pitchFamily="34" charset="-52"/>
              </a:rPr>
              <a:t>78363</a:t>
            </a:r>
          </a:p>
          <a:p>
            <a:pPr marL="0" indent="0">
              <a:buNone/>
            </a:pPr>
            <a:r>
              <a:rPr lang="ru-RU" sz="1600" dirty="0" smtClean="0">
                <a:latin typeface="HeliosCond" panose="020B0800000000000000" pitchFamily="34" charset="-52"/>
              </a:rPr>
              <a:t>Утратил силу: Приказ </a:t>
            </a:r>
            <a:r>
              <a:rPr lang="ru-RU" sz="1600" dirty="0" err="1" smtClean="0">
                <a:latin typeface="HeliosCond" panose="020B0800000000000000" pitchFamily="34" charset="-52"/>
              </a:rPr>
              <a:t>Минздравсоцразвития</a:t>
            </a:r>
            <a:r>
              <a:rPr lang="ru-RU" sz="1600" dirty="0" smtClean="0">
                <a:latin typeface="HeliosCond" panose="020B0800000000000000" pitchFamily="34" charset="-52"/>
              </a:rPr>
              <a:t> от 04.05.2012 </a:t>
            </a:r>
            <a:r>
              <a:rPr lang="ru-RU" sz="1600" dirty="0" smtClean="0">
                <a:latin typeface="Arial Narrow" panose="020B0606020202030204" pitchFamily="34" charset="0"/>
              </a:rPr>
              <a:t>№</a:t>
            </a:r>
            <a:r>
              <a:rPr lang="ru-RU" sz="1600" dirty="0" smtClean="0">
                <a:latin typeface="HeliosCond" panose="020B0800000000000000" pitchFamily="34" charset="-52"/>
              </a:rPr>
              <a:t>477н</a:t>
            </a:r>
          </a:p>
          <a:p>
            <a:pPr marL="0" indent="0">
              <a:buNone/>
            </a:pPr>
            <a:endParaRPr lang="en-US" sz="1600" dirty="0" smtClean="0">
              <a:latin typeface="HeliosCond" panose="020B0800000000000000" pitchFamily="34" charset="-52"/>
            </a:endParaRPr>
          </a:p>
        </p:txBody>
      </p:sp>
    </p:spTree>
    <p:extLst>
      <p:ext uri="{BB962C8B-B14F-4D97-AF65-F5344CB8AC3E}">
        <p14:creationId xmlns:p14="http://schemas.microsoft.com/office/powerpoint/2010/main" val="22951246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26</a:t>
            </a:fld>
            <a:endParaRPr lang="ru-RU"/>
          </a:p>
        </p:txBody>
      </p:sp>
      <p:sp>
        <p:nvSpPr>
          <p:cNvPr id="7" name="Заголовок 6"/>
          <p:cNvSpPr>
            <a:spLocks noGrp="1"/>
          </p:cNvSpPr>
          <p:nvPr>
            <p:ph type="title" idx="4294967295"/>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a:t>
            </a:r>
            <a:r>
              <a:rPr lang="en-US" b="1" dirty="0" smtClean="0"/>
              <a:t>1</a:t>
            </a:r>
            <a:r>
              <a:rPr lang="ru-RU" b="1" dirty="0" smtClean="0"/>
              <a:t>2. Законодательство</a:t>
            </a:r>
          </a:p>
        </p:txBody>
      </p:sp>
      <p:sp>
        <p:nvSpPr>
          <p:cNvPr id="8" name="Прямоугольник 7"/>
          <p:cNvSpPr/>
          <p:nvPr/>
        </p:nvSpPr>
        <p:spPr>
          <a:xfrm>
            <a:off x="827584" y="1131590"/>
            <a:ext cx="8244408" cy="400110"/>
          </a:xfrm>
          <a:prstGeom prst="rect">
            <a:avLst/>
          </a:prstGeom>
          <a:noFill/>
        </p:spPr>
        <p:txBody>
          <a:bodyPr wrap="square" lIns="91440" tIns="45720" rIns="91440" bIns="45720">
            <a:spAutoFit/>
          </a:bodyPr>
          <a:lstStyle/>
          <a:p>
            <a:pPr fontAlgn="base"/>
            <a:r>
              <a:rPr lang="ru-RU" sz="2000" b="1" dirty="0" smtClean="0">
                <a:solidFill>
                  <a:schemeClr val="accent6"/>
                </a:solidFill>
                <a:latin typeface="HeliosCond" panose="020B0800000000000000" pitchFamily="34" charset="-52"/>
              </a:rPr>
              <a:t>Нужен ли внеплановый инструктаж?</a:t>
            </a:r>
            <a:endParaRPr lang="ru-RU" sz="2000" b="1" dirty="0">
              <a:solidFill>
                <a:schemeClr val="accent6"/>
              </a:solidFill>
              <a:latin typeface="HeliosCond" panose="020B0800000000000000" pitchFamily="34" charset="-52"/>
            </a:endParaRPr>
          </a:p>
        </p:txBody>
      </p:sp>
      <p:sp>
        <p:nvSpPr>
          <p:cNvPr id="9" name="Содержимое 2"/>
          <p:cNvSpPr>
            <a:spLocks noGrp="1"/>
          </p:cNvSpPr>
          <p:nvPr>
            <p:ph sz="half" idx="1"/>
          </p:nvPr>
        </p:nvSpPr>
        <p:spPr>
          <a:xfrm>
            <a:off x="89620" y="1541870"/>
            <a:ext cx="8964488" cy="3601630"/>
          </a:xfrm>
          <a:noFill/>
        </p:spPr>
        <p:txBody>
          <a:bodyPr>
            <a:noAutofit/>
          </a:bodyPr>
          <a:lstStyle/>
          <a:p>
            <a:pPr marL="0" indent="0" fontAlgn="base">
              <a:buNone/>
            </a:pPr>
            <a:r>
              <a:rPr lang="ru-RU" sz="1600" dirty="0">
                <a:latin typeface="HeliosCond" panose="020B0800000000000000" pitchFamily="34" charset="-52"/>
              </a:rPr>
              <a:t>16.Внеплановый инструктаж по охране труда проводится для работников организации в случаях, обусловленных:</a:t>
            </a:r>
          </a:p>
          <a:p>
            <a:pPr marL="0" indent="0" fontAlgn="base">
              <a:buNone/>
            </a:pPr>
            <a:r>
              <a:rPr lang="ru-RU" sz="1600" dirty="0">
                <a:latin typeface="HeliosCond" panose="020B0800000000000000" pitchFamily="34" charset="-52"/>
              </a:rPr>
              <a:t>а)изменениями в эксплуатации оборудования, технологических процессах, использовании сырья и материалов, влияющими на безопасность труда;</a:t>
            </a:r>
          </a:p>
          <a:p>
            <a:pPr marL="0" indent="0" fontAlgn="base">
              <a:buNone/>
            </a:pPr>
            <a:r>
              <a:rPr lang="ru-RU" sz="1600" dirty="0">
                <a:latin typeface="HeliosCond" panose="020B0800000000000000" pitchFamily="34" charset="-52"/>
              </a:rPr>
              <a:t>б)изменениями должностных (функциональных) обязанностей работников, непосредственно связанных с осуществлением производственной деятельности, влияющими на безопасность труда;</a:t>
            </a:r>
          </a:p>
          <a:p>
            <a:pPr marL="0" indent="0" fontAlgn="base">
              <a:buNone/>
            </a:pPr>
            <a:r>
              <a:rPr lang="ru-RU" sz="1600" dirty="0">
                <a:latin typeface="HeliosCond" panose="020B0800000000000000" pitchFamily="34" charset="-52"/>
              </a:rPr>
              <a:t>в)изменениями </a:t>
            </a:r>
            <a:r>
              <a:rPr lang="ru-RU" sz="1600" dirty="0" smtClean="0">
                <a:latin typeface="HeliosCond" panose="020B0800000000000000" pitchFamily="34" charset="-52"/>
              </a:rPr>
              <a:t>НПА, </a:t>
            </a:r>
            <a:r>
              <a:rPr lang="ru-RU" sz="1600" dirty="0">
                <a:latin typeface="HeliosCond" panose="020B0800000000000000" pitchFamily="34" charset="-52"/>
              </a:rPr>
              <a:t>содержащих </a:t>
            </a:r>
            <a:r>
              <a:rPr lang="ru-RU" sz="1600" dirty="0" smtClean="0">
                <a:latin typeface="HeliosCond" panose="020B0800000000000000" pitchFamily="34" charset="-52"/>
              </a:rPr>
              <a:t>гос. </a:t>
            </a:r>
            <a:r>
              <a:rPr lang="ru-RU" sz="1600" dirty="0">
                <a:latin typeface="HeliosCond" panose="020B0800000000000000" pitchFamily="34" charset="-52"/>
              </a:rPr>
              <a:t>нормативные требования </a:t>
            </a:r>
            <a:r>
              <a:rPr lang="ru-RU" sz="1600" dirty="0" smtClean="0">
                <a:latin typeface="HeliosCond" panose="020B0800000000000000" pitchFamily="34" charset="-52"/>
              </a:rPr>
              <a:t> ОТ, </a:t>
            </a:r>
            <a:r>
              <a:rPr lang="ru-RU" sz="1600" dirty="0">
                <a:latin typeface="HeliosCond" panose="020B0800000000000000" pitchFamily="34" charset="-52"/>
              </a:rPr>
              <a:t>затрагивающими непосредственно трудовые функции работника, а также изменениями </a:t>
            </a:r>
            <a:r>
              <a:rPr lang="ru-RU" sz="1600" dirty="0" smtClean="0">
                <a:latin typeface="HeliosCond" panose="020B0800000000000000" pitchFamily="34" charset="-52"/>
              </a:rPr>
              <a:t>ЛНА </a:t>
            </a:r>
            <a:r>
              <a:rPr lang="ru-RU" sz="1600" dirty="0">
                <a:latin typeface="HeliosCond" panose="020B0800000000000000" pitchFamily="34" charset="-52"/>
              </a:rPr>
              <a:t>организации, затрагивающими требования охраны труда в организации;</a:t>
            </a:r>
          </a:p>
          <a:p>
            <a:pPr marL="0" indent="0" fontAlgn="base">
              <a:buNone/>
            </a:pPr>
            <a:r>
              <a:rPr lang="ru-RU" sz="1600" dirty="0">
                <a:latin typeface="HeliosCond" panose="020B0800000000000000" pitchFamily="34" charset="-52"/>
              </a:rPr>
              <a:t>г)выявлением дополнительных к имеющимся на рабочем месте производственных факторов и источников опасности в рамках проведения </a:t>
            </a:r>
            <a:r>
              <a:rPr lang="ru-RU" sz="1600" dirty="0" smtClean="0">
                <a:latin typeface="HeliosCond" panose="020B0800000000000000" pitchFamily="34" charset="-52"/>
              </a:rPr>
              <a:t>СОУТ </a:t>
            </a:r>
            <a:r>
              <a:rPr lang="ru-RU" sz="1600" dirty="0">
                <a:latin typeface="HeliosCond" panose="020B0800000000000000" pitchFamily="34" charset="-52"/>
              </a:rPr>
              <a:t>и </a:t>
            </a:r>
            <a:r>
              <a:rPr lang="ru-RU" sz="1600" dirty="0" smtClean="0">
                <a:latin typeface="HeliosCond" panose="020B0800000000000000" pitchFamily="34" charset="-52"/>
              </a:rPr>
              <a:t>ОПР </a:t>
            </a:r>
            <a:r>
              <a:rPr lang="ru-RU" sz="1600" dirty="0">
                <a:latin typeface="HeliosCond" panose="020B0800000000000000" pitchFamily="34" charset="-52"/>
              </a:rPr>
              <a:t>соответственно, представляющих угрозу жизни и здоровью работников;</a:t>
            </a:r>
          </a:p>
          <a:p>
            <a:pPr marL="0" indent="0" fontAlgn="base">
              <a:buNone/>
            </a:pPr>
            <a:r>
              <a:rPr lang="ru-RU" sz="1600" dirty="0">
                <a:latin typeface="HeliosCond" panose="020B0800000000000000" pitchFamily="34" charset="-52"/>
              </a:rPr>
              <a:t>д)требованиями должностных лиц федеральной инспекции труда при установлении нарушений требований охраны труда;</a:t>
            </a:r>
          </a:p>
          <a:p>
            <a:pPr marL="0" indent="0" fontAlgn="base">
              <a:buNone/>
            </a:pPr>
            <a:r>
              <a:rPr lang="ru-RU" sz="1600" dirty="0">
                <a:latin typeface="HeliosCond" panose="020B0800000000000000" pitchFamily="34" charset="-52"/>
              </a:rPr>
              <a:t>е)произошедшими авариями и несчастными случаями на производстве;</a:t>
            </a:r>
          </a:p>
          <a:p>
            <a:pPr marL="0" indent="0" fontAlgn="base">
              <a:buNone/>
            </a:pPr>
            <a:r>
              <a:rPr lang="ru-RU" sz="1600" dirty="0">
                <a:latin typeface="HeliosCond" panose="020B0800000000000000" pitchFamily="34" charset="-52"/>
              </a:rPr>
              <a:t>ж)перерывом в работе продолжительностью более 60 календарных дней;</a:t>
            </a:r>
          </a:p>
          <a:p>
            <a:pPr marL="0" indent="0" fontAlgn="base">
              <a:buNone/>
            </a:pPr>
            <a:r>
              <a:rPr lang="ru-RU" sz="1600" dirty="0">
                <a:latin typeface="HeliosCond" panose="020B0800000000000000" pitchFamily="34" charset="-52"/>
              </a:rPr>
              <a:t>з)решением работодателя.</a:t>
            </a:r>
          </a:p>
        </p:txBody>
      </p:sp>
    </p:spTree>
    <p:extLst>
      <p:ext uri="{BB962C8B-B14F-4D97-AF65-F5344CB8AC3E}">
        <p14:creationId xmlns:p14="http://schemas.microsoft.com/office/powerpoint/2010/main" val="14607044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173977" y="915566"/>
            <a:ext cx="5970023" cy="379932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0404648" y="267494"/>
            <a:ext cx="3268215" cy="4196600"/>
          </a:xfrm>
          <a:prstGeom prst="rect">
            <a:avLst/>
          </a:prstGeom>
        </p:spPr>
      </p:pic>
      <p:sp>
        <p:nvSpPr>
          <p:cNvPr id="9" name="Прямоугольник 8"/>
          <p:cNvSpPr/>
          <p:nvPr/>
        </p:nvSpPr>
        <p:spPr>
          <a:xfrm>
            <a:off x="0" y="4714890"/>
            <a:ext cx="9144000" cy="428610"/>
          </a:xfrm>
          <a:prstGeom prst="rect">
            <a:avLst/>
          </a:prstGeom>
          <a:solidFill>
            <a:srgbClr val="E7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smtClean="0"/>
              <a:t>Центр обеспечения охраны труда</a:t>
            </a:r>
            <a:endParaRPr lang="ru-RU"/>
          </a:p>
        </p:txBody>
      </p:sp>
      <p:sp>
        <p:nvSpPr>
          <p:cNvPr id="6" name="Номер слайда 5"/>
          <p:cNvSpPr>
            <a:spLocks noGrp="1"/>
          </p:cNvSpPr>
          <p:nvPr>
            <p:ph type="sldNum" sz="quarter" idx="12"/>
          </p:nvPr>
        </p:nvSpPr>
        <p:spPr/>
        <p:txBody>
          <a:bodyPr/>
          <a:lstStyle/>
          <a:p>
            <a:fld id="{36B1CA64-C48E-480E-A5A5-340591A3DC09}" type="slidenum">
              <a:rPr lang="ru-RU" smtClean="0"/>
              <a:pPr/>
              <a:t>27</a:t>
            </a:fld>
            <a:endParaRPr lang="ru-RU"/>
          </a:p>
        </p:txBody>
      </p:sp>
      <p:pic>
        <p:nvPicPr>
          <p:cNvPr id="7" name="Рисунок 6" descr="оранж_верх.png"/>
          <p:cNvPicPr>
            <a:picLocks noChangeAspect="1"/>
          </p:cNvPicPr>
          <p:nvPr/>
        </p:nvPicPr>
        <p:blipFill>
          <a:blip r:embed="rId5" cstate="print"/>
          <a:stretch>
            <a:fillRect/>
          </a:stretch>
        </p:blipFill>
        <p:spPr>
          <a:xfrm>
            <a:off x="0" y="0"/>
            <a:ext cx="9144000" cy="1152336"/>
          </a:xfrm>
          <a:prstGeom prst="rect">
            <a:avLst/>
          </a:prstGeom>
        </p:spPr>
      </p:pic>
      <p:sp>
        <p:nvSpPr>
          <p:cNvPr id="15" name="Прямоугольник 14"/>
          <p:cNvSpPr/>
          <p:nvPr/>
        </p:nvSpPr>
        <p:spPr>
          <a:xfrm>
            <a:off x="827584" y="1851670"/>
            <a:ext cx="4248472" cy="1754326"/>
          </a:xfrm>
          <a:prstGeom prst="rect">
            <a:avLst/>
          </a:prstGeom>
          <a:noFill/>
        </p:spPr>
        <p:txBody>
          <a:bodyPr wrap="square" lIns="91440" tIns="45720" rIns="91440" bIns="45720">
            <a:spAutoFit/>
          </a:bodyPr>
          <a:lstStyle/>
          <a:p>
            <a:r>
              <a:rPr lang="en-US" sz="3600" b="1" dirty="0" smtClean="0">
                <a:solidFill>
                  <a:schemeClr val="accent6">
                    <a:lumMod val="75000"/>
                  </a:schemeClr>
                </a:solidFill>
                <a:latin typeface="HeliosCond" pitchFamily="34" charset="-52"/>
              </a:rPr>
              <a:t>2</a:t>
            </a:r>
            <a:r>
              <a:rPr lang="ru-RU" sz="3600" b="1" dirty="0" smtClean="0">
                <a:solidFill>
                  <a:schemeClr val="accent6">
                    <a:lumMod val="75000"/>
                  </a:schemeClr>
                </a:solidFill>
                <a:latin typeface="HeliosCond" pitchFamily="34" charset="-52"/>
              </a:rPr>
              <a:t>. Оценка профессиональных рисков 2024</a:t>
            </a:r>
          </a:p>
        </p:txBody>
      </p:sp>
      <p:sp>
        <p:nvSpPr>
          <p:cNvPr id="12" name="Заголовок 12"/>
          <p:cNvSpPr>
            <a:spLocks noGrp="1"/>
          </p:cNvSpPr>
          <p:nvPr>
            <p:ph type="title" idx="4294967295"/>
          </p:nvPr>
        </p:nvSpPr>
        <p:spPr>
          <a:xfrm>
            <a:off x="3347864" y="222870"/>
            <a:ext cx="5616624" cy="980728"/>
          </a:xfrm>
        </p:spPr>
        <p:txBody>
          <a:bodyPr vert="horz" lIns="91440" tIns="45720" rIns="91440" bIns="45720" rtlCol="0" anchor="ctr">
            <a:noAutofit/>
          </a:bodyPr>
          <a:lstStyle/>
          <a:p>
            <a:pPr>
              <a:lnSpc>
                <a:spcPts val="3700"/>
              </a:lnSpc>
            </a:pPr>
            <a:r>
              <a:rPr lang="ru-RU" sz="3600" b="1" dirty="0">
                <a:solidFill>
                  <a:schemeClr val="bg1"/>
                </a:solidFill>
              </a:rPr>
              <a:t>Охрана труда </a:t>
            </a:r>
            <a:r>
              <a:rPr lang="ru-RU" sz="3600" b="1" dirty="0" smtClean="0">
                <a:solidFill>
                  <a:schemeClr val="bg1"/>
                </a:solidFill>
              </a:rPr>
              <a:t>2024</a:t>
            </a:r>
            <a:endParaRPr lang="ru-RU" sz="3600" b="1" dirty="0">
              <a:solidFill>
                <a:schemeClr val="bg1"/>
              </a:solidFill>
            </a:endParaRPr>
          </a:p>
        </p:txBody>
      </p:sp>
    </p:spTree>
    <p:extLst>
      <p:ext uri="{BB962C8B-B14F-4D97-AF65-F5344CB8AC3E}">
        <p14:creationId xmlns:p14="http://schemas.microsoft.com/office/powerpoint/2010/main" val="7010305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28</a:t>
            </a:fld>
            <a:endParaRPr lang="ru-RU"/>
          </a:p>
        </p:txBody>
      </p:sp>
      <p:sp>
        <p:nvSpPr>
          <p:cNvPr id="7" name="Заголовок 6"/>
          <p:cNvSpPr>
            <a:spLocks noGrp="1"/>
          </p:cNvSpPr>
          <p:nvPr>
            <p:ph type="title" idx="4294967295"/>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2</a:t>
            </a:r>
            <a:r>
              <a:rPr lang="ru-RU" b="1" dirty="0" smtClean="0"/>
              <a:t>. Законодательство</a:t>
            </a:r>
            <a:endParaRPr lang="ru-RU" b="1" dirty="0" smtClean="0"/>
          </a:p>
        </p:txBody>
      </p:sp>
      <p:sp>
        <p:nvSpPr>
          <p:cNvPr id="9" name="Прямоугольник 8"/>
          <p:cNvSpPr/>
          <p:nvPr/>
        </p:nvSpPr>
        <p:spPr>
          <a:xfrm>
            <a:off x="822272" y="1275606"/>
            <a:ext cx="8254655" cy="369332"/>
          </a:xfrm>
          <a:prstGeom prst="rect">
            <a:avLst/>
          </a:prstGeom>
          <a:noFill/>
        </p:spPr>
        <p:txBody>
          <a:bodyPr wrap="square" lIns="91440" tIns="45720" rIns="91440" bIns="45720">
            <a:spAutoFit/>
          </a:bodyPr>
          <a:lstStyle/>
          <a:p>
            <a:pPr fontAlgn="base"/>
            <a:r>
              <a:rPr lang="ru-RU" b="1" dirty="0" smtClean="0">
                <a:solidFill>
                  <a:schemeClr val="accent6"/>
                </a:solidFill>
                <a:latin typeface="HeliosCond" panose="020B0800000000000000" pitchFamily="34" charset="-52"/>
              </a:rPr>
              <a:t>ЗАКОНОДАТЕЛЬНАЯ БАЗА ОЦЕНКИ ПРОФЕССИОНАЛЬНЫХ РИСКОВ</a:t>
            </a:r>
            <a:endParaRPr lang="ru-RU" b="1" dirty="0">
              <a:solidFill>
                <a:schemeClr val="accent6"/>
              </a:solidFill>
              <a:latin typeface="HeliosCond" panose="020B0800000000000000" pitchFamily="34" charset="-52"/>
            </a:endParaRPr>
          </a:p>
        </p:txBody>
      </p:sp>
      <p:sp>
        <p:nvSpPr>
          <p:cNvPr id="8" name="Содержимое 2"/>
          <p:cNvSpPr>
            <a:spLocks noGrp="1"/>
          </p:cNvSpPr>
          <p:nvPr>
            <p:ph sz="half" idx="1"/>
          </p:nvPr>
        </p:nvSpPr>
        <p:spPr>
          <a:xfrm>
            <a:off x="827584" y="1757368"/>
            <a:ext cx="7344816" cy="2758598"/>
          </a:xfrm>
          <a:noFill/>
        </p:spPr>
        <p:txBody>
          <a:bodyPr>
            <a:noAutofit/>
          </a:bodyPr>
          <a:lstStyle/>
          <a:p>
            <a:pPr marL="0" indent="0" algn="just">
              <a:lnSpc>
                <a:spcPct val="90000"/>
              </a:lnSpc>
              <a:spcBef>
                <a:spcPts val="600"/>
              </a:spcBef>
              <a:buNone/>
            </a:pPr>
            <a:r>
              <a:rPr lang="ru-RU" sz="1600" b="1" dirty="0" smtClean="0">
                <a:latin typeface="HeliosCond" panose="020B0800000000000000" pitchFamily="34" charset="-52"/>
              </a:rPr>
              <a:t>Ст</a:t>
            </a:r>
            <a:r>
              <a:rPr lang="ru-RU" sz="1600" b="1" dirty="0" smtClean="0">
                <a:latin typeface="HeliosCond" panose="020B0800000000000000" pitchFamily="34" charset="-52"/>
              </a:rPr>
              <a:t>. 209 </a:t>
            </a:r>
            <a:r>
              <a:rPr lang="ru-RU" sz="1600" b="1" dirty="0" smtClean="0">
                <a:latin typeface="HeliosCond" panose="020B0800000000000000" pitchFamily="34" charset="-52"/>
              </a:rPr>
              <a:t>ТК РФ </a:t>
            </a:r>
          </a:p>
          <a:p>
            <a:pPr marL="0" indent="0" algn="just">
              <a:lnSpc>
                <a:spcPct val="90000"/>
              </a:lnSpc>
              <a:spcBef>
                <a:spcPts val="600"/>
              </a:spcBef>
              <a:buNone/>
            </a:pPr>
            <a:r>
              <a:rPr lang="ru-RU" sz="1600" dirty="0">
                <a:latin typeface="HeliosCond" panose="020B0800000000000000" pitchFamily="34" charset="-52"/>
              </a:rPr>
              <a:t>Опасность - потенциальный источник нанесения вреда, представляющий угрозу жизни и (или) здоровью работника в процессе трудовой деятельности</a:t>
            </a:r>
            <a:r>
              <a:rPr lang="ru-RU" sz="1600" dirty="0" smtClean="0">
                <a:latin typeface="HeliosCond" panose="020B0800000000000000" pitchFamily="34" charset="-52"/>
              </a:rPr>
              <a:t>.</a:t>
            </a:r>
          </a:p>
          <a:p>
            <a:pPr marL="0" indent="0" algn="just">
              <a:lnSpc>
                <a:spcPct val="90000"/>
              </a:lnSpc>
              <a:spcBef>
                <a:spcPts val="600"/>
              </a:spcBef>
              <a:buNone/>
            </a:pPr>
            <a:r>
              <a:rPr lang="ru-RU" sz="1600" dirty="0">
                <a:latin typeface="HeliosCond" panose="020B0800000000000000" pitchFamily="34" charset="-52"/>
              </a:rPr>
              <a:t>Профессиональный риск - </a:t>
            </a:r>
            <a:r>
              <a:rPr lang="ru-RU" sz="1600" b="1" dirty="0">
                <a:solidFill>
                  <a:schemeClr val="accent6"/>
                </a:solidFill>
                <a:latin typeface="HeliosCond" panose="020B0800000000000000" pitchFamily="34" charset="-52"/>
              </a:rPr>
              <a:t>вероятность</a:t>
            </a:r>
            <a:r>
              <a:rPr lang="ru-RU" sz="1600" dirty="0">
                <a:latin typeface="HeliosCond" panose="020B0800000000000000" pitchFamily="34" charset="-52"/>
              </a:rPr>
              <a:t> причинения вреда жизни и (или) здоровью работника в результате воздействия на него </a:t>
            </a:r>
            <a:r>
              <a:rPr lang="ru-RU" sz="1600" b="1" dirty="0">
                <a:solidFill>
                  <a:schemeClr val="accent6"/>
                </a:solidFill>
                <a:latin typeface="HeliosCond" panose="020B0800000000000000" pitchFamily="34" charset="-52"/>
              </a:rPr>
              <a:t>вредного и (или) опасного производственного фактора</a:t>
            </a:r>
            <a:r>
              <a:rPr lang="ru-RU" sz="1600" dirty="0">
                <a:latin typeface="HeliosCond" panose="020B0800000000000000" pitchFamily="34" charset="-52"/>
              </a:rPr>
              <a:t> при исполнении им своей трудовой функции с учетом возможной </a:t>
            </a:r>
            <a:r>
              <a:rPr lang="ru-RU" sz="1600" b="1" dirty="0">
                <a:solidFill>
                  <a:schemeClr val="accent6"/>
                </a:solidFill>
                <a:latin typeface="HeliosCond" panose="020B0800000000000000" pitchFamily="34" charset="-52"/>
              </a:rPr>
              <a:t>тяжести повреждения здоровья</a:t>
            </a:r>
            <a:r>
              <a:rPr lang="ru-RU" sz="1600" dirty="0" smtClean="0">
                <a:latin typeface="HeliosCond" panose="020B0800000000000000" pitchFamily="34" charset="-52"/>
              </a:rPr>
              <a:t>.</a:t>
            </a:r>
            <a:endParaRPr lang="en-US" sz="1600" dirty="0" smtClean="0">
              <a:latin typeface="HeliosCond" panose="020B0800000000000000" pitchFamily="34" charset="-52"/>
            </a:endParaRPr>
          </a:p>
          <a:p>
            <a:pPr marL="0" indent="0" algn="just">
              <a:lnSpc>
                <a:spcPct val="90000"/>
              </a:lnSpc>
              <a:spcBef>
                <a:spcPts val="600"/>
              </a:spcBef>
              <a:buNone/>
            </a:pPr>
            <a:r>
              <a:rPr lang="ru-RU" sz="1600" dirty="0" smtClean="0">
                <a:latin typeface="HeliosCond" panose="020B0800000000000000" pitchFamily="34" charset="-52"/>
              </a:rPr>
              <a:t>А вероятность ли? «</a:t>
            </a:r>
            <a:r>
              <a:rPr lang="en-US" sz="1600" dirty="0" smtClean="0">
                <a:latin typeface="HeliosCond" panose="020B0800000000000000" pitchFamily="34" charset="-52"/>
              </a:rPr>
              <a:t>Likely</a:t>
            </a:r>
            <a:r>
              <a:rPr lang="ru-RU" sz="1600" dirty="0" smtClean="0">
                <a:latin typeface="HeliosCond" panose="020B0800000000000000" pitchFamily="34" charset="-52"/>
              </a:rPr>
              <a:t>» - возможность </a:t>
            </a:r>
            <a:endParaRPr lang="ru-RU" sz="1600" dirty="0">
              <a:latin typeface="HeliosCond" panose="020B0800000000000000" pitchFamily="34" charset="-52"/>
            </a:endParaRPr>
          </a:p>
        </p:txBody>
      </p:sp>
    </p:spTree>
    <p:extLst>
      <p:ext uri="{BB962C8B-B14F-4D97-AF65-F5344CB8AC3E}">
        <p14:creationId xmlns:p14="http://schemas.microsoft.com/office/powerpoint/2010/main" val="42598559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29</a:t>
            </a:fld>
            <a:endParaRPr lang="ru-RU"/>
          </a:p>
        </p:txBody>
      </p:sp>
      <p:sp>
        <p:nvSpPr>
          <p:cNvPr id="7" name="Заголовок 6"/>
          <p:cNvSpPr>
            <a:spLocks noGrp="1"/>
          </p:cNvSpPr>
          <p:nvPr>
            <p:ph type="title" idx="4294967295"/>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2.Законодательство</a:t>
            </a:r>
          </a:p>
        </p:txBody>
      </p:sp>
      <p:sp>
        <p:nvSpPr>
          <p:cNvPr id="8" name="Содержимое 2"/>
          <p:cNvSpPr>
            <a:spLocks noGrp="1"/>
          </p:cNvSpPr>
          <p:nvPr>
            <p:ph sz="half" idx="1"/>
          </p:nvPr>
        </p:nvSpPr>
        <p:spPr>
          <a:xfrm>
            <a:off x="827584" y="1275606"/>
            <a:ext cx="7344816" cy="3334662"/>
          </a:xfrm>
          <a:noFill/>
        </p:spPr>
        <p:txBody>
          <a:bodyPr>
            <a:noAutofit/>
          </a:bodyPr>
          <a:lstStyle/>
          <a:p>
            <a:pPr marL="0" indent="0" algn="just">
              <a:lnSpc>
                <a:spcPct val="90000"/>
              </a:lnSpc>
              <a:spcBef>
                <a:spcPts val="600"/>
              </a:spcBef>
              <a:buNone/>
            </a:pPr>
            <a:r>
              <a:rPr lang="ru-RU" sz="1600" dirty="0">
                <a:latin typeface="HeliosCond" panose="020B0800000000000000" pitchFamily="34" charset="-52"/>
              </a:rPr>
              <a:t>Управление проф.рисками - комплекс взаимосвязанных мероприятий и процедур, являющихся элементами СУОТ и включающих в себя </a:t>
            </a:r>
            <a:r>
              <a:rPr lang="ru-RU" sz="1600" b="1" dirty="0">
                <a:solidFill>
                  <a:schemeClr val="accent6"/>
                </a:solidFill>
                <a:latin typeface="HeliosCond" panose="020B0800000000000000" pitchFamily="34" charset="-52"/>
              </a:rPr>
              <a:t>выявление</a:t>
            </a:r>
            <a:r>
              <a:rPr lang="ru-RU" sz="1600" dirty="0">
                <a:latin typeface="HeliosCond" panose="020B0800000000000000" pitchFamily="34" charset="-52"/>
              </a:rPr>
              <a:t> опасностей, </a:t>
            </a:r>
            <a:r>
              <a:rPr lang="ru-RU" sz="1600" b="1" dirty="0">
                <a:solidFill>
                  <a:schemeClr val="accent6"/>
                </a:solidFill>
                <a:latin typeface="HeliosCond" panose="020B0800000000000000" pitchFamily="34" charset="-52"/>
              </a:rPr>
              <a:t>оценку</a:t>
            </a:r>
            <a:r>
              <a:rPr lang="ru-RU" sz="1600" dirty="0">
                <a:solidFill>
                  <a:srgbClr val="C00000"/>
                </a:solidFill>
                <a:latin typeface="HeliosCond" panose="020B0800000000000000" pitchFamily="34" charset="-52"/>
              </a:rPr>
              <a:t> </a:t>
            </a:r>
            <a:r>
              <a:rPr lang="ru-RU" sz="1600" dirty="0">
                <a:latin typeface="HeliosCond" panose="020B0800000000000000" pitchFamily="34" charset="-52"/>
              </a:rPr>
              <a:t>профессиональных рисков и </a:t>
            </a:r>
            <a:r>
              <a:rPr lang="ru-RU" sz="1600" b="1" dirty="0">
                <a:solidFill>
                  <a:schemeClr val="accent6"/>
                </a:solidFill>
                <a:latin typeface="HeliosCond" panose="020B0800000000000000" pitchFamily="34" charset="-52"/>
              </a:rPr>
              <a:t>применение мер </a:t>
            </a:r>
            <a:r>
              <a:rPr lang="ru-RU" sz="1600" dirty="0">
                <a:latin typeface="HeliosCond" panose="020B0800000000000000" pitchFamily="34" charset="-52"/>
              </a:rPr>
              <a:t>по снижению уровней профессиональных рисков или </a:t>
            </a:r>
            <a:r>
              <a:rPr lang="ru-RU" sz="1600" b="1" dirty="0">
                <a:solidFill>
                  <a:schemeClr val="accent6"/>
                </a:solidFill>
                <a:latin typeface="HeliosCond" panose="020B0800000000000000" pitchFamily="34" charset="-52"/>
              </a:rPr>
              <a:t>недопущению повышения </a:t>
            </a:r>
            <a:r>
              <a:rPr lang="ru-RU" sz="1600" dirty="0">
                <a:latin typeface="HeliosCond" panose="020B0800000000000000" pitchFamily="34" charset="-52"/>
              </a:rPr>
              <a:t>их уровней, мониторинг и </a:t>
            </a:r>
            <a:r>
              <a:rPr lang="ru-RU" sz="1600" b="1" dirty="0">
                <a:solidFill>
                  <a:schemeClr val="accent6"/>
                </a:solidFill>
                <a:latin typeface="HeliosCond" panose="020B0800000000000000" pitchFamily="34" charset="-52"/>
              </a:rPr>
              <a:t>пересмотр</a:t>
            </a:r>
            <a:r>
              <a:rPr lang="ru-RU" sz="1600" dirty="0">
                <a:solidFill>
                  <a:schemeClr val="accent6"/>
                </a:solidFill>
                <a:latin typeface="HeliosCond" panose="020B0800000000000000" pitchFamily="34" charset="-52"/>
              </a:rPr>
              <a:t> </a:t>
            </a:r>
            <a:r>
              <a:rPr lang="ru-RU" sz="1600" dirty="0">
                <a:latin typeface="HeliosCond" panose="020B0800000000000000" pitchFamily="34" charset="-52"/>
              </a:rPr>
              <a:t>выявленных профессиональных рисков</a:t>
            </a:r>
          </a:p>
          <a:p>
            <a:pPr marL="0" indent="0" algn="just">
              <a:lnSpc>
                <a:spcPct val="90000"/>
              </a:lnSpc>
              <a:spcBef>
                <a:spcPts val="600"/>
              </a:spcBef>
              <a:buNone/>
            </a:pPr>
            <a:endParaRPr lang="ru-RU" sz="1600" dirty="0" smtClean="0">
              <a:latin typeface="HeliosCond" panose="020B0800000000000000" pitchFamily="34" charset="-52"/>
            </a:endParaRPr>
          </a:p>
          <a:p>
            <a:pPr marL="0" indent="0" algn="just">
              <a:lnSpc>
                <a:spcPct val="90000"/>
              </a:lnSpc>
              <a:spcBef>
                <a:spcPts val="600"/>
              </a:spcBef>
              <a:buNone/>
            </a:pPr>
            <a:r>
              <a:rPr lang="ru-RU" sz="1600" dirty="0" smtClean="0">
                <a:latin typeface="HeliosCond" panose="020B0800000000000000" pitchFamily="34" charset="-52"/>
              </a:rPr>
              <a:t>Ст.214  </a:t>
            </a:r>
            <a:r>
              <a:rPr lang="ru-RU" sz="1600" dirty="0" smtClean="0">
                <a:latin typeface="HeliosCond" panose="020B0800000000000000" pitchFamily="34" charset="-52"/>
              </a:rPr>
              <a:t>ТК РФ </a:t>
            </a:r>
          </a:p>
          <a:p>
            <a:pPr marL="0" indent="0" algn="just">
              <a:lnSpc>
                <a:spcPct val="90000"/>
              </a:lnSpc>
              <a:spcBef>
                <a:spcPts val="600"/>
              </a:spcBef>
              <a:buNone/>
            </a:pPr>
            <a:r>
              <a:rPr lang="ru-RU" sz="1600" dirty="0" smtClean="0">
                <a:latin typeface="HeliosCond" panose="020B0800000000000000" pitchFamily="34" charset="-52"/>
              </a:rPr>
              <a:t>Работодатель обязан обеспечить:</a:t>
            </a:r>
          </a:p>
          <a:p>
            <a:pPr marL="0" indent="0" algn="just">
              <a:lnSpc>
                <a:spcPct val="90000"/>
              </a:lnSpc>
              <a:spcBef>
                <a:spcPts val="0"/>
              </a:spcBef>
              <a:buNone/>
            </a:pPr>
            <a:r>
              <a:rPr lang="ru-RU" sz="1600" b="1" dirty="0">
                <a:solidFill>
                  <a:schemeClr val="accent6"/>
                </a:solidFill>
                <a:latin typeface="HeliosCond" panose="020B0800000000000000" pitchFamily="34" charset="-52"/>
              </a:rPr>
              <a:t>систематическое</a:t>
            </a:r>
            <a:r>
              <a:rPr lang="ru-RU" sz="1600" dirty="0">
                <a:latin typeface="HeliosCond" panose="020B0800000000000000" pitchFamily="34" charset="-52"/>
              </a:rPr>
              <a:t> выявление опасностей и профессиональных рисков, их </a:t>
            </a:r>
            <a:r>
              <a:rPr lang="ru-RU" sz="1600" b="1" dirty="0">
                <a:solidFill>
                  <a:schemeClr val="accent6"/>
                </a:solidFill>
                <a:latin typeface="HeliosCond" panose="020B0800000000000000" pitchFamily="34" charset="-52"/>
              </a:rPr>
              <a:t>регулярный анализ и оценку</a:t>
            </a:r>
            <a:r>
              <a:rPr lang="ru-RU" sz="1600" b="1" dirty="0" smtClean="0">
                <a:solidFill>
                  <a:schemeClr val="accent6"/>
                </a:solidFill>
                <a:latin typeface="HeliosCond" panose="020B0800000000000000" pitchFamily="34" charset="-52"/>
              </a:rPr>
              <a:t> </a:t>
            </a:r>
          </a:p>
          <a:p>
            <a:pPr marL="0" indent="0" algn="just">
              <a:lnSpc>
                <a:spcPct val="90000"/>
              </a:lnSpc>
              <a:spcBef>
                <a:spcPts val="600"/>
              </a:spcBef>
              <a:buNone/>
            </a:pPr>
            <a:endParaRPr lang="ru-RU" sz="1600" dirty="0">
              <a:latin typeface="HeliosCond" panose="020B0800000000000000" pitchFamily="34" charset="-52"/>
            </a:endParaRPr>
          </a:p>
        </p:txBody>
      </p:sp>
    </p:spTree>
    <p:extLst>
      <p:ext uri="{BB962C8B-B14F-4D97-AF65-F5344CB8AC3E}">
        <p14:creationId xmlns:p14="http://schemas.microsoft.com/office/powerpoint/2010/main" val="62967495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30</a:t>
            </a:fld>
            <a:endParaRPr lang="ru-RU"/>
          </a:p>
        </p:txBody>
      </p:sp>
      <p:sp>
        <p:nvSpPr>
          <p:cNvPr id="7" name="Заголовок 6"/>
          <p:cNvSpPr>
            <a:spLocks noGrp="1"/>
          </p:cNvSpPr>
          <p:nvPr>
            <p:ph type="title" idx="4294967295"/>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2</a:t>
            </a:r>
            <a:r>
              <a:rPr lang="ru-RU" b="1" dirty="0" smtClean="0"/>
              <a:t>. Законодательство</a:t>
            </a:r>
            <a:endParaRPr lang="ru-RU" b="1" dirty="0" smtClean="0"/>
          </a:p>
        </p:txBody>
      </p:sp>
      <p:sp>
        <p:nvSpPr>
          <p:cNvPr id="8" name="Содержимое 2"/>
          <p:cNvSpPr>
            <a:spLocks noGrp="1"/>
          </p:cNvSpPr>
          <p:nvPr>
            <p:ph sz="half" idx="1"/>
          </p:nvPr>
        </p:nvSpPr>
        <p:spPr>
          <a:xfrm>
            <a:off x="822272" y="1731308"/>
            <a:ext cx="7566152" cy="3288714"/>
          </a:xfrm>
          <a:noFill/>
        </p:spPr>
        <p:txBody>
          <a:bodyPr>
            <a:noAutofit/>
          </a:bodyPr>
          <a:lstStyle/>
          <a:p>
            <a:pPr marL="0" indent="0" algn="just">
              <a:spcBef>
                <a:spcPts val="600"/>
              </a:spcBef>
              <a:buNone/>
            </a:pPr>
            <a:r>
              <a:rPr lang="ru-RU" sz="1600" b="1" dirty="0" smtClean="0">
                <a:latin typeface="HeliosCond" panose="020B0800000000000000" pitchFamily="34" charset="-52"/>
              </a:rPr>
              <a:t>Ст.218 ТК РФ </a:t>
            </a:r>
          </a:p>
          <a:p>
            <a:pPr marL="0" indent="0" algn="just">
              <a:spcBef>
                <a:spcPts val="600"/>
              </a:spcBef>
              <a:buNone/>
            </a:pPr>
            <a:r>
              <a:rPr lang="ru-RU" sz="1600" dirty="0">
                <a:latin typeface="HeliosCond" panose="020B0800000000000000" pitchFamily="34" charset="-52"/>
              </a:rPr>
              <a:t>При обеспечении функционирования </a:t>
            </a:r>
            <a:r>
              <a:rPr lang="ru-RU" sz="1600" dirty="0" smtClean="0">
                <a:latin typeface="HeliosCond" panose="020B0800000000000000" pitchFamily="34" charset="-52"/>
              </a:rPr>
              <a:t>СУОТ </a:t>
            </a:r>
            <a:r>
              <a:rPr lang="ru-RU" sz="1600" dirty="0">
                <a:latin typeface="HeliosCond" panose="020B0800000000000000" pitchFamily="34" charset="-52"/>
              </a:rPr>
              <a:t>работодателем должны проводиться </a:t>
            </a:r>
            <a:r>
              <a:rPr lang="ru-RU" sz="1600" b="1" dirty="0">
                <a:solidFill>
                  <a:schemeClr val="accent6"/>
                </a:solidFill>
                <a:latin typeface="HeliosCond" panose="020B0800000000000000" pitchFamily="34" charset="-52"/>
              </a:rPr>
              <a:t>системные мероприятия </a:t>
            </a:r>
            <a:r>
              <a:rPr lang="ru-RU" sz="1600" dirty="0">
                <a:latin typeface="HeliosCond" panose="020B0800000000000000" pitchFamily="34" charset="-52"/>
              </a:rPr>
              <a:t>по управлению </a:t>
            </a:r>
            <a:r>
              <a:rPr lang="ru-RU" sz="1600" dirty="0" err="1" smtClean="0">
                <a:latin typeface="HeliosCond" panose="020B0800000000000000" pitchFamily="34" charset="-52"/>
              </a:rPr>
              <a:t>проф.рисками</a:t>
            </a:r>
            <a:r>
              <a:rPr lang="ru-RU" sz="1600" dirty="0" smtClean="0">
                <a:latin typeface="HeliosCond" panose="020B0800000000000000" pitchFamily="34" charset="-52"/>
              </a:rPr>
              <a:t> </a:t>
            </a:r>
            <a:r>
              <a:rPr lang="ru-RU" sz="1600" dirty="0">
                <a:latin typeface="HeliosCond" panose="020B0800000000000000" pitchFamily="34" charset="-52"/>
              </a:rPr>
              <a:t>на рабочих местах, связанные с </a:t>
            </a:r>
            <a:r>
              <a:rPr lang="ru-RU" sz="1600" b="1" dirty="0">
                <a:solidFill>
                  <a:schemeClr val="accent6"/>
                </a:solidFill>
                <a:latin typeface="HeliosCond" panose="020B0800000000000000" pitchFamily="34" charset="-52"/>
              </a:rPr>
              <a:t>выявлением опасностей, оценкой и снижением уровней</a:t>
            </a:r>
            <a:r>
              <a:rPr lang="ru-RU" sz="1600" dirty="0">
                <a:solidFill>
                  <a:srgbClr val="FF0000"/>
                </a:solidFill>
                <a:latin typeface="HeliosCond" panose="020B0800000000000000" pitchFamily="34" charset="-52"/>
              </a:rPr>
              <a:t> </a:t>
            </a:r>
            <a:r>
              <a:rPr lang="ru-RU" sz="1600" dirty="0" err="1" smtClean="0">
                <a:latin typeface="HeliosCond" panose="020B0800000000000000" pitchFamily="34" charset="-52"/>
              </a:rPr>
              <a:t>проф.рисков</a:t>
            </a:r>
            <a:r>
              <a:rPr lang="ru-RU" sz="1600" dirty="0">
                <a:latin typeface="HeliosCond" panose="020B0800000000000000" pitchFamily="34" charset="-52"/>
              </a:rPr>
              <a:t>.</a:t>
            </a:r>
          </a:p>
          <a:p>
            <a:pPr marL="0" indent="0" algn="just">
              <a:spcBef>
                <a:spcPts val="600"/>
              </a:spcBef>
              <a:buNone/>
            </a:pPr>
            <a:r>
              <a:rPr lang="ru-RU" sz="1600" dirty="0" err="1" smtClean="0">
                <a:latin typeface="HeliosCond" panose="020B0800000000000000" pitchFamily="34" charset="-52"/>
              </a:rPr>
              <a:t>Проф.риски</a:t>
            </a:r>
            <a:r>
              <a:rPr lang="ru-RU" sz="1600" dirty="0" smtClean="0">
                <a:latin typeface="HeliosCond" panose="020B0800000000000000" pitchFamily="34" charset="-52"/>
              </a:rPr>
              <a:t> </a:t>
            </a:r>
            <a:r>
              <a:rPr lang="ru-RU" sz="1600" dirty="0">
                <a:latin typeface="HeliosCond" panose="020B0800000000000000" pitchFamily="34" charset="-52"/>
              </a:rPr>
              <a:t>в зависимости от источника их возникновения подразделяются на </a:t>
            </a:r>
            <a:r>
              <a:rPr lang="ru-RU" sz="1600" b="1" dirty="0">
                <a:solidFill>
                  <a:schemeClr val="accent6"/>
                </a:solidFill>
                <a:latin typeface="HeliosCond" panose="020B0800000000000000" pitchFamily="34" charset="-52"/>
              </a:rPr>
              <a:t>риски </a:t>
            </a:r>
            <a:r>
              <a:rPr lang="ru-RU" sz="1600" b="1" dirty="0" err="1">
                <a:solidFill>
                  <a:schemeClr val="accent6"/>
                </a:solidFill>
                <a:latin typeface="HeliosCond" panose="020B0800000000000000" pitchFamily="34" charset="-52"/>
              </a:rPr>
              <a:t>травмирования</a:t>
            </a:r>
            <a:r>
              <a:rPr lang="ru-RU" sz="1600" b="1" dirty="0">
                <a:solidFill>
                  <a:schemeClr val="accent6"/>
                </a:solidFill>
                <a:latin typeface="HeliosCond" panose="020B0800000000000000" pitchFamily="34" charset="-52"/>
              </a:rPr>
              <a:t> работника и риски получения им профессионального заболевания</a:t>
            </a:r>
            <a:r>
              <a:rPr lang="ru-RU" sz="1600" dirty="0" smtClean="0">
                <a:latin typeface="HeliosCond" panose="020B0800000000000000" pitchFamily="34" charset="-52"/>
              </a:rPr>
              <a:t>.</a:t>
            </a:r>
            <a:r>
              <a:rPr lang="ru-RU" sz="1600" dirty="0" smtClean="0">
                <a:solidFill>
                  <a:srgbClr val="FF0000"/>
                </a:solidFill>
                <a:latin typeface="HeliosCond" panose="020B0800000000000000" pitchFamily="34" charset="-52"/>
              </a:rPr>
              <a:t> </a:t>
            </a:r>
            <a:r>
              <a:rPr lang="ru-RU" sz="1600" i="1" dirty="0" smtClean="0">
                <a:latin typeface="HeliosCond" panose="020B0800000000000000" pitchFamily="34" charset="-52"/>
              </a:rPr>
              <a:t>(комм.: то есть ОПФ и ВПФ, а только ли они?)</a:t>
            </a:r>
            <a:endParaRPr lang="ru-RU" sz="1600" i="1" dirty="0">
              <a:latin typeface="HeliosCond" panose="020B0800000000000000" pitchFamily="34" charset="-52"/>
            </a:endParaRPr>
          </a:p>
          <a:p>
            <a:pPr marL="0" indent="0" algn="just">
              <a:spcBef>
                <a:spcPts val="600"/>
              </a:spcBef>
              <a:buNone/>
            </a:pPr>
            <a:r>
              <a:rPr lang="ru-RU" sz="1600" dirty="0">
                <a:latin typeface="HeliosCond" panose="020B0800000000000000" pitchFamily="34" charset="-52"/>
              </a:rPr>
              <a:t>Рекомендации по выбору методов оценки уровней </a:t>
            </a:r>
            <a:r>
              <a:rPr lang="ru-RU" sz="1600" dirty="0" smtClean="0">
                <a:latin typeface="HeliosCond" panose="020B0800000000000000" pitchFamily="34" charset="-52"/>
              </a:rPr>
              <a:t>проф.рисков </a:t>
            </a:r>
            <a:r>
              <a:rPr lang="ru-RU" sz="1600" dirty="0">
                <a:latin typeface="HeliosCond" panose="020B0800000000000000" pitchFamily="34" charset="-52"/>
              </a:rPr>
              <a:t>и по снижению уровней таких рисков утверждаются </a:t>
            </a:r>
            <a:r>
              <a:rPr lang="ru-RU" sz="1600" dirty="0" smtClean="0">
                <a:latin typeface="HeliosCond" panose="020B0800000000000000" pitchFamily="34" charset="-52"/>
              </a:rPr>
              <a:t>Минтрудом. </a:t>
            </a:r>
            <a:endParaRPr lang="ru-RU" sz="1600" dirty="0">
              <a:latin typeface="HeliosCond" panose="020B0800000000000000" pitchFamily="34" charset="-52"/>
            </a:endParaRPr>
          </a:p>
        </p:txBody>
      </p:sp>
      <p:sp>
        <p:nvSpPr>
          <p:cNvPr id="10" name="Прямоугольник 8"/>
          <p:cNvSpPr/>
          <p:nvPr/>
        </p:nvSpPr>
        <p:spPr>
          <a:xfrm>
            <a:off x="822272" y="1266314"/>
            <a:ext cx="8254655" cy="369332"/>
          </a:xfrm>
          <a:prstGeom prst="rect">
            <a:avLst/>
          </a:prstGeom>
          <a:noFill/>
        </p:spPr>
        <p:txBody>
          <a:bodyPr wrap="square" lIns="91440" tIns="45720" rIns="91440" bIns="45720">
            <a:spAutoFit/>
          </a:bodyPr>
          <a:lstStyle/>
          <a:p>
            <a:pPr fontAlgn="base"/>
            <a:r>
              <a:rPr lang="ru-RU" b="1" dirty="0" smtClean="0">
                <a:solidFill>
                  <a:schemeClr val="accent6"/>
                </a:solidFill>
                <a:latin typeface="HeliosCond" panose="020B0800000000000000" pitchFamily="34" charset="-52"/>
              </a:rPr>
              <a:t>ЗАКОНОДАТЕЛЬНАЯ БАЗА ОЦЕНКИ ПРОФЕССИОНАЛЬНЫХ РИСКОВ</a:t>
            </a:r>
            <a:endParaRPr lang="ru-RU" b="1" dirty="0">
              <a:solidFill>
                <a:schemeClr val="accent6"/>
              </a:solidFill>
              <a:latin typeface="HeliosCond" panose="020B0800000000000000" pitchFamily="34" charset="-52"/>
            </a:endParaRPr>
          </a:p>
        </p:txBody>
      </p:sp>
    </p:spTree>
    <p:extLst>
      <p:ext uri="{BB962C8B-B14F-4D97-AF65-F5344CB8AC3E}">
        <p14:creationId xmlns:p14="http://schemas.microsoft.com/office/powerpoint/2010/main" val="28660106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31</a:t>
            </a:fld>
            <a:endParaRPr lang="ru-RU"/>
          </a:p>
        </p:txBody>
      </p:sp>
      <p:sp>
        <p:nvSpPr>
          <p:cNvPr id="7" name="Заголовок 6"/>
          <p:cNvSpPr>
            <a:spLocks noGrp="1"/>
          </p:cNvSpPr>
          <p:nvPr>
            <p:ph type="title" idx="4294967295"/>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2</a:t>
            </a:r>
            <a:r>
              <a:rPr lang="ru-RU" b="1" dirty="0" smtClean="0"/>
              <a:t>. Законодательство</a:t>
            </a:r>
            <a:endParaRPr lang="ru-RU" b="1" dirty="0" smtClean="0"/>
          </a:p>
        </p:txBody>
      </p:sp>
      <p:sp>
        <p:nvSpPr>
          <p:cNvPr id="8" name="Содержимое 2"/>
          <p:cNvSpPr>
            <a:spLocks noGrp="1"/>
          </p:cNvSpPr>
          <p:nvPr>
            <p:ph sz="half" idx="1"/>
          </p:nvPr>
        </p:nvSpPr>
        <p:spPr>
          <a:xfrm>
            <a:off x="822272" y="1419622"/>
            <a:ext cx="7566152" cy="3288714"/>
          </a:xfrm>
          <a:noFill/>
        </p:spPr>
        <p:txBody>
          <a:bodyPr>
            <a:noAutofit/>
          </a:bodyPr>
          <a:lstStyle/>
          <a:p>
            <a:pPr marL="0" indent="0" algn="just">
              <a:spcBef>
                <a:spcPts val="600"/>
              </a:spcBef>
              <a:buNone/>
            </a:pPr>
            <a:r>
              <a:rPr lang="ru-RU" sz="1600" dirty="0">
                <a:latin typeface="HeliosCond" panose="020B0800000000000000" pitchFamily="34" charset="-52"/>
              </a:rPr>
              <a:t>Выявление опасностей осуществляется путем </a:t>
            </a:r>
            <a:r>
              <a:rPr lang="ru-RU" sz="1600" b="1" dirty="0">
                <a:solidFill>
                  <a:schemeClr val="accent6"/>
                </a:solidFill>
                <a:latin typeface="HeliosCond" panose="020B0800000000000000" pitchFamily="34" charset="-52"/>
              </a:rPr>
              <a:t>обнаружения, распознавания и описания опасностей</a:t>
            </a:r>
            <a:r>
              <a:rPr lang="ru-RU" sz="1600" dirty="0">
                <a:latin typeface="HeliosCond" panose="020B0800000000000000" pitchFamily="34" charset="-52"/>
              </a:rPr>
              <a:t>, включая их </a:t>
            </a:r>
            <a:r>
              <a:rPr lang="ru-RU" sz="1600" b="1" dirty="0">
                <a:solidFill>
                  <a:schemeClr val="accent6"/>
                </a:solidFill>
                <a:latin typeface="HeliosCond" panose="020B0800000000000000" pitchFamily="34" charset="-52"/>
              </a:rPr>
              <a:t>источники</a:t>
            </a:r>
            <a:r>
              <a:rPr lang="ru-RU" sz="1600" dirty="0">
                <a:latin typeface="HeliosCond" panose="020B0800000000000000" pitchFamily="34" charset="-52"/>
              </a:rPr>
              <a:t>, условия возникновения и потенциальные последствия при управлении профессиональными рисками.</a:t>
            </a:r>
          </a:p>
          <a:p>
            <a:pPr marL="0" indent="0" algn="just">
              <a:spcBef>
                <a:spcPts val="600"/>
              </a:spcBef>
              <a:buNone/>
            </a:pPr>
            <a:r>
              <a:rPr lang="ru-RU" sz="1600" dirty="0" smtClean="0">
                <a:latin typeface="HeliosCond" panose="020B0800000000000000" pitchFamily="34" charset="-52"/>
              </a:rPr>
              <a:t>Опасности </a:t>
            </a:r>
            <a:r>
              <a:rPr lang="ru-RU" sz="1600" dirty="0">
                <a:latin typeface="HeliosCond" panose="020B0800000000000000" pitchFamily="34" charset="-52"/>
              </a:rPr>
              <a:t>подлежат обнаружению, распознаванию и описанию в ходе проводимого работодателем контроля за состоянием условий и охраны труда и соблюдением требований охраны труда в структурных подразделениях и на рабочих местах, при проведении расследования несчастных случаев на производстве и </a:t>
            </a:r>
            <a:r>
              <a:rPr lang="ru-RU" sz="1600" dirty="0" smtClean="0">
                <a:latin typeface="HeliosCond" panose="020B0800000000000000" pitchFamily="34" charset="-52"/>
              </a:rPr>
              <a:t>проф.заболеваний</a:t>
            </a:r>
            <a:r>
              <a:rPr lang="ru-RU" sz="1600" dirty="0">
                <a:latin typeface="HeliosCond" panose="020B0800000000000000" pitchFamily="34" charset="-52"/>
              </a:rPr>
              <a:t>, а также при рассмотрении причин и обстоятельств событий, приведших к возникновению микроповреждений (микротравм).</a:t>
            </a:r>
          </a:p>
          <a:p>
            <a:pPr marL="0" indent="0" algn="just">
              <a:spcBef>
                <a:spcPts val="600"/>
              </a:spcBef>
              <a:buNone/>
            </a:pPr>
            <a:r>
              <a:rPr lang="ru-RU" sz="1600" dirty="0">
                <a:latin typeface="HeliosCond" panose="020B0800000000000000" pitchFamily="34" charset="-52"/>
              </a:rPr>
              <a:t>Рекомендации по классификации, обнаружению, распознаванию и описанию опасностей утверждаются </a:t>
            </a:r>
            <a:r>
              <a:rPr lang="ru-RU" sz="1600" dirty="0" smtClean="0">
                <a:latin typeface="HeliosCond" panose="020B0800000000000000" pitchFamily="34" charset="-52"/>
              </a:rPr>
              <a:t>Минтрудом</a:t>
            </a:r>
            <a:endParaRPr lang="ru-RU" sz="1600" dirty="0">
              <a:latin typeface="HeliosCond" panose="020B0800000000000000" pitchFamily="34" charset="-52"/>
            </a:endParaRPr>
          </a:p>
        </p:txBody>
      </p:sp>
    </p:spTree>
    <p:extLst>
      <p:ext uri="{BB962C8B-B14F-4D97-AF65-F5344CB8AC3E}">
        <p14:creationId xmlns:p14="http://schemas.microsoft.com/office/powerpoint/2010/main" val="32963709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32</a:t>
            </a:fld>
            <a:endParaRPr lang="ru-RU"/>
          </a:p>
        </p:txBody>
      </p:sp>
      <p:sp>
        <p:nvSpPr>
          <p:cNvPr id="9" name="Прямоугольник 8"/>
          <p:cNvSpPr/>
          <p:nvPr/>
        </p:nvSpPr>
        <p:spPr>
          <a:xfrm>
            <a:off x="827584" y="1203598"/>
            <a:ext cx="8249344" cy="369332"/>
          </a:xfrm>
          <a:prstGeom prst="rect">
            <a:avLst/>
          </a:prstGeom>
          <a:noFill/>
        </p:spPr>
        <p:txBody>
          <a:bodyPr wrap="square" lIns="91440" tIns="45720" rIns="91440" bIns="45720">
            <a:spAutoFit/>
          </a:bodyPr>
          <a:lstStyle/>
          <a:p>
            <a:pPr fontAlgn="base"/>
            <a:r>
              <a:rPr lang="ru-RU" b="1" dirty="0">
                <a:solidFill>
                  <a:schemeClr val="accent6"/>
                </a:solidFill>
                <a:latin typeface="HeliosCond" panose="020B0800000000000000" pitchFamily="34" charset="-52"/>
              </a:rPr>
              <a:t>ЕСТЬ В ЗАКОНАХ, ДОЛЖНО БЫТЬ И ВАС!</a:t>
            </a:r>
            <a:endParaRPr lang="ru-RU" b="1" dirty="0">
              <a:solidFill>
                <a:schemeClr val="accent6"/>
              </a:solidFill>
              <a:latin typeface="HeliosCond" panose="020B0800000000000000" pitchFamily="34" charset="-52"/>
            </a:endParaRPr>
          </a:p>
        </p:txBody>
      </p:sp>
      <p:sp>
        <p:nvSpPr>
          <p:cNvPr id="8" name="Содержимое 2"/>
          <p:cNvSpPr>
            <a:spLocks noGrp="1"/>
          </p:cNvSpPr>
          <p:nvPr>
            <p:ph sz="half" idx="1"/>
          </p:nvPr>
        </p:nvSpPr>
        <p:spPr>
          <a:xfrm>
            <a:off x="827584" y="1587292"/>
            <a:ext cx="7272808" cy="3288714"/>
          </a:xfrm>
          <a:noFill/>
        </p:spPr>
        <p:txBody>
          <a:bodyPr>
            <a:noAutofit/>
          </a:bodyPr>
          <a:lstStyle/>
          <a:p>
            <a:pPr marL="0" indent="0" algn="just">
              <a:buNone/>
            </a:pPr>
            <a:r>
              <a:rPr lang="ru-RU" sz="1600" b="1" dirty="0" smtClean="0">
                <a:latin typeface="HeliosCond" panose="020B0800000000000000" pitchFamily="34" charset="-52"/>
              </a:rPr>
              <a:t>Типовое положение о СУОТ (приказ Минтруда 776н)</a:t>
            </a:r>
          </a:p>
          <a:p>
            <a:pPr algn="just">
              <a:spcBef>
                <a:spcPts val="600"/>
              </a:spcBef>
              <a:buFont typeface="+mj-lt"/>
              <a:buAutoNum type="arabicPeriod" startAt="5"/>
            </a:pPr>
            <a:r>
              <a:rPr lang="ru-RU" sz="1600" dirty="0" smtClean="0">
                <a:latin typeface="HeliosCond" panose="020B0800000000000000" pitchFamily="34" charset="-52"/>
              </a:rPr>
              <a:t>СУОТ </a:t>
            </a:r>
            <a:r>
              <a:rPr lang="ru-RU" sz="1600" dirty="0">
                <a:latin typeface="HeliosCond" panose="020B0800000000000000" pitchFamily="34" charset="-52"/>
              </a:rPr>
              <a:t>разрабатывается в целях исключения и (или) минимизации профессиональных рисков в области охраны труда и управления указанными рисками (выявления опасностей, оценки уровней и снижения уровней профессиональных рисков), находящихся под управлением работодателя (руководителя организации), с учетом потребностей и ожиданий работников организации, а также других заинтересованных сторон</a:t>
            </a:r>
            <a:r>
              <a:rPr lang="ru-RU" sz="1600" dirty="0" smtClean="0">
                <a:latin typeface="HeliosCond" panose="020B0800000000000000" pitchFamily="34" charset="-52"/>
              </a:rPr>
              <a:t>.</a:t>
            </a:r>
          </a:p>
          <a:p>
            <a:pPr algn="just">
              <a:spcBef>
                <a:spcPts val="600"/>
              </a:spcBef>
              <a:buFont typeface="+mj-lt"/>
              <a:buAutoNum type="arabicPeriod" startAt="17"/>
            </a:pPr>
            <a:r>
              <a:rPr lang="ru-RU" sz="1600" dirty="0" smtClean="0">
                <a:latin typeface="HeliosCond" panose="020B0800000000000000" pitchFamily="34" charset="-52"/>
              </a:rPr>
              <a:t>При </a:t>
            </a:r>
            <a:r>
              <a:rPr lang="ru-RU" sz="1600" dirty="0">
                <a:latin typeface="HeliosCond" panose="020B0800000000000000" pitchFamily="34" charset="-52"/>
              </a:rPr>
              <a:t>планировании СУОТ рекомендуется определять и принимать во внимание профессиональные риски, требующие принятия мер в целях предотвращения или уменьшения нежелательных последствий возможных нарушений положений СУОТ по </a:t>
            </a:r>
            <a:r>
              <a:rPr lang="ru-RU" sz="1600" dirty="0" smtClean="0">
                <a:latin typeface="HeliosCond" panose="020B0800000000000000" pitchFamily="34" charset="-52"/>
              </a:rPr>
              <a:t>безопасности</a:t>
            </a:r>
            <a:endParaRPr lang="ru-RU" sz="1600" dirty="0">
              <a:latin typeface="HeliosCond" panose="020B0800000000000000" pitchFamily="34" charset="-52"/>
            </a:endParaRPr>
          </a:p>
        </p:txBody>
      </p:sp>
      <p:sp>
        <p:nvSpPr>
          <p:cNvPr id="11" name="Заголовок 6"/>
          <p:cNvSpPr>
            <a:spLocks noGrp="1"/>
          </p:cNvSpPr>
          <p:nvPr>
            <p:ph type="title" idx="4294967295"/>
          </p:nvPr>
        </p:nvSpPr>
        <p:spPr>
          <a:xfrm>
            <a:off x="3707904" y="411510"/>
            <a:ext cx="5369024" cy="648072"/>
          </a:xfrm>
        </p:spPr>
        <p:txBody>
          <a:bodyPr vert="horz" lIns="91440" tIns="45720" rIns="91440" bIns="45720" rtlCol="0" anchor="ctr">
            <a:noAutofit/>
          </a:bodyPr>
          <a:lstStyle/>
          <a:p>
            <a:pPr lvl="0" algn="l">
              <a:lnSpc>
                <a:spcPts val="3700"/>
              </a:lnSpc>
            </a:pPr>
            <a:r>
              <a:rPr lang="ru-RU" sz="3800" b="1" dirty="0" smtClean="0"/>
              <a:t>2. ВАЖНОЕ</a:t>
            </a:r>
          </a:p>
        </p:txBody>
      </p:sp>
    </p:spTree>
    <p:extLst>
      <p:ext uri="{BB962C8B-B14F-4D97-AF65-F5344CB8AC3E}">
        <p14:creationId xmlns:p14="http://schemas.microsoft.com/office/powerpoint/2010/main" val="33684347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33</a:t>
            </a:fld>
            <a:endParaRPr lang="ru-RU"/>
          </a:p>
        </p:txBody>
      </p:sp>
      <p:sp>
        <p:nvSpPr>
          <p:cNvPr id="9" name="Прямоугольник 8"/>
          <p:cNvSpPr/>
          <p:nvPr/>
        </p:nvSpPr>
        <p:spPr>
          <a:xfrm>
            <a:off x="827584" y="1289968"/>
            <a:ext cx="8249344" cy="369332"/>
          </a:xfrm>
          <a:prstGeom prst="rect">
            <a:avLst/>
          </a:prstGeom>
          <a:noFill/>
        </p:spPr>
        <p:txBody>
          <a:bodyPr wrap="square" lIns="91440" tIns="45720" rIns="91440" bIns="45720">
            <a:spAutoFit/>
          </a:bodyPr>
          <a:lstStyle/>
          <a:p>
            <a:pPr fontAlgn="base"/>
            <a:r>
              <a:rPr lang="ru-RU" b="1" dirty="0">
                <a:solidFill>
                  <a:schemeClr val="accent6"/>
                </a:solidFill>
                <a:latin typeface="HeliosCond" panose="020B0800000000000000" pitchFamily="34" charset="-52"/>
              </a:rPr>
              <a:t>ЕСТЬ В ЗАКОНАХ, ДОЛЖНО БЫТЬ И ВАС!</a:t>
            </a:r>
            <a:endParaRPr lang="ru-RU" b="1" dirty="0">
              <a:solidFill>
                <a:schemeClr val="accent6"/>
              </a:solidFill>
              <a:latin typeface="HeliosCond" panose="020B0800000000000000" pitchFamily="34" charset="-52"/>
            </a:endParaRPr>
          </a:p>
        </p:txBody>
      </p:sp>
      <p:sp>
        <p:nvSpPr>
          <p:cNvPr id="8" name="Содержимое 2"/>
          <p:cNvSpPr>
            <a:spLocks noGrp="1"/>
          </p:cNvSpPr>
          <p:nvPr>
            <p:ph sz="half" idx="1"/>
          </p:nvPr>
        </p:nvSpPr>
        <p:spPr>
          <a:xfrm>
            <a:off x="827584" y="1803316"/>
            <a:ext cx="7272808" cy="2352610"/>
          </a:xfrm>
          <a:noFill/>
        </p:spPr>
        <p:txBody>
          <a:bodyPr>
            <a:noAutofit/>
          </a:bodyPr>
          <a:lstStyle/>
          <a:p>
            <a:pPr algn="just">
              <a:buFont typeface="+mj-lt"/>
              <a:buAutoNum type="arabicPeriod" startAt="20"/>
            </a:pPr>
            <a:r>
              <a:rPr lang="ru-RU" sz="1600" dirty="0" smtClean="0">
                <a:latin typeface="HeliosCond" panose="020B0800000000000000" pitchFamily="34" charset="-52"/>
              </a:rPr>
              <a:t>Анализ </a:t>
            </a:r>
            <a:r>
              <a:rPr lang="ru-RU" sz="1600" dirty="0">
                <a:latin typeface="HeliosCond" panose="020B0800000000000000" pitchFamily="34" charset="-52"/>
              </a:rPr>
              <a:t>и упорядочивание всех выявленных опасностей рекомендуется осуществлять исходя из приоритета необходимости исключения, снижения или поддержания на приемлемом уровне создаваемых ими профессиональных рисков с учетом не только штатных (нормальных) условий своей деятельности, но и случаев возможных отклонений в работе, в том числе связанных с возможными авариями и инцидентами на рабочих местах и подконтрольных работодателю объектах.</a:t>
            </a:r>
          </a:p>
        </p:txBody>
      </p:sp>
      <p:sp>
        <p:nvSpPr>
          <p:cNvPr id="10" name="Заголовок 6"/>
          <p:cNvSpPr>
            <a:spLocks noGrp="1"/>
          </p:cNvSpPr>
          <p:nvPr>
            <p:ph type="title" idx="4294967295"/>
          </p:nvPr>
        </p:nvSpPr>
        <p:spPr>
          <a:xfrm>
            <a:off x="3707904" y="411510"/>
            <a:ext cx="5369024" cy="648072"/>
          </a:xfrm>
        </p:spPr>
        <p:txBody>
          <a:bodyPr vert="horz" lIns="91440" tIns="45720" rIns="91440" bIns="45720" rtlCol="0" anchor="ctr">
            <a:noAutofit/>
          </a:bodyPr>
          <a:lstStyle/>
          <a:p>
            <a:pPr lvl="0" algn="l">
              <a:lnSpc>
                <a:spcPts val="3700"/>
              </a:lnSpc>
            </a:pPr>
            <a:r>
              <a:rPr lang="ru-RU" sz="3800" b="1" dirty="0" smtClean="0"/>
              <a:t>2. ВАЖНОЕ</a:t>
            </a:r>
          </a:p>
        </p:txBody>
      </p:sp>
    </p:spTree>
    <p:extLst>
      <p:ext uri="{BB962C8B-B14F-4D97-AF65-F5344CB8AC3E}">
        <p14:creationId xmlns:p14="http://schemas.microsoft.com/office/powerpoint/2010/main" val="8861415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34</a:t>
            </a:fld>
            <a:endParaRPr lang="ru-RU"/>
          </a:p>
        </p:txBody>
      </p:sp>
      <p:sp>
        <p:nvSpPr>
          <p:cNvPr id="8" name="Содержимое 2"/>
          <p:cNvSpPr>
            <a:spLocks noGrp="1"/>
          </p:cNvSpPr>
          <p:nvPr>
            <p:ph sz="half" idx="1"/>
          </p:nvPr>
        </p:nvSpPr>
        <p:spPr>
          <a:xfrm>
            <a:off x="827584" y="1419622"/>
            <a:ext cx="8173764" cy="3058328"/>
          </a:xfrm>
          <a:noFill/>
        </p:spPr>
        <p:txBody>
          <a:bodyPr>
            <a:noAutofit/>
          </a:bodyPr>
          <a:lstStyle/>
          <a:p>
            <a:pPr marL="0" indent="0">
              <a:lnSpc>
                <a:spcPct val="90000"/>
              </a:lnSpc>
              <a:spcBef>
                <a:spcPts val="600"/>
              </a:spcBef>
              <a:buNone/>
            </a:pPr>
            <a:r>
              <a:rPr lang="ru-RU" sz="1600" b="1" dirty="0" smtClean="0">
                <a:latin typeface="HeliosCond" panose="020B0800000000000000" pitchFamily="34" charset="-52"/>
              </a:rPr>
              <a:t>Типовое положение о СУОТ (приказ Минтруда 776н)</a:t>
            </a:r>
          </a:p>
          <a:p>
            <a:pPr>
              <a:lnSpc>
                <a:spcPct val="90000"/>
              </a:lnSpc>
              <a:spcBef>
                <a:spcPts val="600"/>
              </a:spcBef>
              <a:buFont typeface="+mj-lt"/>
              <a:buAutoNum type="arabicPeriod" startAt="23"/>
            </a:pPr>
            <a:r>
              <a:rPr lang="ru-RU" sz="1600" dirty="0" smtClean="0">
                <a:latin typeface="HeliosCond" panose="020B0800000000000000" pitchFamily="34" charset="-52"/>
              </a:rPr>
              <a:t>Допускается </a:t>
            </a:r>
            <a:r>
              <a:rPr lang="ru-RU" sz="1600" dirty="0">
                <a:latin typeface="HeliosCond" panose="020B0800000000000000" pitchFamily="34" charset="-52"/>
              </a:rPr>
              <a:t>использование различных методов оценки уровня профессиональных рисков для разных процессов и операций с учетом специфики своей деятельности. Выбор метода и сложность процедуры оценки уровня профессиональных рисков осуществляется по результатам выявленных опасностей, а также особенностями и сложностью производственных процессов, осуществляемых у работодателя</a:t>
            </a:r>
            <a:r>
              <a:rPr lang="ru-RU" sz="1600" dirty="0" smtClean="0">
                <a:latin typeface="HeliosCond" panose="020B0800000000000000" pitchFamily="34" charset="-52"/>
              </a:rPr>
              <a:t>.</a:t>
            </a:r>
            <a:endParaRPr lang="en-US" sz="1600" dirty="0" smtClean="0">
              <a:latin typeface="HeliosCond" panose="020B0800000000000000" pitchFamily="34" charset="-52"/>
            </a:endParaRPr>
          </a:p>
          <a:p>
            <a:pPr fontAlgn="base">
              <a:lnSpc>
                <a:spcPct val="90000"/>
              </a:lnSpc>
              <a:spcBef>
                <a:spcPts val="600"/>
              </a:spcBef>
              <a:buFont typeface="+mj-lt"/>
              <a:buAutoNum type="arabicPeriod" startAt="47"/>
            </a:pPr>
            <a:r>
              <a:rPr lang="ru-RU" sz="1600" dirty="0" smtClean="0">
                <a:latin typeface="HeliosCond" panose="020B0800000000000000" pitchFamily="34" charset="-52"/>
              </a:rPr>
              <a:t>Основными </a:t>
            </a:r>
            <a:r>
              <a:rPr lang="ru-RU" sz="1600" dirty="0">
                <a:latin typeface="HeliosCond" panose="020B0800000000000000" pitchFamily="34" charset="-52"/>
              </a:rPr>
              <a:t>процессами по охране труда являются:</a:t>
            </a:r>
          </a:p>
          <a:p>
            <a:pPr marL="0" indent="0" defTabSz="357188" fontAlgn="base">
              <a:lnSpc>
                <a:spcPct val="90000"/>
              </a:lnSpc>
              <a:spcBef>
                <a:spcPts val="600"/>
              </a:spcBef>
              <a:buNone/>
            </a:pPr>
            <a:r>
              <a:rPr lang="ru-RU" sz="1600" dirty="0" smtClean="0">
                <a:latin typeface="HeliosCond" panose="020B0800000000000000" pitchFamily="34" charset="-52"/>
              </a:rPr>
              <a:t>	б)оценка </a:t>
            </a:r>
            <a:r>
              <a:rPr lang="ru-RU" sz="1600" dirty="0">
                <a:latin typeface="HeliosCond" panose="020B0800000000000000" pitchFamily="34" charset="-52"/>
              </a:rPr>
              <a:t>профессиональных рисков (далее - ОПР</a:t>
            </a:r>
            <a:r>
              <a:rPr lang="ru-RU" sz="1600" dirty="0" smtClean="0">
                <a:latin typeface="HeliosCond" panose="020B0800000000000000" pitchFamily="34" charset="-52"/>
              </a:rPr>
              <a:t>);</a:t>
            </a:r>
          </a:p>
          <a:p>
            <a:pPr defTabSz="357188" fontAlgn="base">
              <a:lnSpc>
                <a:spcPct val="90000"/>
              </a:lnSpc>
              <a:spcBef>
                <a:spcPts val="600"/>
              </a:spcBef>
              <a:buFont typeface="+mj-lt"/>
              <a:buAutoNum type="arabicPeriod" startAt="48"/>
              <a:tabLst>
                <a:tab pos="357188" algn="l"/>
              </a:tabLst>
            </a:pPr>
            <a:r>
              <a:rPr lang="ru-RU" sz="1600" dirty="0" smtClean="0">
                <a:latin typeface="HeliosCond" panose="020B0800000000000000" pitchFamily="34" charset="-52"/>
              </a:rPr>
              <a:t>Процессы </a:t>
            </a:r>
            <a:r>
              <a:rPr lang="ru-RU" sz="1600" dirty="0">
                <a:latin typeface="HeliosCond" panose="020B0800000000000000" pitchFamily="34" charset="-52"/>
              </a:rPr>
              <a:t>СОУТ и ОПР являются базовыми процессами СУОТ организации. По результатам СОУТ и ОПР формируется и корректируется реализация других процессов СУОТ</a:t>
            </a:r>
            <a:r>
              <a:rPr lang="ru-RU" sz="1600" dirty="0" smtClean="0">
                <a:latin typeface="HeliosCond" panose="020B0800000000000000" pitchFamily="34" charset="-52"/>
              </a:rPr>
              <a:t>.</a:t>
            </a:r>
            <a:endParaRPr lang="en-US" sz="1600" dirty="0" smtClean="0">
              <a:latin typeface="HeliosCond" panose="020B0800000000000000" pitchFamily="34" charset="-52"/>
            </a:endParaRPr>
          </a:p>
          <a:p>
            <a:pPr marL="0" indent="0">
              <a:lnSpc>
                <a:spcPct val="90000"/>
              </a:lnSpc>
              <a:spcBef>
                <a:spcPts val="600"/>
              </a:spcBef>
              <a:buNone/>
            </a:pPr>
            <a:r>
              <a:rPr lang="ru-RU" sz="1600" b="1" dirty="0" smtClean="0">
                <a:latin typeface="HeliosCond" panose="020B0800000000000000" pitchFamily="34" charset="-52"/>
              </a:rPr>
              <a:t>Вопрос</a:t>
            </a:r>
            <a:r>
              <a:rPr lang="ru-RU" sz="1600" b="1" dirty="0" smtClean="0">
                <a:latin typeface="HeliosCond" panose="020B0800000000000000" pitchFamily="34" charset="-52"/>
              </a:rPr>
              <a:t>: </a:t>
            </a:r>
          </a:p>
          <a:p>
            <a:pPr marL="0" indent="0">
              <a:lnSpc>
                <a:spcPct val="90000"/>
              </a:lnSpc>
              <a:spcBef>
                <a:spcPts val="600"/>
              </a:spcBef>
              <a:buNone/>
            </a:pPr>
            <a:r>
              <a:rPr lang="ru-RU" sz="1600" dirty="0" smtClean="0">
                <a:latin typeface="HeliosCond" panose="020B0800000000000000" pitchFamily="34" charset="-52"/>
              </a:rPr>
              <a:t>Как называется «Положение по ОПР» ? – процесс, процедура, положение, стандарт…? </a:t>
            </a:r>
            <a:endParaRPr lang="ru-RU" sz="1600" dirty="0">
              <a:latin typeface="HeliosCond" panose="020B0800000000000000" pitchFamily="34" charset="-52"/>
            </a:endParaRPr>
          </a:p>
        </p:txBody>
      </p:sp>
      <p:sp>
        <p:nvSpPr>
          <p:cNvPr id="14" name="Заголовок 6"/>
          <p:cNvSpPr txBox="1">
            <a:spLocks/>
          </p:cNvSpPr>
          <p:nvPr/>
        </p:nvSpPr>
        <p:spPr>
          <a:xfrm>
            <a:off x="3707904" y="411510"/>
            <a:ext cx="5369024" cy="648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000" kern="1200">
                <a:solidFill>
                  <a:schemeClr val="tx1"/>
                </a:solidFill>
                <a:latin typeface="HeliosCond" pitchFamily="34" charset="-52"/>
                <a:ea typeface="+mj-ea"/>
                <a:cs typeface="+mj-cs"/>
              </a:defRPr>
            </a:lvl1pPr>
          </a:lstStyle>
          <a:p>
            <a:pPr algn="l">
              <a:lnSpc>
                <a:spcPts val="3700"/>
              </a:lnSpc>
            </a:pPr>
            <a:r>
              <a:rPr lang="ru-RU" sz="3800" b="1" smtClean="0"/>
              <a:t>2. ВАЖНОЕ</a:t>
            </a:r>
            <a:endParaRPr lang="ru-RU" sz="3800" b="1" dirty="0" smtClean="0"/>
          </a:p>
        </p:txBody>
      </p:sp>
      <p:sp>
        <p:nvSpPr>
          <p:cNvPr id="15" name="Прямоугольник 8"/>
          <p:cNvSpPr/>
          <p:nvPr/>
        </p:nvSpPr>
        <p:spPr>
          <a:xfrm>
            <a:off x="827584" y="1131590"/>
            <a:ext cx="8249344" cy="369332"/>
          </a:xfrm>
          <a:prstGeom prst="rect">
            <a:avLst/>
          </a:prstGeom>
          <a:noFill/>
        </p:spPr>
        <p:txBody>
          <a:bodyPr wrap="square" lIns="91440" tIns="45720" rIns="91440" bIns="45720">
            <a:spAutoFit/>
          </a:bodyPr>
          <a:lstStyle/>
          <a:p>
            <a:pPr fontAlgn="base"/>
            <a:r>
              <a:rPr lang="ru-RU" b="1" dirty="0">
                <a:solidFill>
                  <a:schemeClr val="accent6"/>
                </a:solidFill>
                <a:latin typeface="HeliosCond" panose="020B0800000000000000" pitchFamily="34" charset="-52"/>
              </a:rPr>
              <a:t>ЕСТЬ В ЗАКОНАХ, ДОЛЖНО БЫТЬ И ВАС!</a:t>
            </a:r>
            <a:endParaRPr lang="ru-RU" b="1" dirty="0">
              <a:solidFill>
                <a:schemeClr val="accent6"/>
              </a:solidFill>
              <a:latin typeface="HeliosCond" panose="020B0800000000000000" pitchFamily="34" charset="-52"/>
            </a:endParaRPr>
          </a:p>
        </p:txBody>
      </p:sp>
    </p:spTree>
    <p:extLst>
      <p:ext uri="{BB962C8B-B14F-4D97-AF65-F5344CB8AC3E}">
        <p14:creationId xmlns:p14="http://schemas.microsoft.com/office/powerpoint/2010/main" val="187568434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35</a:t>
            </a:fld>
            <a:endParaRPr lang="ru-RU"/>
          </a:p>
        </p:txBody>
      </p:sp>
      <p:sp>
        <p:nvSpPr>
          <p:cNvPr id="8" name="Содержимое 2"/>
          <p:cNvSpPr>
            <a:spLocks noGrp="1"/>
          </p:cNvSpPr>
          <p:nvPr>
            <p:ph sz="half" idx="1"/>
          </p:nvPr>
        </p:nvSpPr>
        <p:spPr>
          <a:xfrm>
            <a:off x="827584" y="1515284"/>
            <a:ext cx="7488832" cy="3288714"/>
          </a:xfrm>
          <a:noFill/>
        </p:spPr>
        <p:txBody>
          <a:bodyPr>
            <a:noAutofit/>
          </a:bodyPr>
          <a:lstStyle/>
          <a:p>
            <a:pPr marL="0" indent="0" algn="just">
              <a:spcBef>
                <a:spcPts val="600"/>
              </a:spcBef>
              <a:buNone/>
            </a:pPr>
            <a:r>
              <a:rPr lang="ru-RU" sz="1600" b="1" dirty="0" smtClean="0">
                <a:latin typeface="HeliosCond" panose="020B0800000000000000" pitchFamily="34" charset="-52"/>
              </a:rPr>
              <a:t>Приказ Минтруда 656н  от 22.09.2021</a:t>
            </a:r>
          </a:p>
          <a:p>
            <a:pPr marL="0" indent="0" algn="just" fontAlgn="base">
              <a:spcBef>
                <a:spcPts val="600"/>
              </a:spcBef>
              <a:buNone/>
            </a:pPr>
            <a:r>
              <a:rPr lang="ru-RU" sz="1600" dirty="0">
                <a:latin typeface="HeliosCond" panose="020B0800000000000000" pitchFamily="34" charset="-52"/>
              </a:rPr>
              <a:t>2</a:t>
            </a:r>
            <a:r>
              <a:rPr lang="ru-RU" sz="1600" dirty="0" smtClean="0">
                <a:latin typeface="HeliosCond" panose="020B0800000000000000" pitchFamily="34" charset="-52"/>
              </a:rPr>
              <a:t>. </a:t>
            </a:r>
            <a:r>
              <a:rPr lang="ru-RU" sz="1600" b="1" dirty="0" smtClean="0">
                <a:solidFill>
                  <a:schemeClr val="accent6"/>
                </a:solidFill>
                <a:latin typeface="HeliosCond" panose="020B0800000000000000" pitchFamily="34" charset="-52"/>
              </a:rPr>
              <a:t>Составление </a:t>
            </a:r>
            <a:r>
              <a:rPr lang="ru-RU" sz="1600" b="1" dirty="0">
                <a:solidFill>
                  <a:schemeClr val="accent6"/>
                </a:solidFill>
                <a:latin typeface="HeliosCond" panose="020B0800000000000000" pitchFamily="34" charset="-52"/>
              </a:rPr>
              <a:t>работодателем</a:t>
            </a:r>
            <a:r>
              <a:rPr lang="ru-RU" sz="1600" dirty="0">
                <a:latin typeface="HeliosCond" panose="020B0800000000000000" pitchFamily="34" charset="-52"/>
              </a:rPr>
              <a:t>, под контролем которого находится территория или объект, и работодателем, производящим работы (оказывающим услуги), </a:t>
            </a:r>
            <a:r>
              <a:rPr lang="ru-RU" sz="1600" b="1" dirty="0">
                <a:solidFill>
                  <a:schemeClr val="accent6"/>
                </a:solidFill>
                <a:latin typeface="HeliosCond" panose="020B0800000000000000" pitchFamily="34" charset="-52"/>
              </a:rPr>
              <a:t>единого перечня вредных и (или) опасных производственных факторов, опасностей</a:t>
            </a:r>
            <a:r>
              <a:rPr lang="ru-RU" sz="1600" dirty="0">
                <a:latin typeface="HeliosCond" panose="020B0800000000000000" pitchFamily="34" charset="-52"/>
              </a:rPr>
              <a:t>, включающего:</a:t>
            </a:r>
          </a:p>
          <a:p>
            <a:pPr algn="just" fontAlgn="base">
              <a:spcBef>
                <a:spcPts val="600"/>
              </a:spcBef>
              <a:buFont typeface="+mj-lt"/>
              <a:buAutoNum type="alphaLcParenR"/>
            </a:pPr>
            <a:r>
              <a:rPr lang="ru-RU" sz="1600" dirty="0" smtClean="0">
                <a:latin typeface="HeliosCond" panose="020B0800000000000000" pitchFamily="34" charset="-52"/>
              </a:rPr>
              <a:t>перечень </a:t>
            </a:r>
            <a:r>
              <a:rPr lang="ru-RU" sz="1600" dirty="0">
                <a:latin typeface="HeliosCond" panose="020B0800000000000000" pitchFamily="34" charset="-52"/>
              </a:rPr>
              <a:t>факторов, присутствующих на территории, но не связанных с характером выполняемых работ;</a:t>
            </a:r>
          </a:p>
          <a:p>
            <a:pPr algn="just" fontAlgn="base">
              <a:spcBef>
                <a:spcPts val="600"/>
              </a:spcBef>
              <a:buFont typeface="+mj-lt"/>
              <a:buAutoNum type="alphaLcParenR"/>
            </a:pPr>
            <a:r>
              <a:rPr lang="ru-RU" sz="1600" dirty="0" smtClean="0">
                <a:latin typeface="HeliosCond" panose="020B0800000000000000" pitchFamily="34" charset="-52"/>
              </a:rPr>
              <a:t>перечень </a:t>
            </a:r>
            <a:r>
              <a:rPr lang="ru-RU" sz="1600" dirty="0">
                <a:latin typeface="HeliosCond" panose="020B0800000000000000" pitchFamily="34" charset="-52"/>
              </a:rPr>
              <a:t>факторов, возникающих в результате производства работ (оказания услуги);</a:t>
            </a:r>
          </a:p>
          <a:p>
            <a:pPr algn="just" fontAlgn="base">
              <a:spcBef>
                <a:spcPts val="600"/>
              </a:spcBef>
              <a:buFont typeface="+mj-lt"/>
              <a:buAutoNum type="alphaLcParenR"/>
            </a:pPr>
            <a:r>
              <a:rPr lang="ru-RU" sz="1600" dirty="0" smtClean="0">
                <a:latin typeface="HeliosCond" panose="020B0800000000000000" pitchFamily="34" charset="-52"/>
              </a:rPr>
              <a:t>перечень </a:t>
            </a:r>
            <a:r>
              <a:rPr lang="ru-RU" sz="1600" dirty="0">
                <a:latin typeface="HeliosCond" panose="020B0800000000000000" pitchFamily="34" charset="-52"/>
              </a:rPr>
              <a:t>идентифицированных опасностей с оценкой уровней профессиональных рисков для здоровья работников и учетом вероятности возникновения и тяжести последствий отдельных заболеваний и состояний</a:t>
            </a:r>
            <a:r>
              <a:rPr lang="ru-RU" sz="1600" dirty="0" smtClean="0">
                <a:latin typeface="HeliosCond" panose="020B0800000000000000" pitchFamily="34" charset="-52"/>
              </a:rPr>
              <a:t>.</a:t>
            </a:r>
            <a:endParaRPr lang="ru-RU" sz="1600" dirty="0">
              <a:latin typeface="HeliosCond" panose="020B0800000000000000" pitchFamily="34" charset="-52"/>
            </a:endParaRPr>
          </a:p>
        </p:txBody>
      </p:sp>
      <p:sp>
        <p:nvSpPr>
          <p:cNvPr id="11" name="Заголовок 6"/>
          <p:cNvSpPr txBox="1">
            <a:spLocks/>
          </p:cNvSpPr>
          <p:nvPr/>
        </p:nvSpPr>
        <p:spPr>
          <a:xfrm>
            <a:off x="3707904" y="411510"/>
            <a:ext cx="5369024" cy="648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000" kern="1200">
                <a:solidFill>
                  <a:schemeClr val="tx1"/>
                </a:solidFill>
                <a:latin typeface="HeliosCond" pitchFamily="34" charset="-52"/>
                <a:ea typeface="+mj-ea"/>
                <a:cs typeface="+mj-cs"/>
              </a:defRPr>
            </a:lvl1pPr>
          </a:lstStyle>
          <a:p>
            <a:pPr algn="l">
              <a:lnSpc>
                <a:spcPts val="3700"/>
              </a:lnSpc>
            </a:pPr>
            <a:r>
              <a:rPr lang="ru-RU" sz="3800" b="1" smtClean="0"/>
              <a:t>2. ВАЖНОЕ</a:t>
            </a:r>
            <a:endParaRPr lang="ru-RU" sz="3800" b="1" dirty="0" smtClean="0"/>
          </a:p>
        </p:txBody>
      </p:sp>
      <p:sp>
        <p:nvSpPr>
          <p:cNvPr id="12" name="Прямоугольник 8"/>
          <p:cNvSpPr/>
          <p:nvPr/>
        </p:nvSpPr>
        <p:spPr>
          <a:xfrm>
            <a:off x="827584" y="1122298"/>
            <a:ext cx="8249344" cy="369332"/>
          </a:xfrm>
          <a:prstGeom prst="rect">
            <a:avLst/>
          </a:prstGeom>
          <a:noFill/>
        </p:spPr>
        <p:txBody>
          <a:bodyPr wrap="square" lIns="91440" tIns="45720" rIns="91440" bIns="45720">
            <a:spAutoFit/>
          </a:bodyPr>
          <a:lstStyle/>
          <a:p>
            <a:pPr fontAlgn="base"/>
            <a:r>
              <a:rPr lang="ru-RU" b="1" dirty="0">
                <a:solidFill>
                  <a:schemeClr val="accent6"/>
                </a:solidFill>
                <a:latin typeface="HeliosCond" panose="020B0800000000000000" pitchFamily="34" charset="-52"/>
              </a:rPr>
              <a:t>ЕСТЬ В ЗАКОНАХ, ДОЛЖНО БЫТЬ И ВАС!</a:t>
            </a:r>
            <a:endParaRPr lang="ru-RU" b="1" dirty="0">
              <a:solidFill>
                <a:schemeClr val="accent6"/>
              </a:solidFill>
              <a:latin typeface="HeliosCond" panose="020B0800000000000000" pitchFamily="34" charset="-52"/>
            </a:endParaRPr>
          </a:p>
        </p:txBody>
      </p:sp>
    </p:spTree>
    <p:extLst>
      <p:ext uri="{BB962C8B-B14F-4D97-AF65-F5344CB8AC3E}">
        <p14:creationId xmlns:p14="http://schemas.microsoft.com/office/powerpoint/2010/main" val="191690323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36</a:t>
            </a:fld>
            <a:endParaRPr lang="ru-RU"/>
          </a:p>
        </p:txBody>
      </p:sp>
      <p:sp>
        <p:nvSpPr>
          <p:cNvPr id="8" name="Содержимое 2"/>
          <p:cNvSpPr>
            <a:spLocks noGrp="1"/>
          </p:cNvSpPr>
          <p:nvPr>
            <p:ph sz="half" idx="1"/>
          </p:nvPr>
        </p:nvSpPr>
        <p:spPr>
          <a:xfrm>
            <a:off x="827584" y="1659300"/>
            <a:ext cx="7344816" cy="2424618"/>
          </a:xfrm>
          <a:noFill/>
        </p:spPr>
        <p:txBody>
          <a:bodyPr>
            <a:noAutofit/>
          </a:bodyPr>
          <a:lstStyle/>
          <a:p>
            <a:pPr marL="0" indent="0" algn="just" fontAlgn="base">
              <a:spcBef>
                <a:spcPts val="600"/>
              </a:spcBef>
              <a:buNone/>
            </a:pPr>
            <a:r>
              <a:rPr lang="ru-RU" sz="1600" dirty="0" smtClean="0">
                <a:latin typeface="HeliosCond" panose="020B0800000000000000" pitchFamily="34" charset="-52"/>
              </a:rPr>
              <a:t>Составление </a:t>
            </a:r>
            <a:r>
              <a:rPr lang="ru-RU" sz="1600" dirty="0">
                <a:latin typeface="HeliosCond" panose="020B0800000000000000" pitchFamily="34" charset="-52"/>
              </a:rPr>
              <a:t>работодателем, под контролем которого находится территория или объект, и работодателем, производящим работы (оказывающим услуги), плана мероприятий по эвакуации и спасению работников при возникновении аварийной ситуации и при проведении спасательных работ.</a:t>
            </a:r>
          </a:p>
          <a:p>
            <a:pPr algn="just" fontAlgn="base">
              <a:spcBef>
                <a:spcPts val="600"/>
              </a:spcBef>
              <a:buFont typeface="+mj-lt"/>
              <a:buAutoNum type="arabicPeriod" startAt="3"/>
            </a:pPr>
            <a:r>
              <a:rPr lang="ru-RU" sz="1600" b="1" dirty="0" smtClean="0">
                <a:solidFill>
                  <a:schemeClr val="accent6"/>
                </a:solidFill>
                <a:latin typeface="HeliosCond" panose="020B0800000000000000" pitchFamily="34" charset="-52"/>
              </a:rPr>
              <a:t>Отражение </a:t>
            </a:r>
            <a:r>
              <a:rPr lang="ru-RU" sz="1600" b="1" dirty="0">
                <a:solidFill>
                  <a:schemeClr val="accent6"/>
                </a:solidFill>
                <a:latin typeface="HeliosCond" panose="020B0800000000000000" pitchFamily="34" charset="-52"/>
              </a:rPr>
              <a:t>согласованных мероприятий по предотвращению случаев повреждения здоровья работников и условий производства работ в заключаемых договорах между контролирующим работодателем и зависимым работодателем</a:t>
            </a:r>
            <a:r>
              <a:rPr lang="ru-RU" sz="1600" dirty="0" smtClean="0">
                <a:latin typeface="HeliosCond" panose="020B0800000000000000" pitchFamily="34" charset="-52"/>
              </a:rPr>
              <a:t>.</a:t>
            </a:r>
            <a:endParaRPr lang="ru-RU" sz="1600" dirty="0">
              <a:latin typeface="HeliosCond" panose="020B0800000000000000" pitchFamily="34" charset="-52"/>
            </a:endParaRPr>
          </a:p>
        </p:txBody>
      </p:sp>
      <p:sp>
        <p:nvSpPr>
          <p:cNvPr id="11" name="Заголовок 6"/>
          <p:cNvSpPr txBox="1">
            <a:spLocks/>
          </p:cNvSpPr>
          <p:nvPr/>
        </p:nvSpPr>
        <p:spPr>
          <a:xfrm>
            <a:off x="3707904" y="411510"/>
            <a:ext cx="5369024" cy="648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000" kern="1200">
                <a:solidFill>
                  <a:schemeClr val="tx1"/>
                </a:solidFill>
                <a:latin typeface="HeliosCond" pitchFamily="34" charset="-52"/>
                <a:ea typeface="+mj-ea"/>
                <a:cs typeface="+mj-cs"/>
              </a:defRPr>
            </a:lvl1pPr>
          </a:lstStyle>
          <a:p>
            <a:pPr algn="l">
              <a:lnSpc>
                <a:spcPts val="3700"/>
              </a:lnSpc>
            </a:pPr>
            <a:r>
              <a:rPr lang="ru-RU" sz="3800" b="1" smtClean="0"/>
              <a:t>2. ВАЖНОЕ</a:t>
            </a:r>
            <a:endParaRPr lang="ru-RU" sz="3800" b="1" dirty="0" smtClean="0"/>
          </a:p>
        </p:txBody>
      </p:sp>
      <p:sp>
        <p:nvSpPr>
          <p:cNvPr id="12" name="Прямоугольник 8"/>
          <p:cNvSpPr/>
          <p:nvPr/>
        </p:nvSpPr>
        <p:spPr>
          <a:xfrm>
            <a:off x="827584" y="1194306"/>
            <a:ext cx="8249344" cy="369332"/>
          </a:xfrm>
          <a:prstGeom prst="rect">
            <a:avLst/>
          </a:prstGeom>
          <a:noFill/>
        </p:spPr>
        <p:txBody>
          <a:bodyPr wrap="square" lIns="91440" tIns="45720" rIns="91440" bIns="45720">
            <a:spAutoFit/>
          </a:bodyPr>
          <a:lstStyle/>
          <a:p>
            <a:pPr fontAlgn="base"/>
            <a:r>
              <a:rPr lang="ru-RU" b="1" dirty="0" smtClean="0">
                <a:solidFill>
                  <a:schemeClr val="accent6"/>
                </a:solidFill>
                <a:latin typeface="HeliosCond" panose="020B0800000000000000" pitchFamily="34" charset="-52"/>
              </a:rPr>
              <a:t>ЕСТЬ В ЗАКОНАХ, ДОЛЖНО БЫТЬ И ВАС!</a:t>
            </a:r>
            <a:endParaRPr lang="ru-RU" b="1" dirty="0">
              <a:solidFill>
                <a:schemeClr val="accent6"/>
              </a:solidFill>
              <a:latin typeface="HeliosCond" panose="020B0800000000000000" pitchFamily="34" charset="-52"/>
            </a:endParaRPr>
          </a:p>
        </p:txBody>
      </p:sp>
    </p:spTree>
    <p:extLst>
      <p:ext uri="{BB962C8B-B14F-4D97-AF65-F5344CB8AC3E}">
        <p14:creationId xmlns:p14="http://schemas.microsoft.com/office/powerpoint/2010/main" val="10383922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37</a:t>
            </a:fld>
            <a:endParaRPr lang="ru-RU"/>
          </a:p>
        </p:txBody>
      </p:sp>
      <p:sp>
        <p:nvSpPr>
          <p:cNvPr id="9" name="Прямоугольник 8"/>
          <p:cNvSpPr/>
          <p:nvPr/>
        </p:nvSpPr>
        <p:spPr>
          <a:xfrm>
            <a:off x="827584" y="1059582"/>
            <a:ext cx="7344816" cy="646331"/>
          </a:xfrm>
          <a:prstGeom prst="rect">
            <a:avLst/>
          </a:prstGeom>
          <a:noFill/>
        </p:spPr>
        <p:txBody>
          <a:bodyPr wrap="square" lIns="91440" tIns="45720" rIns="91440" bIns="45720">
            <a:spAutoFit/>
          </a:bodyPr>
          <a:lstStyle/>
          <a:p>
            <a:pPr fontAlgn="base"/>
            <a:r>
              <a:rPr lang="ru-RU" dirty="0" smtClean="0">
                <a:solidFill>
                  <a:schemeClr val="accent6"/>
                </a:solidFill>
                <a:latin typeface="HeliosCond" panose="020B0800000000000000" pitchFamily="34" charset="-52"/>
              </a:rPr>
              <a:t>Решение Златоустовского суда Челябинской области от 30.05.2023 по делу </a:t>
            </a:r>
            <a:r>
              <a:rPr lang="ru-RU" dirty="0">
                <a:solidFill>
                  <a:schemeClr val="accent6"/>
                </a:solidFill>
                <a:latin typeface="HeliosCond" panose="020B0800000000000000" pitchFamily="34" charset="-52"/>
              </a:rPr>
              <a:t>Дело </a:t>
            </a:r>
            <a:r>
              <a:rPr lang="ru-RU" dirty="0">
                <a:solidFill>
                  <a:schemeClr val="accent6"/>
                </a:solidFill>
                <a:latin typeface="Arial Narrow" panose="020B0606020202030204" pitchFamily="34" charset="0"/>
              </a:rPr>
              <a:t>№</a:t>
            </a:r>
            <a:r>
              <a:rPr lang="ru-RU" dirty="0">
                <a:solidFill>
                  <a:schemeClr val="accent6"/>
                </a:solidFill>
                <a:latin typeface="HeliosCond" panose="020B0800000000000000" pitchFamily="34" charset="-52"/>
              </a:rPr>
              <a:t>12-86/2023</a:t>
            </a:r>
          </a:p>
        </p:txBody>
      </p:sp>
      <p:sp>
        <p:nvSpPr>
          <p:cNvPr id="8" name="Содержимое 2"/>
          <p:cNvSpPr>
            <a:spLocks noGrp="1"/>
          </p:cNvSpPr>
          <p:nvPr>
            <p:ph sz="half" idx="1"/>
          </p:nvPr>
        </p:nvSpPr>
        <p:spPr>
          <a:xfrm>
            <a:off x="827584" y="1705912"/>
            <a:ext cx="7704856" cy="3098085"/>
          </a:xfrm>
          <a:noFill/>
        </p:spPr>
        <p:txBody>
          <a:bodyPr>
            <a:noAutofit/>
          </a:bodyPr>
          <a:lstStyle/>
          <a:p>
            <a:pPr marL="0" indent="0" algn="just">
              <a:lnSpc>
                <a:spcPct val="90000"/>
              </a:lnSpc>
              <a:spcBef>
                <a:spcPts val="600"/>
              </a:spcBef>
              <a:buNone/>
            </a:pPr>
            <a:r>
              <a:rPr lang="ru-RU" sz="1600" dirty="0" smtClean="0">
                <a:latin typeface="HeliosCond" panose="020B0800000000000000" pitchFamily="34" charset="-52"/>
              </a:rPr>
              <a:t>Коротко по делу: </a:t>
            </a:r>
          </a:p>
          <a:p>
            <a:pPr marL="0" indent="0" algn="just">
              <a:lnSpc>
                <a:spcPct val="90000"/>
              </a:lnSpc>
              <a:spcBef>
                <a:spcPts val="600"/>
              </a:spcBef>
              <a:buNone/>
            </a:pPr>
            <a:r>
              <a:rPr lang="ru-RU" sz="1600" dirty="0" smtClean="0">
                <a:latin typeface="HeliosCond" panose="020B0800000000000000" pitchFamily="34" charset="-52"/>
              </a:rPr>
              <a:t>Привлекли </a:t>
            </a:r>
            <a:r>
              <a:rPr lang="ru-RU" sz="1600" dirty="0" err="1" smtClean="0">
                <a:latin typeface="HeliosCond" panose="020B0800000000000000" pitchFamily="34" charset="-52"/>
              </a:rPr>
              <a:t>СОТа</a:t>
            </a:r>
            <a:r>
              <a:rPr lang="ru-RU" sz="1600" dirty="0" smtClean="0">
                <a:latin typeface="HeliosCond" panose="020B0800000000000000" pitchFamily="34" charset="-52"/>
              </a:rPr>
              <a:t> к административной ответственности за отсутствие мероприятий по охране труда по результатам ОПР для организации совместной работы с подрядной организацией.</a:t>
            </a:r>
          </a:p>
          <a:p>
            <a:pPr marL="0" indent="0" algn="just">
              <a:lnSpc>
                <a:spcPct val="90000"/>
              </a:lnSpc>
              <a:spcBef>
                <a:spcPts val="600"/>
              </a:spcBef>
              <a:buNone/>
            </a:pPr>
            <a:r>
              <a:rPr lang="ru-RU" sz="1600" dirty="0" smtClean="0">
                <a:latin typeface="HeliosCond" panose="020B0800000000000000" pitchFamily="34" charset="-52"/>
              </a:rPr>
              <a:t>Произошел н/</a:t>
            </a:r>
            <a:r>
              <a:rPr lang="ru-RU" sz="1600" dirty="0" err="1" smtClean="0">
                <a:latin typeface="HeliosCond" panose="020B0800000000000000" pitchFamily="34" charset="-52"/>
              </a:rPr>
              <a:t>сл</a:t>
            </a:r>
            <a:r>
              <a:rPr lang="ru-RU" sz="1600" dirty="0" smtClean="0">
                <a:latin typeface="HeliosCond" panose="020B0800000000000000" pitchFamily="34" charset="-52"/>
              </a:rPr>
              <a:t>, в результате которого водитель подрядной организации получил тяжелую травму (при погрузке детали от трактора (вес детали 100кг), которую грузили стропальщики Заказчика, произошел отрыв крепления от детали и она сорвалась с ГПМ упав на ногу пострадавшему; кроме этого оторвавшееся крепление отлетело в голову пострадавшему, в результате чего он получил УГМ).</a:t>
            </a:r>
          </a:p>
          <a:p>
            <a:pPr marL="0" indent="0" algn="just">
              <a:lnSpc>
                <a:spcPct val="90000"/>
              </a:lnSpc>
              <a:spcBef>
                <a:spcPts val="600"/>
              </a:spcBef>
              <a:buNone/>
            </a:pPr>
            <a:r>
              <a:rPr lang="ru-RU" sz="1600" dirty="0" smtClean="0">
                <a:latin typeface="HeliosCond" panose="020B0800000000000000" pitchFamily="34" charset="-52"/>
              </a:rPr>
              <a:t>При проведении расследования н/</a:t>
            </a:r>
            <a:r>
              <a:rPr lang="ru-RU" sz="1600" dirty="0" err="1" smtClean="0">
                <a:latin typeface="HeliosCond" panose="020B0800000000000000" pitchFamily="34" charset="-52"/>
              </a:rPr>
              <a:t>сл</a:t>
            </a:r>
            <a:r>
              <a:rPr lang="ru-RU" sz="1600" dirty="0" smtClean="0">
                <a:latin typeface="HeliosCond" panose="020B0800000000000000" pitchFamily="34" charset="-52"/>
              </a:rPr>
              <a:t> было установлено, что отсутствует план мероприятий по ОТ. По итогу инспектор ГИТ привлек </a:t>
            </a:r>
            <a:r>
              <a:rPr lang="ru-RU" sz="1600" dirty="0" err="1" smtClean="0">
                <a:latin typeface="HeliosCond" panose="020B0800000000000000" pitchFamily="34" charset="-52"/>
              </a:rPr>
              <a:t>СОТа</a:t>
            </a:r>
            <a:r>
              <a:rPr lang="ru-RU" sz="1600" dirty="0" smtClean="0">
                <a:latin typeface="HeliosCond" panose="020B0800000000000000" pitchFamily="34" charset="-52"/>
              </a:rPr>
              <a:t> за нарушение требований ОТ. СОТ решил обжаловать, но суд оставил предписание без изменений.  </a:t>
            </a:r>
          </a:p>
          <a:p>
            <a:pPr marL="0" indent="0" algn="just">
              <a:lnSpc>
                <a:spcPct val="90000"/>
              </a:lnSpc>
              <a:spcBef>
                <a:spcPts val="600"/>
              </a:spcBef>
              <a:buNone/>
            </a:pPr>
            <a:r>
              <a:rPr lang="ru-RU" sz="1600" b="1" dirty="0" smtClean="0">
                <a:latin typeface="HeliosCond" panose="020B0800000000000000" pitchFamily="34" charset="-52"/>
              </a:rPr>
              <a:t>ВАЖНОЕ</a:t>
            </a:r>
            <a:r>
              <a:rPr lang="ru-RU" sz="1600" dirty="0" smtClean="0">
                <a:latin typeface="HeliosCond" panose="020B0800000000000000" pitchFamily="34" charset="-52"/>
              </a:rPr>
              <a:t> условие, что проводились совместные работы и на территории Заказчика</a:t>
            </a:r>
            <a:r>
              <a:rPr lang="ru-RU" sz="1600" dirty="0" smtClean="0">
                <a:latin typeface="HeliosCond" panose="020B0800000000000000" pitchFamily="34" charset="-52"/>
              </a:rPr>
              <a:t>.</a:t>
            </a:r>
            <a:endParaRPr lang="ru-RU" sz="1600" dirty="0" smtClean="0">
              <a:latin typeface="HeliosCond" panose="020B0800000000000000" pitchFamily="34" charset="-52"/>
            </a:endParaRPr>
          </a:p>
        </p:txBody>
      </p:sp>
      <p:sp>
        <p:nvSpPr>
          <p:cNvPr id="11" name="Заголовок 6"/>
          <p:cNvSpPr txBox="1">
            <a:spLocks/>
          </p:cNvSpPr>
          <p:nvPr/>
        </p:nvSpPr>
        <p:spPr>
          <a:xfrm>
            <a:off x="3707904" y="411510"/>
            <a:ext cx="5369024" cy="648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000" kern="1200">
                <a:solidFill>
                  <a:schemeClr val="tx1"/>
                </a:solidFill>
                <a:latin typeface="HeliosCond" pitchFamily="34" charset="-52"/>
                <a:ea typeface="+mj-ea"/>
                <a:cs typeface="+mj-cs"/>
              </a:defRPr>
            </a:lvl1pPr>
          </a:lstStyle>
          <a:p>
            <a:pPr algn="l">
              <a:lnSpc>
                <a:spcPts val="3700"/>
              </a:lnSpc>
            </a:pPr>
            <a:r>
              <a:rPr lang="ru-RU" sz="3800" b="1" smtClean="0"/>
              <a:t>2. ВАЖНОЕ</a:t>
            </a:r>
            <a:endParaRPr lang="ru-RU" sz="3800" b="1" dirty="0" smtClean="0"/>
          </a:p>
        </p:txBody>
      </p:sp>
    </p:spTree>
    <p:extLst>
      <p:ext uri="{BB962C8B-B14F-4D97-AF65-F5344CB8AC3E}">
        <p14:creationId xmlns:p14="http://schemas.microsoft.com/office/powerpoint/2010/main" val="357130625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38</a:t>
            </a:fld>
            <a:endParaRPr lang="ru-RU"/>
          </a:p>
        </p:txBody>
      </p:sp>
      <p:sp>
        <p:nvSpPr>
          <p:cNvPr id="8" name="Содержимое 2"/>
          <p:cNvSpPr>
            <a:spLocks noGrp="1"/>
          </p:cNvSpPr>
          <p:nvPr>
            <p:ph sz="half" idx="1"/>
          </p:nvPr>
        </p:nvSpPr>
        <p:spPr>
          <a:xfrm>
            <a:off x="827584" y="1428914"/>
            <a:ext cx="7848872" cy="3288714"/>
          </a:xfrm>
          <a:noFill/>
        </p:spPr>
        <p:txBody>
          <a:bodyPr>
            <a:noAutofit/>
          </a:bodyPr>
          <a:lstStyle/>
          <a:p>
            <a:pPr marL="0" indent="0">
              <a:spcBef>
                <a:spcPts val="600"/>
              </a:spcBef>
              <a:buNone/>
            </a:pPr>
            <a:r>
              <a:rPr lang="ru-RU" sz="1600" b="1" dirty="0" smtClean="0">
                <a:solidFill>
                  <a:schemeClr val="accent6"/>
                </a:solidFill>
                <a:latin typeface="HeliosCond" panose="020B0800000000000000" pitchFamily="34" charset="-52"/>
              </a:rPr>
              <a:t>Приказ Минтруда №782н </a:t>
            </a:r>
          </a:p>
          <a:p>
            <a:pPr marL="0" indent="0">
              <a:spcBef>
                <a:spcPts val="300"/>
              </a:spcBef>
              <a:buNone/>
            </a:pPr>
            <a:r>
              <a:rPr lang="ru-RU" sz="1600" b="1" dirty="0" smtClean="0">
                <a:latin typeface="HeliosCond" panose="020B0800000000000000" pitchFamily="34" charset="-52"/>
              </a:rPr>
              <a:t>П.4 </a:t>
            </a:r>
            <a:r>
              <a:rPr lang="ru-RU" sz="1600" dirty="0">
                <a:latin typeface="HeliosCond" panose="020B0800000000000000" pitchFamily="34" charset="-52"/>
              </a:rPr>
              <a:t>Работодатель, исходя из специфики своей деятельности и характеристик объекта, обязан в рамках процедуры управления профессиональными рисками системы управления охраной труда (далее - СУОТ) провести оценку профессиональных рисков, связанных с возможным падением работника с высоты в соответствии с классификацией работ на </a:t>
            </a:r>
            <a:r>
              <a:rPr lang="ru-RU" sz="1600" dirty="0" smtClean="0">
                <a:latin typeface="HeliosCond" panose="020B0800000000000000" pitchFamily="34" charset="-52"/>
              </a:rPr>
              <a:t>высоте</a:t>
            </a:r>
          </a:p>
          <a:p>
            <a:pPr marL="0" indent="0">
              <a:spcBef>
                <a:spcPts val="300"/>
              </a:spcBef>
              <a:buNone/>
            </a:pPr>
            <a:r>
              <a:rPr lang="ru-RU" sz="1600" dirty="0" smtClean="0">
                <a:latin typeface="HeliosCond" panose="020B0800000000000000" pitchFamily="34" charset="-52"/>
              </a:rPr>
              <a:t>П.119 Работодатель </a:t>
            </a:r>
            <a:r>
              <a:rPr lang="ru-RU" sz="1600" dirty="0">
                <a:latin typeface="HeliosCond" panose="020B0800000000000000" pitchFamily="34" charset="-52"/>
              </a:rPr>
              <a:t>на основании результатов оценки рисков и специальной оценки условий труда и процедуры обеспечения работников СИЗ и коллективной защиты СУОТ обеспечивает работника системой обеспечения безопасности работ на высоте, объединяя в качестве элементов, компонентов или подсистем, совместимые СИЗ от падения с </a:t>
            </a:r>
            <a:r>
              <a:rPr lang="ru-RU" sz="1600" dirty="0" smtClean="0">
                <a:latin typeface="HeliosCond" panose="020B0800000000000000" pitchFamily="34" charset="-52"/>
              </a:rPr>
              <a:t>высоты</a:t>
            </a:r>
          </a:p>
          <a:p>
            <a:pPr marL="0" indent="0">
              <a:spcBef>
                <a:spcPts val="600"/>
              </a:spcBef>
              <a:buNone/>
            </a:pPr>
            <a:r>
              <a:rPr lang="ru-RU" sz="1600" dirty="0" smtClean="0">
                <a:solidFill>
                  <a:schemeClr val="accent6"/>
                </a:solidFill>
                <a:latin typeface="HeliosCond" panose="020B0800000000000000" pitchFamily="34" charset="-52"/>
              </a:rPr>
              <a:t>Приказ </a:t>
            </a:r>
            <a:r>
              <a:rPr lang="ru-RU" sz="1600" dirty="0" smtClean="0">
                <a:solidFill>
                  <a:schemeClr val="accent6"/>
                </a:solidFill>
                <a:latin typeface="HeliosCond" panose="020B0800000000000000" pitchFamily="34" charset="-52"/>
              </a:rPr>
              <a:t>Минтруда </a:t>
            </a:r>
            <a:r>
              <a:rPr lang="ru-RU" sz="1600" dirty="0" smtClean="0">
                <a:solidFill>
                  <a:schemeClr val="accent6"/>
                </a:solidFill>
                <a:latin typeface="Arial Narrow" panose="020B0606020202030204" pitchFamily="34" charset="0"/>
              </a:rPr>
              <a:t>№</a:t>
            </a:r>
            <a:r>
              <a:rPr lang="ru-RU" sz="1600" dirty="0" smtClean="0">
                <a:solidFill>
                  <a:schemeClr val="accent6"/>
                </a:solidFill>
                <a:latin typeface="HeliosCond" panose="020B0800000000000000" pitchFamily="34" charset="-52"/>
              </a:rPr>
              <a:t>753н </a:t>
            </a:r>
          </a:p>
          <a:p>
            <a:pPr marL="0" indent="0" fontAlgn="base">
              <a:spcBef>
                <a:spcPts val="300"/>
              </a:spcBef>
              <a:buNone/>
            </a:pPr>
            <a:r>
              <a:rPr lang="ru-RU" sz="1600" dirty="0" smtClean="0">
                <a:latin typeface="HeliosCond" panose="020B0800000000000000" pitchFamily="34" charset="-52"/>
              </a:rPr>
              <a:t>П.4.Работодатель </a:t>
            </a:r>
            <a:r>
              <a:rPr lang="ru-RU" sz="1600" dirty="0">
                <a:latin typeface="HeliosCond" panose="020B0800000000000000" pitchFamily="34" charset="-52"/>
              </a:rPr>
              <a:t>обязан обеспечить:</a:t>
            </a:r>
          </a:p>
          <a:p>
            <a:pPr fontAlgn="base">
              <a:spcBef>
                <a:spcPts val="0"/>
              </a:spcBef>
              <a:buFont typeface="+mj-lt"/>
              <a:buAutoNum type="arabicParenR" startAt="4"/>
            </a:pPr>
            <a:r>
              <a:rPr lang="ru-RU" sz="1600" dirty="0" smtClean="0">
                <a:latin typeface="HeliosCond" panose="020B0800000000000000" pitchFamily="34" charset="-52"/>
              </a:rPr>
              <a:t>идентификацию </a:t>
            </a:r>
            <a:r>
              <a:rPr lang="ru-RU" sz="1600" dirty="0">
                <a:latin typeface="HeliosCond" panose="020B0800000000000000" pitchFamily="34" charset="-52"/>
              </a:rPr>
              <a:t>опасностей и оценку профессионального риска;</a:t>
            </a:r>
          </a:p>
          <a:p>
            <a:pPr marL="0" indent="0">
              <a:spcBef>
                <a:spcPts val="600"/>
              </a:spcBef>
              <a:buNone/>
            </a:pPr>
            <a:endParaRPr lang="ru-RU" sz="1600" dirty="0">
              <a:latin typeface="HeliosCond" panose="020B0800000000000000" pitchFamily="34" charset="-52"/>
            </a:endParaRPr>
          </a:p>
        </p:txBody>
      </p:sp>
      <p:sp>
        <p:nvSpPr>
          <p:cNvPr id="12" name="Заголовок 6"/>
          <p:cNvSpPr txBox="1">
            <a:spLocks/>
          </p:cNvSpPr>
          <p:nvPr/>
        </p:nvSpPr>
        <p:spPr>
          <a:xfrm>
            <a:off x="3707904" y="411510"/>
            <a:ext cx="5369024" cy="648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000" kern="1200">
                <a:solidFill>
                  <a:schemeClr val="tx1"/>
                </a:solidFill>
                <a:latin typeface="HeliosCond" pitchFamily="34" charset="-52"/>
                <a:ea typeface="+mj-ea"/>
                <a:cs typeface="+mj-cs"/>
              </a:defRPr>
            </a:lvl1pPr>
          </a:lstStyle>
          <a:p>
            <a:pPr algn="l">
              <a:lnSpc>
                <a:spcPts val="3700"/>
              </a:lnSpc>
            </a:pPr>
            <a:r>
              <a:rPr lang="ru-RU" sz="3800" b="1" smtClean="0"/>
              <a:t>2. ВАЖНОЕ</a:t>
            </a:r>
            <a:endParaRPr lang="ru-RU" sz="3800" b="1" dirty="0" smtClean="0"/>
          </a:p>
        </p:txBody>
      </p:sp>
      <p:sp>
        <p:nvSpPr>
          <p:cNvPr id="13" name="Прямоугольник 8"/>
          <p:cNvSpPr/>
          <p:nvPr/>
        </p:nvSpPr>
        <p:spPr>
          <a:xfrm>
            <a:off x="827584" y="1122298"/>
            <a:ext cx="8249344" cy="369332"/>
          </a:xfrm>
          <a:prstGeom prst="rect">
            <a:avLst/>
          </a:prstGeom>
          <a:noFill/>
        </p:spPr>
        <p:txBody>
          <a:bodyPr wrap="square" lIns="91440" tIns="45720" rIns="91440" bIns="45720">
            <a:spAutoFit/>
          </a:bodyPr>
          <a:lstStyle/>
          <a:p>
            <a:pPr fontAlgn="base"/>
            <a:r>
              <a:rPr lang="ru-RU" b="1" dirty="0">
                <a:solidFill>
                  <a:schemeClr val="accent6"/>
                </a:solidFill>
                <a:latin typeface="HeliosCond" panose="020B0800000000000000" pitchFamily="34" charset="-52"/>
              </a:rPr>
              <a:t>ЕСТЬ В ЗАКОНАХ, ДОЛЖНО БЫТЬ И ВАС!</a:t>
            </a:r>
            <a:endParaRPr lang="ru-RU" b="1" dirty="0">
              <a:solidFill>
                <a:schemeClr val="accent6"/>
              </a:solidFill>
              <a:latin typeface="HeliosCond" panose="020B0800000000000000" pitchFamily="34" charset="-52"/>
            </a:endParaRPr>
          </a:p>
        </p:txBody>
      </p:sp>
    </p:spTree>
    <p:extLst>
      <p:ext uri="{BB962C8B-B14F-4D97-AF65-F5344CB8AC3E}">
        <p14:creationId xmlns:p14="http://schemas.microsoft.com/office/powerpoint/2010/main" val="123528877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39</a:t>
            </a:fld>
            <a:endParaRPr lang="ru-RU"/>
          </a:p>
        </p:txBody>
      </p:sp>
      <p:sp>
        <p:nvSpPr>
          <p:cNvPr id="8" name="Содержимое 2"/>
          <p:cNvSpPr>
            <a:spLocks noGrp="1"/>
          </p:cNvSpPr>
          <p:nvPr>
            <p:ph sz="half" idx="1"/>
          </p:nvPr>
        </p:nvSpPr>
        <p:spPr>
          <a:xfrm>
            <a:off x="755576" y="1131590"/>
            <a:ext cx="7992888" cy="3586038"/>
          </a:xfrm>
          <a:noFill/>
        </p:spPr>
        <p:txBody>
          <a:bodyPr>
            <a:noAutofit/>
          </a:bodyPr>
          <a:lstStyle/>
          <a:p>
            <a:pPr marL="0" indent="0" algn="just">
              <a:lnSpc>
                <a:spcPct val="90000"/>
              </a:lnSpc>
              <a:spcBef>
                <a:spcPts val="600"/>
              </a:spcBef>
              <a:buNone/>
            </a:pPr>
            <a:r>
              <a:rPr lang="ru-RU" sz="1800" dirty="0">
                <a:solidFill>
                  <a:schemeClr val="accent6"/>
                </a:solidFill>
                <a:latin typeface="HeliosCond" panose="020B0800000000000000" pitchFamily="34" charset="-52"/>
              </a:rPr>
              <a:t>Постановление Восьмого кассационного суда общей юрисдикции от </a:t>
            </a:r>
            <a:r>
              <a:rPr lang="ru-RU" sz="1800" dirty="0" smtClean="0">
                <a:solidFill>
                  <a:schemeClr val="accent6"/>
                </a:solidFill>
                <a:latin typeface="HeliosCond" panose="020B0800000000000000" pitchFamily="34" charset="-52"/>
              </a:rPr>
              <a:t>02.03.2023</a:t>
            </a:r>
            <a:endParaRPr lang="en-US" sz="1800" dirty="0" smtClean="0">
              <a:solidFill>
                <a:schemeClr val="accent6"/>
              </a:solidFill>
              <a:latin typeface="HeliosCond" panose="020B0800000000000000" pitchFamily="34" charset="-52"/>
            </a:endParaRPr>
          </a:p>
          <a:p>
            <a:pPr marL="0" indent="0" algn="just">
              <a:lnSpc>
                <a:spcPct val="90000"/>
              </a:lnSpc>
              <a:spcBef>
                <a:spcPts val="0"/>
              </a:spcBef>
              <a:buNone/>
            </a:pPr>
            <a:r>
              <a:rPr lang="ru-RU" sz="1800" dirty="0" smtClean="0">
                <a:solidFill>
                  <a:schemeClr val="accent6"/>
                </a:solidFill>
                <a:latin typeface="Arial Narrow" panose="020B0606020202030204" pitchFamily="34" charset="0"/>
              </a:rPr>
              <a:t>№</a:t>
            </a:r>
            <a:r>
              <a:rPr lang="ru-RU" sz="1800" dirty="0" smtClean="0">
                <a:solidFill>
                  <a:schemeClr val="accent6"/>
                </a:solidFill>
                <a:latin typeface="HeliosCond" panose="020B0800000000000000" pitchFamily="34" charset="-52"/>
              </a:rPr>
              <a:t> </a:t>
            </a:r>
            <a:r>
              <a:rPr lang="ru-RU" sz="1800" dirty="0" smtClean="0">
                <a:solidFill>
                  <a:schemeClr val="accent6"/>
                </a:solidFill>
                <a:latin typeface="HeliosCond" panose="020B0800000000000000" pitchFamily="34" charset="-52"/>
              </a:rPr>
              <a:t>16-825/2023</a:t>
            </a:r>
          </a:p>
          <a:p>
            <a:pPr marL="0" indent="0" algn="just">
              <a:lnSpc>
                <a:spcPct val="90000"/>
              </a:lnSpc>
              <a:spcBef>
                <a:spcPts val="600"/>
              </a:spcBef>
              <a:buNone/>
            </a:pPr>
            <a:r>
              <a:rPr lang="ru-RU" sz="1600" dirty="0" smtClean="0">
                <a:latin typeface="HeliosCond" panose="020B0800000000000000" pitchFamily="34" charset="-52"/>
              </a:rPr>
              <a:t>Судьи </a:t>
            </a:r>
            <a:r>
              <a:rPr lang="ru-RU" sz="1600" dirty="0">
                <a:latin typeface="HeliosCond" panose="020B0800000000000000" pitchFamily="34" charset="-52"/>
              </a:rPr>
              <a:t>Восьмого КСОЮ в постановлении от 02.03.2023 </a:t>
            </a:r>
            <a:r>
              <a:rPr lang="ru-RU" sz="1600" dirty="0">
                <a:latin typeface="Arial Narrow" panose="020B0606020202030204" pitchFamily="34" charset="0"/>
              </a:rPr>
              <a:t>№</a:t>
            </a:r>
            <a:r>
              <a:rPr lang="ru-RU" sz="1600" dirty="0">
                <a:latin typeface="HeliosCond" panose="020B0800000000000000" pitchFamily="34" charset="-52"/>
              </a:rPr>
              <a:t> 16-825/2023, работодатель, который не разработал перечень идентифицированных опасностей в отношении рабочего места, не установил порядок проведения анализа, оценки и упорядочивания всех выявленных опасностей исходя из приоритета необходимости исключения или снижения уровня создаваемого ими профессионального риска, нарушил требования законодательства об охране труда</a:t>
            </a:r>
            <a:r>
              <a:rPr lang="ru-RU" sz="1600" dirty="0" smtClean="0">
                <a:latin typeface="HeliosCond" panose="020B0800000000000000" pitchFamily="34" charset="-52"/>
              </a:rPr>
              <a:t>.</a:t>
            </a:r>
            <a:endParaRPr lang="en-US" sz="1600" dirty="0" smtClean="0">
              <a:latin typeface="HeliosCond" panose="020B0800000000000000" pitchFamily="34" charset="-52"/>
            </a:endParaRPr>
          </a:p>
          <a:p>
            <a:pPr marL="0" indent="0" algn="just" fontAlgn="base">
              <a:lnSpc>
                <a:spcPct val="90000"/>
              </a:lnSpc>
              <a:spcBef>
                <a:spcPts val="600"/>
              </a:spcBef>
              <a:buNone/>
            </a:pPr>
            <a:r>
              <a:rPr lang="ru-RU" sz="1600" dirty="0">
                <a:latin typeface="HeliosCond" panose="020B0800000000000000" pitchFamily="34" charset="-52"/>
              </a:rPr>
              <a:t>Площадка производства работ по заготовке дров в момент несчастного случая была не подготовлена и не расчищена, опасные места не отмечены знаками безопасности.</a:t>
            </a:r>
          </a:p>
          <a:p>
            <a:pPr marL="0" indent="0" algn="just" fontAlgn="base">
              <a:lnSpc>
                <a:spcPct val="90000"/>
              </a:lnSpc>
              <a:spcBef>
                <a:spcPts val="600"/>
              </a:spcBef>
              <a:buNone/>
            </a:pPr>
            <a:r>
              <a:rPr lang="ru-RU" sz="1600" dirty="0">
                <a:latin typeface="HeliosCond" panose="020B0800000000000000" pitchFamily="34" charset="-52"/>
              </a:rPr>
              <a:t>В локально-нормативных документах </a:t>
            </a:r>
            <a:r>
              <a:rPr lang="ru-RU" sz="1600" dirty="0" smtClean="0">
                <a:latin typeface="HeliosCond" panose="020B0800000000000000" pitchFamily="34" charset="-52"/>
              </a:rPr>
              <a:t>АО</a:t>
            </a:r>
            <a:r>
              <a:rPr lang="en-US" sz="1600" dirty="0" smtClean="0">
                <a:latin typeface="HeliosCond" panose="020B0800000000000000" pitchFamily="34" charset="-52"/>
              </a:rPr>
              <a:t> </a:t>
            </a:r>
            <a:r>
              <a:rPr lang="ru-RU" sz="1600" dirty="0" smtClean="0">
                <a:latin typeface="HeliosCond" panose="020B0800000000000000" pitchFamily="34" charset="-52"/>
              </a:rPr>
              <a:t>" </a:t>
            </a:r>
            <a:r>
              <a:rPr lang="ru-RU" sz="1600" dirty="0">
                <a:latin typeface="HeliosCond" panose="020B0800000000000000" pitchFamily="34" charset="-52"/>
              </a:rPr>
              <a:t>не отражены безопасные приемы и методы выполнения работ при распиловке стволов деревьев. Не отражены методы и способы съема зависших и зажатых стволов деревьев.</a:t>
            </a:r>
          </a:p>
          <a:p>
            <a:pPr marL="0" indent="0" algn="just">
              <a:lnSpc>
                <a:spcPct val="90000"/>
              </a:lnSpc>
              <a:spcBef>
                <a:spcPts val="600"/>
              </a:spcBef>
              <a:buNone/>
            </a:pPr>
            <a:r>
              <a:rPr lang="ru-RU" sz="1600" dirty="0" smtClean="0">
                <a:latin typeface="HeliosCond" panose="020B0800000000000000" pitchFamily="34" charset="-52"/>
              </a:rPr>
              <a:t>Это </a:t>
            </a:r>
            <a:r>
              <a:rPr lang="ru-RU" sz="1600" dirty="0">
                <a:latin typeface="HeliosCond" panose="020B0800000000000000" pitchFamily="34" charset="-52"/>
              </a:rPr>
              <a:t>послужило основанием для назначения работодателю штрафа по </a:t>
            </a:r>
            <a:r>
              <a:rPr lang="ru-RU" sz="1600" dirty="0">
                <a:latin typeface="HeliosCond" panose="020B0800000000000000" pitchFamily="34" charset="-52"/>
                <a:hlinkClick r:id="rId2"/>
              </a:rPr>
              <a:t>ч. 1 ст. 5.27.1 КоАП РФ</a:t>
            </a:r>
            <a:r>
              <a:rPr lang="ru-RU" sz="1600" dirty="0">
                <a:latin typeface="HeliosCond" panose="020B0800000000000000" pitchFamily="34" charset="-52"/>
              </a:rPr>
              <a:t> в размере 70 000 </a:t>
            </a:r>
            <a:r>
              <a:rPr lang="ru-RU" sz="1600" dirty="0" smtClean="0">
                <a:latin typeface="HeliosCond" panose="020B0800000000000000" pitchFamily="34" charset="-52"/>
              </a:rPr>
              <a:t>руб</a:t>
            </a:r>
            <a:r>
              <a:rPr lang="en-US" sz="1600" dirty="0" smtClean="0">
                <a:latin typeface="HeliosCond" panose="020B0800000000000000" pitchFamily="34" charset="-52"/>
              </a:rPr>
              <a:t>.</a:t>
            </a:r>
            <a:endParaRPr lang="ru-RU" sz="1600" dirty="0">
              <a:latin typeface="HeliosCond" panose="020B0800000000000000" pitchFamily="34" charset="-52"/>
            </a:endParaRPr>
          </a:p>
        </p:txBody>
      </p:sp>
      <p:sp>
        <p:nvSpPr>
          <p:cNvPr id="10" name="Заголовок 6"/>
          <p:cNvSpPr txBox="1">
            <a:spLocks/>
          </p:cNvSpPr>
          <p:nvPr/>
        </p:nvSpPr>
        <p:spPr>
          <a:xfrm>
            <a:off x="3707904" y="411510"/>
            <a:ext cx="5369024" cy="648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000" kern="1200">
                <a:solidFill>
                  <a:schemeClr val="tx1"/>
                </a:solidFill>
                <a:latin typeface="HeliosCond" pitchFamily="34" charset="-52"/>
                <a:ea typeface="+mj-ea"/>
                <a:cs typeface="+mj-cs"/>
              </a:defRPr>
            </a:lvl1pPr>
          </a:lstStyle>
          <a:p>
            <a:pPr algn="l">
              <a:lnSpc>
                <a:spcPts val="3700"/>
              </a:lnSpc>
            </a:pPr>
            <a:r>
              <a:rPr lang="ru-RU" sz="3800" b="1" smtClean="0"/>
              <a:t>2. ВАЖНОЕ</a:t>
            </a:r>
            <a:endParaRPr lang="ru-RU" sz="3800" b="1" dirty="0" smtClean="0"/>
          </a:p>
        </p:txBody>
      </p:sp>
    </p:spTree>
    <p:extLst>
      <p:ext uri="{BB962C8B-B14F-4D97-AF65-F5344CB8AC3E}">
        <p14:creationId xmlns:p14="http://schemas.microsoft.com/office/powerpoint/2010/main" val="25154914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40</a:t>
            </a:fld>
            <a:endParaRPr lang="ru-RU"/>
          </a:p>
        </p:txBody>
      </p:sp>
      <p:sp>
        <p:nvSpPr>
          <p:cNvPr id="9" name="Прямоугольник 8"/>
          <p:cNvSpPr/>
          <p:nvPr/>
        </p:nvSpPr>
        <p:spPr>
          <a:xfrm>
            <a:off x="755576" y="1275606"/>
            <a:ext cx="8321352" cy="369332"/>
          </a:xfrm>
          <a:prstGeom prst="rect">
            <a:avLst/>
          </a:prstGeom>
          <a:noFill/>
        </p:spPr>
        <p:txBody>
          <a:bodyPr wrap="square" lIns="91440" tIns="45720" rIns="91440" bIns="45720">
            <a:spAutoFit/>
          </a:bodyPr>
          <a:lstStyle/>
          <a:p>
            <a:pPr fontAlgn="base"/>
            <a:r>
              <a:rPr lang="ru-RU" b="1" dirty="0" smtClean="0">
                <a:solidFill>
                  <a:schemeClr val="accent6"/>
                </a:solidFill>
                <a:latin typeface="HeliosCond" panose="020B0800000000000000" pitchFamily="34" charset="-52"/>
              </a:rPr>
              <a:t>ЧТО ТАМ С РИСКАМИ?</a:t>
            </a:r>
            <a:endParaRPr lang="ru-RU" b="1" dirty="0">
              <a:solidFill>
                <a:schemeClr val="accent6"/>
              </a:solidFill>
              <a:latin typeface="HeliosCond" panose="020B0800000000000000" pitchFamily="34" charset="-52"/>
            </a:endParaRPr>
          </a:p>
        </p:txBody>
      </p:sp>
      <p:sp>
        <p:nvSpPr>
          <p:cNvPr id="8" name="Содержимое 2"/>
          <p:cNvSpPr>
            <a:spLocks noGrp="1"/>
          </p:cNvSpPr>
          <p:nvPr>
            <p:ph sz="half" idx="1"/>
          </p:nvPr>
        </p:nvSpPr>
        <p:spPr>
          <a:xfrm>
            <a:off x="755576" y="1731308"/>
            <a:ext cx="7560840" cy="2640642"/>
          </a:xfrm>
          <a:noFill/>
        </p:spPr>
        <p:txBody>
          <a:bodyPr>
            <a:noAutofit/>
          </a:bodyPr>
          <a:lstStyle/>
          <a:p>
            <a:pPr marL="0" indent="0" algn="just">
              <a:buNone/>
            </a:pPr>
            <a:r>
              <a:rPr lang="ru-RU" sz="1600" b="1" dirty="0" smtClean="0">
                <a:latin typeface="HeliosCond" panose="020B0800000000000000" pitchFamily="34" charset="-52"/>
              </a:rPr>
              <a:t>Основа ОПР – метод оценки уровня </a:t>
            </a:r>
            <a:r>
              <a:rPr lang="ru-RU" sz="1600" b="1" dirty="0" err="1" smtClean="0">
                <a:latin typeface="HeliosCond" panose="020B0800000000000000" pitchFamily="34" charset="-52"/>
              </a:rPr>
              <a:t>проф.рисков</a:t>
            </a:r>
            <a:r>
              <a:rPr lang="ru-RU" sz="1600" b="1" dirty="0" smtClean="0">
                <a:latin typeface="HeliosCond" panose="020B0800000000000000" pitchFamily="34" charset="-52"/>
              </a:rPr>
              <a:t> – метод получения значений уровней </a:t>
            </a:r>
            <a:r>
              <a:rPr lang="ru-RU" sz="1600" b="1" dirty="0" err="1" smtClean="0">
                <a:latin typeface="HeliosCond" panose="020B0800000000000000" pitchFamily="34" charset="-52"/>
              </a:rPr>
              <a:t>профрисков</a:t>
            </a:r>
            <a:r>
              <a:rPr lang="ru-RU" sz="1600" b="1" dirty="0" smtClean="0">
                <a:latin typeface="HeliosCond" panose="020B0800000000000000" pitchFamily="34" charset="-52"/>
              </a:rPr>
              <a:t> от ВПФ и ОПФ, а также иных опасностей на рабочих местах и иных местах выполнения работ; дальнейшее ранжирование рисков для принятия управленческих решений. </a:t>
            </a:r>
          </a:p>
          <a:p>
            <a:pPr marL="0" indent="0" algn="just">
              <a:buNone/>
            </a:pPr>
            <a:r>
              <a:rPr lang="ru-RU" sz="1600" b="1" dirty="0" smtClean="0">
                <a:solidFill>
                  <a:schemeClr val="accent6"/>
                </a:solidFill>
                <a:latin typeface="HeliosCond" panose="020B0800000000000000" pitchFamily="34" charset="-52"/>
              </a:rPr>
              <a:t>Где взять метод? </a:t>
            </a:r>
          </a:p>
          <a:p>
            <a:pPr marL="0" indent="0" algn="just">
              <a:buNone/>
            </a:pPr>
            <a:r>
              <a:rPr lang="ru-RU" sz="1600" b="1" dirty="0">
                <a:latin typeface="HeliosCond" panose="020B0800000000000000" pitchFamily="34" charset="-52"/>
              </a:rPr>
              <a:t>Приказ Минтруда России № 926 от 28 декабря 2021 г. Об утверждении Рекомендаций по выбору методов оценки уровней профессиональных рисков и по снижению уровней таких </a:t>
            </a:r>
            <a:r>
              <a:rPr lang="ru-RU" sz="1600" b="1" dirty="0" smtClean="0">
                <a:latin typeface="HeliosCond" panose="020B0800000000000000" pitchFamily="34" charset="-52"/>
              </a:rPr>
              <a:t>рисков</a:t>
            </a:r>
            <a:r>
              <a:rPr lang="en-US" sz="1600" b="1" dirty="0" smtClean="0">
                <a:latin typeface="HeliosCond" panose="020B0800000000000000" pitchFamily="34" charset="-52"/>
              </a:rPr>
              <a:t>.</a:t>
            </a:r>
            <a:endParaRPr lang="ru-RU" sz="1600" dirty="0">
              <a:latin typeface="HeliosCond" panose="020B0800000000000000" pitchFamily="34" charset="-52"/>
            </a:endParaRPr>
          </a:p>
        </p:txBody>
      </p:sp>
      <p:sp>
        <p:nvSpPr>
          <p:cNvPr id="11" name="Заголовок 6"/>
          <p:cNvSpPr txBox="1">
            <a:spLocks/>
          </p:cNvSpPr>
          <p:nvPr/>
        </p:nvSpPr>
        <p:spPr>
          <a:xfrm>
            <a:off x="3707904" y="411510"/>
            <a:ext cx="5369024" cy="648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000" kern="1200">
                <a:solidFill>
                  <a:schemeClr val="tx1"/>
                </a:solidFill>
                <a:latin typeface="HeliosCond" pitchFamily="34" charset="-52"/>
                <a:ea typeface="+mj-ea"/>
                <a:cs typeface="+mj-cs"/>
              </a:defRPr>
            </a:lvl1pPr>
          </a:lstStyle>
          <a:p>
            <a:pPr algn="l">
              <a:lnSpc>
                <a:spcPts val="3700"/>
              </a:lnSpc>
            </a:pPr>
            <a:r>
              <a:rPr lang="ru-RU" sz="3800" b="1" smtClean="0"/>
              <a:t>2. ВАЖНОЕ</a:t>
            </a:r>
            <a:endParaRPr lang="ru-RU" sz="3800" b="1" dirty="0" smtClean="0"/>
          </a:p>
        </p:txBody>
      </p:sp>
    </p:spTree>
    <p:extLst>
      <p:ext uri="{BB962C8B-B14F-4D97-AF65-F5344CB8AC3E}">
        <p14:creationId xmlns:p14="http://schemas.microsoft.com/office/powerpoint/2010/main" val="40976708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41</a:t>
            </a:fld>
            <a:endParaRPr lang="ru-RU"/>
          </a:p>
        </p:txBody>
      </p:sp>
      <p:sp>
        <p:nvSpPr>
          <p:cNvPr id="8" name="Содержимое 2"/>
          <p:cNvSpPr>
            <a:spLocks noGrp="1"/>
          </p:cNvSpPr>
          <p:nvPr>
            <p:ph sz="half" idx="1"/>
          </p:nvPr>
        </p:nvSpPr>
        <p:spPr>
          <a:xfrm>
            <a:off x="827584" y="1419622"/>
            <a:ext cx="7488832" cy="3528392"/>
          </a:xfrm>
          <a:noFill/>
        </p:spPr>
        <p:txBody>
          <a:bodyPr>
            <a:noAutofit/>
          </a:bodyPr>
          <a:lstStyle/>
          <a:p>
            <a:pPr marL="0" indent="0" algn="just">
              <a:buNone/>
            </a:pPr>
            <a:r>
              <a:rPr lang="ru-RU" sz="1600" b="1" dirty="0" smtClean="0">
                <a:solidFill>
                  <a:schemeClr val="accent6"/>
                </a:solidFill>
                <a:latin typeface="HeliosCond" panose="020B0800000000000000" pitchFamily="34" charset="-52"/>
              </a:rPr>
              <a:t>Полезно </a:t>
            </a:r>
            <a:r>
              <a:rPr lang="ru-RU" sz="1600" b="1" dirty="0" smtClean="0">
                <a:solidFill>
                  <a:schemeClr val="accent6"/>
                </a:solidFill>
                <a:latin typeface="HeliosCond" panose="020B0800000000000000" pitchFamily="34" charset="-52"/>
              </a:rPr>
              <a:t>в нем: </a:t>
            </a:r>
          </a:p>
          <a:p>
            <a:pPr marL="0" indent="0" algn="just" fontAlgn="base">
              <a:buNone/>
            </a:pPr>
            <a:r>
              <a:rPr lang="ru-RU" sz="1600" dirty="0">
                <a:latin typeface="HeliosCond" panose="020B0800000000000000" pitchFamily="34" charset="-52"/>
              </a:rPr>
              <a:t>п</a:t>
            </a:r>
            <a:r>
              <a:rPr lang="ru-RU" sz="1600" dirty="0" smtClean="0">
                <a:latin typeface="HeliosCond" panose="020B0800000000000000" pitchFamily="34" charset="-52"/>
              </a:rPr>
              <a:t>.5 При </a:t>
            </a:r>
            <a:r>
              <a:rPr lang="ru-RU" sz="1600" dirty="0">
                <a:latin typeface="HeliosCond" panose="020B0800000000000000" pitchFamily="34" charset="-52"/>
              </a:rPr>
              <a:t>выборе метода оценки уровня профессиональных рисков рекомендуется учитывать, наличие у выбираемого метода следующих свойств:</a:t>
            </a:r>
          </a:p>
          <a:p>
            <a:pPr algn="just" fontAlgn="base">
              <a:buClr>
                <a:schemeClr val="accent6"/>
              </a:buClr>
              <a:buFont typeface="Wingdings" panose="05000000000000000000" pitchFamily="2" charset="2"/>
              <a:buChar char="n"/>
            </a:pPr>
            <a:r>
              <a:rPr lang="ru-RU" sz="1600" dirty="0">
                <a:latin typeface="HeliosCond" panose="020B0800000000000000" pitchFamily="34" charset="-52"/>
              </a:rPr>
              <a:t>соответствие особенностям (сложности) производственной деятельности работодателя;</a:t>
            </a:r>
          </a:p>
          <a:p>
            <a:pPr algn="just" fontAlgn="base">
              <a:buClr>
                <a:schemeClr val="accent6"/>
              </a:buClr>
              <a:buFont typeface="Wingdings" panose="05000000000000000000" pitchFamily="2" charset="2"/>
              <a:buChar char="n"/>
            </a:pPr>
            <a:r>
              <a:rPr lang="ru-RU" sz="1600" dirty="0">
                <a:latin typeface="HeliosCond" panose="020B0800000000000000" pitchFamily="34" charset="-52"/>
              </a:rPr>
              <a:t>предоставление результаты в форме, способствующей повышению осведомленности работников о существующих на их рабочих местах опасностях и мерах управления профессиональными рисками;</a:t>
            </a:r>
          </a:p>
          <a:p>
            <a:pPr algn="just" fontAlgn="base">
              <a:buClr>
                <a:schemeClr val="accent6"/>
              </a:buClr>
              <a:buFont typeface="Wingdings" panose="05000000000000000000" pitchFamily="2" charset="2"/>
              <a:buChar char="n"/>
            </a:pPr>
            <a:r>
              <a:rPr lang="ru-RU" sz="1600" dirty="0">
                <a:latin typeface="HeliosCond" panose="020B0800000000000000" pitchFamily="34" charset="-52"/>
              </a:rPr>
              <a:t>обеспечение </a:t>
            </a:r>
            <a:r>
              <a:rPr lang="ru-RU" sz="1600" b="1" dirty="0">
                <a:solidFill>
                  <a:schemeClr val="accent6"/>
                </a:solidFill>
                <a:latin typeface="HeliosCond" panose="020B0800000000000000" pitchFamily="34" charset="-52"/>
              </a:rPr>
              <a:t>возможности прослеживания, </a:t>
            </a:r>
            <a:r>
              <a:rPr lang="ru-RU" sz="1600" b="1" dirty="0" err="1">
                <a:solidFill>
                  <a:schemeClr val="accent6"/>
                </a:solidFill>
                <a:latin typeface="HeliosCond" panose="020B0800000000000000" pitchFamily="34" charset="-52"/>
              </a:rPr>
              <a:t>воспроизводимости</a:t>
            </a:r>
            <a:r>
              <a:rPr lang="ru-RU" sz="1600" b="1" dirty="0">
                <a:solidFill>
                  <a:schemeClr val="accent6"/>
                </a:solidFill>
                <a:latin typeface="HeliosCond" panose="020B0800000000000000" pitchFamily="34" charset="-52"/>
              </a:rPr>
              <a:t> и проверки процесса и результатов.</a:t>
            </a:r>
          </a:p>
          <a:p>
            <a:pPr marL="0" indent="0" algn="just">
              <a:buNone/>
            </a:pPr>
            <a:endParaRPr lang="ru-RU" sz="1600" b="1" dirty="0" smtClean="0">
              <a:latin typeface="HeliosCond" panose="020B0800000000000000" pitchFamily="34" charset="-52"/>
            </a:endParaRPr>
          </a:p>
          <a:p>
            <a:pPr marL="0" indent="0" algn="just">
              <a:buNone/>
            </a:pPr>
            <a:r>
              <a:rPr lang="ru-RU" sz="1600" b="1" dirty="0">
                <a:latin typeface="HeliosCond" panose="020B0800000000000000" pitchFamily="34" charset="-52"/>
              </a:rPr>
              <a:t>	</a:t>
            </a:r>
            <a:endParaRPr lang="ru-RU" sz="1600" dirty="0">
              <a:latin typeface="HeliosCond" panose="020B0800000000000000" pitchFamily="34" charset="-52"/>
            </a:endParaRPr>
          </a:p>
        </p:txBody>
      </p:sp>
      <p:sp>
        <p:nvSpPr>
          <p:cNvPr id="11" name="Заголовок 6"/>
          <p:cNvSpPr txBox="1">
            <a:spLocks/>
          </p:cNvSpPr>
          <p:nvPr/>
        </p:nvSpPr>
        <p:spPr>
          <a:xfrm>
            <a:off x="3707904" y="411510"/>
            <a:ext cx="5369024" cy="648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000" kern="1200">
                <a:solidFill>
                  <a:schemeClr val="tx1"/>
                </a:solidFill>
                <a:latin typeface="HeliosCond" pitchFamily="34" charset="-52"/>
                <a:ea typeface="+mj-ea"/>
                <a:cs typeface="+mj-cs"/>
              </a:defRPr>
            </a:lvl1pPr>
          </a:lstStyle>
          <a:p>
            <a:pPr algn="l">
              <a:lnSpc>
                <a:spcPts val="3700"/>
              </a:lnSpc>
            </a:pPr>
            <a:r>
              <a:rPr lang="ru-RU" sz="3800" b="1" smtClean="0"/>
              <a:t>2. ВАЖНОЕ</a:t>
            </a:r>
            <a:endParaRPr lang="ru-RU" sz="3800" b="1" dirty="0" smtClean="0"/>
          </a:p>
        </p:txBody>
      </p:sp>
    </p:spTree>
    <p:extLst>
      <p:ext uri="{BB962C8B-B14F-4D97-AF65-F5344CB8AC3E}">
        <p14:creationId xmlns:p14="http://schemas.microsoft.com/office/powerpoint/2010/main" val="265978068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42</a:t>
            </a:fld>
            <a:endParaRPr lang="ru-RU"/>
          </a:p>
        </p:txBody>
      </p:sp>
      <p:sp>
        <p:nvSpPr>
          <p:cNvPr id="8" name="Содержимое 2"/>
          <p:cNvSpPr>
            <a:spLocks noGrp="1"/>
          </p:cNvSpPr>
          <p:nvPr>
            <p:ph sz="half" idx="1"/>
          </p:nvPr>
        </p:nvSpPr>
        <p:spPr>
          <a:xfrm>
            <a:off x="859160" y="1578000"/>
            <a:ext cx="7601272" cy="3153990"/>
          </a:xfrm>
          <a:noFill/>
        </p:spPr>
        <p:txBody>
          <a:bodyPr>
            <a:noAutofit/>
          </a:bodyPr>
          <a:lstStyle/>
          <a:p>
            <a:pPr marL="0" indent="0">
              <a:lnSpc>
                <a:spcPct val="90000"/>
              </a:lnSpc>
              <a:spcBef>
                <a:spcPts val="600"/>
              </a:spcBef>
              <a:buNone/>
            </a:pPr>
            <a:r>
              <a:rPr lang="ru-RU" sz="1600" b="1" dirty="0" smtClean="0">
                <a:latin typeface="HeliosCond" panose="020B0800000000000000" pitchFamily="34" charset="-52"/>
              </a:rPr>
              <a:t>Приказ 926</a:t>
            </a:r>
          </a:p>
          <a:p>
            <a:pPr marL="265113" indent="-265113" algn="just">
              <a:lnSpc>
                <a:spcPct val="90000"/>
              </a:lnSpc>
              <a:spcBef>
                <a:spcPts val="600"/>
              </a:spcBef>
              <a:buClr>
                <a:schemeClr val="accent6"/>
              </a:buClr>
              <a:buFont typeface="Wingdings" panose="05000000000000000000" pitchFamily="2" charset="2"/>
              <a:buChar char="n"/>
            </a:pPr>
            <a:r>
              <a:rPr lang="ru-RU" sz="1600" dirty="0" smtClean="0">
                <a:latin typeface="HeliosCond" panose="020B0800000000000000" pitchFamily="34" charset="-52"/>
              </a:rPr>
              <a:t>Контрольные </a:t>
            </a:r>
            <a:r>
              <a:rPr lang="ru-RU" sz="1600" dirty="0" smtClean="0">
                <a:latin typeface="HeliosCond" panose="020B0800000000000000" pitchFamily="34" charset="-52"/>
              </a:rPr>
              <a:t>листы</a:t>
            </a:r>
            <a:r>
              <a:rPr lang="en-US" sz="1600" dirty="0" smtClean="0">
                <a:latin typeface="HeliosCond" panose="020B0800000000000000" pitchFamily="34" charset="-52"/>
              </a:rPr>
              <a:t>  –  </a:t>
            </a:r>
            <a:r>
              <a:rPr lang="ru-RU" sz="1600" dirty="0" smtClean="0">
                <a:latin typeface="HeliosCond" panose="020B0800000000000000" pitchFamily="34" charset="-52"/>
              </a:rPr>
              <a:t>Матричный метод</a:t>
            </a:r>
            <a:r>
              <a:rPr lang="en-US" sz="1600" dirty="0" smtClean="0">
                <a:latin typeface="HeliosCond" panose="020B0800000000000000" pitchFamily="34" charset="-52"/>
              </a:rPr>
              <a:t>  –  </a:t>
            </a:r>
            <a:r>
              <a:rPr lang="ru-RU" sz="1600" dirty="0" smtClean="0">
                <a:latin typeface="HeliosCond" panose="020B0800000000000000" pitchFamily="34" charset="-52"/>
              </a:rPr>
              <a:t>Анализ причинно</a:t>
            </a:r>
            <a:r>
              <a:rPr lang="en-US" sz="1600" dirty="0" smtClean="0">
                <a:latin typeface="HeliosCond" panose="020B0800000000000000" pitchFamily="34" charset="-52"/>
              </a:rPr>
              <a:t>-</a:t>
            </a:r>
            <a:r>
              <a:rPr lang="ru-RU" sz="1600" dirty="0" smtClean="0">
                <a:latin typeface="HeliosCond" panose="020B0800000000000000" pitchFamily="34" charset="-52"/>
              </a:rPr>
              <a:t>следственных </a:t>
            </a:r>
            <a:r>
              <a:rPr lang="ru-RU" sz="1600" dirty="0">
                <a:latin typeface="HeliosCond" panose="020B0800000000000000" pitchFamily="34" charset="-52"/>
              </a:rPr>
              <a:t>связей</a:t>
            </a:r>
          </a:p>
          <a:p>
            <a:pPr marL="265113" indent="-265113" algn="just">
              <a:lnSpc>
                <a:spcPct val="90000"/>
              </a:lnSpc>
              <a:spcBef>
                <a:spcPts val="600"/>
              </a:spcBef>
              <a:buClr>
                <a:schemeClr val="accent6"/>
              </a:buClr>
              <a:buFont typeface="Wingdings" panose="05000000000000000000" pitchFamily="2" charset="2"/>
              <a:buChar char="n"/>
            </a:pPr>
            <a:r>
              <a:rPr lang="ru-RU" sz="1600" dirty="0">
                <a:latin typeface="HeliosCond" panose="020B0800000000000000" pitchFamily="34" charset="-52"/>
              </a:rPr>
              <a:t>Метод анализа </a:t>
            </a:r>
            <a:r>
              <a:rPr lang="ru-RU" sz="1600" dirty="0" smtClean="0">
                <a:latin typeface="HeliosCond" panose="020B0800000000000000" pitchFamily="34" charset="-52"/>
              </a:rPr>
              <a:t>сценариев</a:t>
            </a:r>
            <a:r>
              <a:rPr lang="en-US" sz="1600" dirty="0" smtClean="0">
                <a:latin typeface="HeliosCond" panose="020B0800000000000000" pitchFamily="34" charset="-52"/>
              </a:rPr>
              <a:t>  </a:t>
            </a:r>
            <a:r>
              <a:rPr lang="ru-RU" sz="1600" dirty="0" smtClean="0">
                <a:latin typeface="HeliosCond" panose="020B0800000000000000" pitchFamily="34" charset="-52"/>
              </a:rPr>
              <a:t>-</a:t>
            </a:r>
            <a:r>
              <a:rPr lang="en-US" sz="1600" dirty="0" smtClean="0">
                <a:latin typeface="HeliosCond" panose="020B0800000000000000" pitchFamily="34" charset="-52"/>
              </a:rPr>
              <a:t>  </a:t>
            </a:r>
            <a:r>
              <a:rPr lang="ru-RU" sz="1600" dirty="0" smtClean="0">
                <a:latin typeface="HeliosCond" panose="020B0800000000000000" pitchFamily="34" charset="-52"/>
              </a:rPr>
              <a:t>Метод </a:t>
            </a:r>
            <a:r>
              <a:rPr lang="ru-RU" sz="1600" dirty="0">
                <a:latin typeface="HeliosCond" panose="020B0800000000000000" pitchFamily="34" charset="-52"/>
              </a:rPr>
              <a:t>анализа "дерева </a:t>
            </a:r>
            <a:r>
              <a:rPr lang="ru-RU" sz="1600" dirty="0" smtClean="0">
                <a:latin typeface="HeliosCond" panose="020B0800000000000000" pitchFamily="34" charset="-52"/>
              </a:rPr>
              <a:t>решений“</a:t>
            </a:r>
            <a:r>
              <a:rPr lang="en-US" sz="1600" dirty="0" smtClean="0">
                <a:latin typeface="HeliosCond" panose="020B0800000000000000" pitchFamily="34" charset="-52"/>
              </a:rPr>
              <a:t>  </a:t>
            </a:r>
            <a:r>
              <a:rPr lang="ru-RU" sz="1600" dirty="0" smtClean="0">
                <a:latin typeface="HeliosCond" panose="020B0800000000000000" pitchFamily="34" charset="-52"/>
              </a:rPr>
              <a:t>-</a:t>
            </a:r>
            <a:r>
              <a:rPr lang="en-US" sz="1600" dirty="0" smtClean="0">
                <a:latin typeface="HeliosCond" panose="020B0800000000000000" pitchFamily="34" charset="-52"/>
              </a:rPr>
              <a:t>  </a:t>
            </a:r>
            <a:r>
              <a:rPr lang="ru-RU" sz="1600" dirty="0" smtClean="0">
                <a:latin typeface="HeliosCond" panose="020B0800000000000000" pitchFamily="34" charset="-52"/>
              </a:rPr>
              <a:t>Метод </a:t>
            </a:r>
            <a:r>
              <a:rPr lang="ru-RU" sz="1600" dirty="0">
                <a:latin typeface="HeliosCond" panose="020B0800000000000000" pitchFamily="34" charset="-52"/>
              </a:rPr>
              <a:t>анализа уровней защиты</a:t>
            </a:r>
          </a:p>
          <a:p>
            <a:pPr marL="265113" indent="-265113" algn="just">
              <a:lnSpc>
                <a:spcPct val="90000"/>
              </a:lnSpc>
              <a:spcBef>
                <a:spcPts val="600"/>
              </a:spcBef>
              <a:buClr>
                <a:schemeClr val="accent6"/>
              </a:buClr>
              <a:buFont typeface="Wingdings" panose="05000000000000000000" pitchFamily="2" charset="2"/>
              <a:buChar char="n"/>
            </a:pPr>
            <a:r>
              <a:rPr lang="ru-RU" sz="1600" dirty="0">
                <a:latin typeface="HeliosCond" panose="020B0800000000000000" pitchFamily="34" charset="-52"/>
              </a:rPr>
              <a:t>Метод технического обслуживания, направленный на обеспечение </a:t>
            </a:r>
            <a:r>
              <a:rPr lang="ru-RU" sz="1600" dirty="0" smtClean="0">
                <a:latin typeface="HeliosCond" panose="020B0800000000000000" pitchFamily="34" charset="-52"/>
              </a:rPr>
              <a:t>надежности  </a:t>
            </a:r>
            <a:endParaRPr lang="ru-RU" sz="1600" dirty="0">
              <a:latin typeface="HeliosCond" panose="020B0800000000000000" pitchFamily="34" charset="-52"/>
            </a:endParaRPr>
          </a:p>
          <a:p>
            <a:pPr marL="265113" indent="-265113" algn="just">
              <a:lnSpc>
                <a:spcPct val="90000"/>
              </a:lnSpc>
              <a:spcBef>
                <a:spcPts val="600"/>
              </a:spcBef>
              <a:buClr>
                <a:schemeClr val="accent6"/>
              </a:buClr>
              <a:buFont typeface="Wingdings" panose="05000000000000000000" pitchFamily="2" charset="2"/>
              <a:buChar char="n"/>
            </a:pPr>
            <a:r>
              <a:rPr lang="ru-RU" sz="1600" dirty="0">
                <a:latin typeface="HeliosCond" panose="020B0800000000000000" pitchFamily="34" charset="-52"/>
              </a:rPr>
              <a:t>Анализ опасности и критических контрольных </a:t>
            </a:r>
            <a:r>
              <a:rPr lang="ru-RU" sz="1600" dirty="0" smtClean="0">
                <a:latin typeface="HeliosCond" panose="020B0800000000000000" pitchFamily="34" charset="-52"/>
              </a:rPr>
              <a:t>точек</a:t>
            </a:r>
            <a:r>
              <a:rPr lang="en-US" sz="1600" dirty="0" smtClean="0">
                <a:latin typeface="HeliosCond" panose="020B0800000000000000" pitchFamily="34" charset="-52"/>
              </a:rPr>
              <a:t>  </a:t>
            </a:r>
            <a:r>
              <a:rPr lang="ru-RU" sz="1600" dirty="0" smtClean="0">
                <a:latin typeface="HeliosCond" panose="020B0800000000000000" pitchFamily="34" charset="-52"/>
              </a:rPr>
              <a:t>-</a:t>
            </a:r>
            <a:r>
              <a:rPr lang="en-US" sz="1600" dirty="0" smtClean="0">
                <a:latin typeface="HeliosCond" panose="020B0800000000000000" pitchFamily="34" charset="-52"/>
              </a:rPr>
              <a:t>  </a:t>
            </a:r>
            <a:r>
              <a:rPr lang="ru-RU" sz="1600" dirty="0" smtClean="0">
                <a:latin typeface="HeliosCond" panose="020B0800000000000000" pitchFamily="34" charset="-52"/>
              </a:rPr>
              <a:t> </a:t>
            </a:r>
            <a:r>
              <a:rPr lang="ru-RU" sz="1600" dirty="0" smtClean="0">
                <a:latin typeface="HeliosCond" panose="020B0800000000000000" pitchFamily="34" charset="-52"/>
              </a:rPr>
              <a:t>Исследование </a:t>
            </a:r>
            <a:r>
              <a:rPr lang="en-US" sz="1600" dirty="0">
                <a:latin typeface="HeliosCond" panose="020B0800000000000000" pitchFamily="34" charset="-52"/>
              </a:rPr>
              <a:t>HAZOP</a:t>
            </a:r>
          </a:p>
          <a:p>
            <a:pPr marL="265113" indent="-265113" algn="just">
              <a:lnSpc>
                <a:spcPct val="90000"/>
              </a:lnSpc>
              <a:spcBef>
                <a:spcPts val="600"/>
              </a:spcBef>
              <a:buClr>
                <a:schemeClr val="accent6"/>
              </a:buClr>
              <a:buFont typeface="Wingdings" panose="05000000000000000000" pitchFamily="2" charset="2"/>
              <a:buChar char="n"/>
            </a:pPr>
            <a:r>
              <a:rPr lang="ru-RU" sz="1600" dirty="0">
                <a:latin typeface="HeliosCond" panose="020B0800000000000000" pitchFamily="34" charset="-52"/>
              </a:rPr>
              <a:t>Структурированный метод "Что, если</a:t>
            </a:r>
            <a:r>
              <a:rPr lang="ru-RU" sz="1600" dirty="0" smtClean="0">
                <a:latin typeface="HeliosCond" panose="020B0800000000000000" pitchFamily="34" charset="-52"/>
              </a:rPr>
              <a:t>?»</a:t>
            </a:r>
            <a:r>
              <a:rPr lang="en-US" sz="1600" dirty="0" smtClean="0">
                <a:latin typeface="HeliosCond" panose="020B0800000000000000" pitchFamily="34" charset="-52"/>
              </a:rPr>
              <a:t>  </a:t>
            </a:r>
            <a:r>
              <a:rPr lang="ru-RU" sz="1600" dirty="0" smtClean="0">
                <a:latin typeface="HeliosCond" panose="020B0800000000000000" pitchFamily="34" charset="-52"/>
              </a:rPr>
              <a:t>-</a:t>
            </a:r>
            <a:r>
              <a:rPr lang="en-US" sz="1600" dirty="0" smtClean="0">
                <a:latin typeface="HeliosCond" panose="020B0800000000000000" pitchFamily="34" charset="-52"/>
              </a:rPr>
              <a:t>  </a:t>
            </a:r>
            <a:r>
              <a:rPr lang="ru-RU" sz="1600" dirty="0" smtClean="0">
                <a:latin typeface="HeliosCond" panose="020B0800000000000000" pitchFamily="34" charset="-52"/>
              </a:rPr>
              <a:t>Метод </a:t>
            </a:r>
            <a:r>
              <a:rPr lang="ru-RU" sz="1600" dirty="0">
                <a:latin typeface="HeliosCond" panose="020B0800000000000000" pitchFamily="34" charset="-52"/>
              </a:rPr>
              <a:t>анализа влияния человеческого фактора</a:t>
            </a:r>
          </a:p>
          <a:p>
            <a:pPr marL="265113" indent="-265113" algn="just">
              <a:lnSpc>
                <a:spcPct val="90000"/>
              </a:lnSpc>
              <a:spcBef>
                <a:spcPts val="600"/>
              </a:spcBef>
              <a:buClr>
                <a:schemeClr val="accent6"/>
              </a:buClr>
              <a:buFont typeface="Wingdings" panose="05000000000000000000" pitchFamily="2" charset="2"/>
              <a:buChar char="n"/>
            </a:pPr>
            <a:r>
              <a:rPr lang="ru-RU" sz="1600" dirty="0">
                <a:latin typeface="HeliosCond" panose="020B0800000000000000" pitchFamily="34" charset="-52"/>
              </a:rPr>
              <a:t>Оценка риска получения профессионального </a:t>
            </a:r>
            <a:r>
              <a:rPr lang="ru-RU" sz="1600" dirty="0" smtClean="0">
                <a:latin typeface="HeliosCond" panose="020B0800000000000000" pitchFamily="34" charset="-52"/>
              </a:rPr>
              <a:t>заболевания </a:t>
            </a:r>
          </a:p>
          <a:p>
            <a:pPr marL="265113" indent="-265113" algn="just">
              <a:lnSpc>
                <a:spcPct val="90000"/>
              </a:lnSpc>
              <a:spcBef>
                <a:spcPts val="600"/>
              </a:spcBef>
              <a:buClr>
                <a:schemeClr val="accent6"/>
              </a:buClr>
              <a:buFont typeface="Wingdings" panose="05000000000000000000" pitchFamily="2" charset="2"/>
              <a:buChar char="n"/>
            </a:pPr>
            <a:r>
              <a:rPr lang="ru-RU" sz="1600" dirty="0">
                <a:latin typeface="HeliosCond" panose="020B0800000000000000" pitchFamily="34" charset="-52"/>
              </a:rPr>
              <a:t>Анализ эффективности затрат (анализ "затрат и выгод")</a:t>
            </a:r>
          </a:p>
          <a:p>
            <a:pPr marL="265113" indent="-265113" algn="just">
              <a:lnSpc>
                <a:spcPct val="90000"/>
              </a:lnSpc>
              <a:spcBef>
                <a:spcPts val="600"/>
              </a:spcBef>
              <a:buClr>
                <a:schemeClr val="accent6"/>
              </a:buClr>
              <a:buFont typeface="Wingdings" panose="05000000000000000000" pitchFamily="2" charset="2"/>
              <a:buChar char="n"/>
            </a:pPr>
            <a:r>
              <a:rPr lang="ru-RU" sz="1600" dirty="0" smtClean="0">
                <a:latin typeface="HeliosCond" panose="020B0800000000000000" pitchFamily="34" charset="-52"/>
              </a:rPr>
              <a:t>Галстук-бабочка</a:t>
            </a:r>
            <a:r>
              <a:rPr lang="en-US" sz="1600" dirty="0" smtClean="0">
                <a:latin typeface="HeliosCond" panose="020B0800000000000000" pitchFamily="34" charset="-52"/>
              </a:rPr>
              <a:t>  </a:t>
            </a:r>
            <a:r>
              <a:rPr lang="ru-RU" sz="1600" dirty="0" smtClean="0">
                <a:latin typeface="HeliosCond" panose="020B0800000000000000" pitchFamily="34" charset="-52"/>
              </a:rPr>
              <a:t>-</a:t>
            </a:r>
            <a:r>
              <a:rPr lang="en-US" sz="1600" dirty="0" smtClean="0">
                <a:latin typeface="HeliosCond" panose="020B0800000000000000" pitchFamily="34" charset="-52"/>
              </a:rPr>
              <a:t>  </a:t>
            </a:r>
            <a:r>
              <a:rPr lang="ru-RU" sz="1600" dirty="0" smtClean="0">
                <a:latin typeface="HeliosCond" panose="020B0800000000000000" pitchFamily="34" charset="-52"/>
              </a:rPr>
              <a:t>Матричный </a:t>
            </a:r>
            <a:r>
              <a:rPr lang="ru-RU" sz="1600" dirty="0">
                <a:latin typeface="HeliosCond" panose="020B0800000000000000" pitchFamily="34" charset="-52"/>
              </a:rPr>
              <a:t>метод на основе балльной </a:t>
            </a:r>
            <a:r>
              <a:rPr lang="ru-RU" sz="1600" dirty="0" smtClean="0">
                <a:latin typeface="HeliosCond" panose="020B0800000000000000" pitchFamily="34" charset="-52"/>
              </a:rPr>
              <a:t>оценки</a:t>
            </a:r>
            <a:endParaRPr lang="ru-RU" sz="1600" dirty="0">
              <a:latin typeface="HeliosCond" panose="020B0800000000000000" pitchFamily="34" charset="-52"/>
            </a:endParaRPr>
          </a:p>
        </p:txBody>
      </p:sp>
      <p:sp>
        <p:nvSpPr>
          <p:cNvPr id="11" name="Заголовок 6"/>
          <p:cNvSpPr txBox="1">
            <a:spLocks/>
          </p:cNvSpPr>
          <p:nvPr/>
        </p:nvSpPr>
        <p:spPr>
          <a:xfrm>
            <a:off x="3707904" y="411510"/>
            <a:ext cx="5369024" cy="648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000" kern="1200">
                <a:solidFill>
                  <a:schemeClr val="tx1"/>
                </a:solidFill>
                <a:latin typeface="HeliosCond" pitchFamily="34" charset="-52"/>
                <a:ea typeface="+mj-ea"/>
                <a:cs typeface="+mj-cs"/>
              </a:defRPr>
            </a:lvl1pPr>
          </a:lstStyle>
          <a:p>
            <a:pPr algn="l">
              <a:lnSpc>
                <a:spcPts val="3700"/>
              </a:lnSpc>
            </a:pPr>
            <a:r>
              <a:rPr lang="ru-RU" sz="3800" b="1" smtClean="0"/>
              <a:t>2. ВАЖНОЕ</a:t>
            </a:r>
            <a:endParaRPr lang="ru-RU" sz="3800" b="1" dirty="0" smtClean="0"/>
          </a:p>
        </p:txBody>
      </p:sp>
      <p:sp>
        <p:nvSpPr>
          <p:cNvPr id="12" name="Прямоугольник 8"/>
          <p:cNvSpPr/>
          <p:nvPr/>
        </p:nvSpPr>
        <p:spPr>
          <a:xfrm>
            <a:off x="859160" y="1194306"/>
            <a:ext cx="8321352" cy="369332"/>
          </a:xfrm>
          <a:prstGeom prst="rect">
            <a:avLst/>
          </a:prstGeom>
          <a:noFill/>
        </p:spPr>
        <p:txBody>
          <a:bodyPr wrap="square" lIns="91440" tIns="45720" rIns="91440" bIns="45720">
            <a:spAutoFit/>
          </a:bodyPr>
          <a:lstStyle/>
          <a:p>
            <a:pPr fontAlgn="base"/>
            <a:r>
              <a:rPr lang="ru-RU" b="1" dirty="0" smtClean="0">
                <a:solidFill>
                  <a:schemeClr val="accent6"/>
                </a:solidFill>
                <a:latin typeface="HeliosCond" panose="020B0800000000000000" pitchFamily="34" charset="-52"/>
              </a:rPr>
              <a:t>ЧТО ТАМ С РИСКАМИ?</a:t>
            </a:r>
            <a:endParaRPr lang="ru-RU" b="1" dirty="0">
              <a:solidFill>
                <a:schemeClr val="accent6"/>
              </a:solidFill>
              <a:latin typeface="HeliosCond" panose="020B0800000000000000" pitchFamily="34" charset="-52"/>
            </a:endParaRPr>
          </a:p>
        </p:txBody>
      </p:sp>
    </p:spTree>
    <p:extLst>
      <p:ext uri="{BB962C8B-B14F-4D97-AF65-F5344CB8AC3E}">
        <p14:creationId xmlns:p14="http://schemas.microsoft.com/office/powerpoint/2010/main" val="19460740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5213" r="11258"/>
          <a:stretch/>
        </p:blipFill>
        <p:spPr bwMode="auto">
          <a:xfrm>
            <a:off x="4427984" y="1378972"/>
            <a:ext cx="4680520" cy="3332057"/>
          </a:xfrm>
          <a:prstGeom prst="rect">
            <a:avLst/>
          </a:prstGeom>
          <a:noFill/>
          <a:extLst>
            <a:ext uri="{909E8E84-426E-40DD-AFC4-6F175D3DCCD1}">
              <a14:hiddenFill xmlns:a14="http://schemas.microsoft.com/office/drawing/2010/main">
                <a:solidFill>
                  <a:srgbClr val="FFFFFF"/>
                </a:solidFill>
              </a14:hiddenFill>
            </a:ext>
          </a:extLst>
        </p:spPr>
      </p:pic>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43</a:t>
            </a:fld>
            <a:endParaRPr lang="ru-RU"/>
          </a:p>
        </p:txBody>
      </p:sp>
      <p:sp>
        <p:nvSpPr>
          <p:cNvPr id="8" name="Содержимое 2"/>
          <p:cNvSpPr>
            <a:spLocks noGrp="1"/>
          </p:cNvSpPr>
          <p:nvPr>
            <p:ph sz="half" idx="1"/>
          </p:nvPr>
        </p:nvSpPr>
        <p:spPr>
          <a:xfrm>
            <a:off x="859160" y="1491630"/>
            <a:ext cx="4000872" cy="3384376"/>
          </a:xfrm>
          <a:noFill/>
        </p:spPr>
        <p:txBody>
          <a:bodyPr>
            <a:noAutofit/>
          </a:bodyPr>
          <a:lstStyle/>
          <a:p>
            <a:pPr marL="0" indent="0" algn="just">
              <a:lnSpc>
                <a:spcPct val="90000"/>
              </a:lnSpc>
              <a:spcBef>
                <a:spcPts val="600"/>
              </a:spcBef>
              <a:buNone/>
            </a:pPr>
            <a:endParaRPr lang="ru-RU" sz="1600" dirty="0">
              <a:latin typeface="HeliosCond" panose="020B0800000000000000" pitchFamily="34" charset="-52"/>
            </a:endParaRPr>
          </a:p>
          <a:p>
            <a:pPr marL="0" indent="0">
              <a:lnSpc>
                <a:spcPct val="90000"/>
              </a:lnSpc>
              <a:spcBef>
                <a:spcPts val="600"/>
              </a:spcBef>
              <a:buNone/>
            </a:pPr>
            <a:r>
              <a:rPr lang="ru-RU" sz="1600" b="1" dirty="0" smtClean="0">
                <a:latin typeface="HeliosCond" panose="020B0800000000000000" pitchFamily="34" charset="-52"/>
              </a:rPr>
              <a:t>ВАЖНО! </a:t>
            </a:r>
            <a:endParaRPr lang="en-US" sz="1600" b="1" dirty="0" smtClean="0">
              <a:latin typeface="HeliosCond" panose="020B0800000000000000" pitchFamily="34" charset="-52"/>
            </a:endParaRPr>
          </a:p>
          <a:p>
            <a:pPr marL="0" indent="0">
              <a:lnSpc>
                <a:spcPct val="90000"/>
              </a:lnSpc>
              <a:spcBef>
                <a:spcPts val="600"/>
              </a:spcBef>
              <a:buNone/>
            </a:pPr>
            <a:r>
              <a:rPr lang="ru-RU" sz="1600" b="1" dirty="0" smtClean="0">
                <a:latin typeface="HeliosCond" panose="020B0800000000000000" pitchFamily="34" charset="-52"/>
              </a:rPr>
              <a:t>Все </a:t>
            </a:r>
            <a:r>
              <a:rPr lang="ru-RU" sz="1600" b="1" dirty="0" smtClean="0">
                <a:latin typeface="HeliosCond" panose="020B0800000000000000" pitchFamily="34" charset="-52"/>
              </a:rPr>
              <a:t>эти методы противоречат пункту 5 этого же приказа </a:t>
            </a:r>
            <a:r>
              <a:rPr lang="ru-RU" sz="1600" b="1" dirty="0" smtClean="0">
                <a:latin typeface="HeliosCond" panose="020B0800000000000000" pitchFamily="34" charset="-52"/>
              </a:rPr>
              <a:t>(слайд</a:t>
            </a:r>
            <a:r>
              <a:rPr lang="en-US" sz="1600" b="1" dirty="0" smtClean="0">
                <a:latin typeface="HeliosCond" panose="020B0800000000000000" pitchFamily="34" charset="-52"/>
              </a:rPr>
              <a:t> 41</a:t>
            </a:r>
            <a:r>
              <a:rPr lang="ru-RU" sz="1600" b="1" dirty="0" smtClean="0">
                <a:latin typeface="HeliosCond" panose="020B0800000000000000" pitchFamily="34" charset="-52"/>
              </a:rPr>
              <a:t>), </a:t>
            </a:r>
            <a:r>
              <a:rPr lang="ru-RU" sz="1600" b="1" dirty="0" smtClean="0">
                <a:latin typeface="HeliosCond" panose="020B0800000000000000" pitchFamily="34" charset="-52"/>
              </a:rPr>
              <a:t>так как нет числовых показателей вероятности и тяжести н/сл или заболевания. Нет возможности отследить  </a:t>
            </a:r>
          </a:p>
          <a:p>
            <a:pPr marL="0" indent="0">
              <a:lnSpc>
                <a:spcPct val="90000"/>
              </a:lnSpc>
              <a:spcBef>
                <a:spcPts val="600"/>
              </a:spcBef>
              <a:buNone/>
            </a:pPr>
            <a:r>
              <a:rPr lang="ru-RU" sz="1600" b="1" dirty="0" smtClean="0">
                <a:latin typeface="HeliosCond" panose="020B0800000000000000" pitchFamily="34" charset="-52"/>
              </a:rPr>
              <a:t>И они все противоречат ст.209 ТК РФ (с натяжкой матричный метод «</a:t>
            </a:r>
            <a:r>
              <a:rPr lang="ru-RU" sz="1600" b="1" dirty="0" err="1" smtClean="0">
                <a:latin typeface="HeliosCond" panose="020B0800000000000000" pitchFamily="34" charset="-52"/>
              </a:rPr>
              <a:t>ок</a:t>
            </a:r>
            <a:r>
              <a:rPr lang="ru-RU" sz="1600" b="1" dirty="0" smtClean="0">
                <a:latin typeface="HeliosCond" panose="020B0800000000000000" pitchFamily="34" charset="-52"/>
              </a:rPr>
              <a:t>», но числовые показатели берутся с потолка)</a:t>
            </a:r>
            <a:endParaRPr lang="ru-RU" sz="1600" b="1" dirty="0">
              <a:latin typeface="HeliosCond" panose="020B0800000000000000" pitchFamily="34" charset="-52"/>
            </a:endParaRPr>
          </a:p>
          <a:p>
            <a:pPr>
              <a:lnSpc>
                <a:spcPct val="90000"/>
              </a:lnSpc>
              <a:spcBef>
                <a:spcPts val="600"/>
              </a:spcBef>
              <a:buFontTx/>
              <a:buChar char="-"/>
            </a:pPr>
            <a:endParaRPr lang="ru-RU" sz="1600" b="1" dirty="0">
              <a:latin typeface="HeliosCond" panose="020B0800000000000000" pitchFamily="34" charset="-52"/>
            </a:endParaRPr>
          </a:p>
          <a:p>
            <a:pPr>
              <a:lnSpc>
                <a:spcPct val="90000"/>
              </a:lnSpc>
              <a:spcBef>
                <a:spcPts val="600"/>
              </a:spcBef>
              <a:buFontTx/>
              <a:buChar char="-"/>
            </a:pPr>
            <a:endParaRPr lang="ru-RU" sz="1600" dirty="0">
              <a:latin typeface="HeliosCond" panose="020B0800000000000000" pitchFamily="34" charset="-52"/>
            </a:endParaRPr>
          </a:p>
        </p:txBody>
      </p:sp>
      <p:sp>
        <p:nvSpPr>
          <p:cNvPr id="11" name="Заголовок 6"/>
          <p:cNvSpPr txBox="1">
            <a:spLocks/>
          </p:cNvSpPr>
          <p:nvPr/>
        </p:nvSpPr>
        <p:spPr>
          <a:xfrm>
            <a:off x="3707904" y="411510"/>
            <a:ext cx="5369024" cy="648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000" kern="1200">
                <a:solidFill>
                  <a:schemeClr val="tx1"/>
                </a:solidFill>
                <a:latin typeface="HeliosCond" pitchFamily="34" charset="-52"/>
                <a:ea typeface="+mj-ea"/>
                <a:cs typeface="+mj-cs"/>
              </a:defRPr>
            </a:lvl1pPr>
          </a:lstStyle>
          <a:p>
            <a:pPr algn="l">
              <a:lnSpc>
                <a:spcPts val="3700"/>
              </a:lnSpc>
            </a:pPr>
            <a:r>
              <a:rPr lang="ru-RU" sz="3800" b="1" smtClean="0"/>
              <a:t>2. ВАЖНОЕ</a:t>
            </a:r>
            <a:endParaRPr lang="ru-RU" sz="3800" b="1" dirty="0" smtClean="0"/>
          </a:p>
        </p:txBody>
      </p:sp>
      <p:sp>
        <p:nvSpPr>
          <p:cNvPr id="12" name="Прямоугольник 8"/>
          <p:cNvSpPr/>
          <p:nvPr/>
        </p:nvSpPr>
        <p:spPr>
          <a:xfrm>
            <a:off x="859160" y="1194306"/>
            <a:ext cx="8321352" cy="369332"/>
          </a:xfrm>
          <a:prstGeom prst="rect">
            <a:avLst/>
          </a:prstGeom>
          <a:noFill/>
        </p:spPr>
        <p:txBody>
          <a:bodyPr wrap="square" lIns="91440" tIns="45720" rIns="91440" bIns="45720">
            <a:spAutoFit/>
          </a:bodyPr>
          <a:lstStyle/>
          <a:p>
            <a:pPr fontAlgn="base"/>
            <a:r>
              <a:rPr lang="ru-RU" b="1" dirty="0" smtClean="0">
                <a:solidFill>
                  <a:schemeClr val="accent6"/>
                </a:solidFill>
                <a:latin typeface="HeliosCond" panose="020B0800000000000000" pitchFamily="34" charset="-52"/>
              </a:rPr>
              <a:t>ЧТО ТАМ С РИСКАМИ?</a:t>
            </a:r>
            <a:endParaRPr lang="ru-RU" b="1" dirty="0">
              <a:solidFill>
                <a:schemeClr val="accent6"/>
              </a:solidFill>
              <a:latin typeface="HeliosCond" panose="020B0800000000000000" pitchFamily="34" charset="-52"/>
            </a:endParaRPr>
          </a:p>
        </p:txBody>
      </p:sp>
    </p:spTree>
    <p:extLst>
      <p:ext uri="{BB962C8B-B14F-4D97-AF65-F5344CB8AC3E}">
        <p14:creationId xmlns:p14="http://schemas.microsoft.com/office/powerpoint/2010/main" val="154987540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44</a:t>
            </a:fld>
            <a:endParaRPr lang="ru-RU"/>
          </a:p>
        </p:txBody>
      </p:sp>
      <p:sp>
        <p:nvSpPr>
          <p:cNvPr id="8" name="Содержимое 2"/>
          <p:cNvSpPr>
            <a:spLocks noGrp="1"/>
          </p:cNvSpPr>
          <p:nvPr>
            <p:ph sz="half" idx="1"/>
          </p:nvPr>
        </p:nvSpPr>
        <p:spPr>
          <a:xfrm>
            <a:off x="427112" y="1347614"/>
            <a:ext cx="8393360" cy="3199710"/>
          </a:xfrm>
          <a:noFill/>
        </p:spPr>
        <p:txBody>
          <a:bodyPr>
            <a:noAutofit/>
          </a:bodyPr>
          <a:lstStyle/>
          <a:p>
            <a:pPr marL="0" indent="0" algn="just">
              <a:lnSpc>
                <a:spcPct val="90000"/>
              </a:lnSpc>
              <a:spcBef>
                <a:spcPts val="300"/>
              </a:spcBef>
              <a:buNone/>
            </a:pPr>
            <a:r>
              <a:rPr lang="ru-RU" sz="1600" b="1" dirty="0" smtClean="0">
                <a:latin typeface="HeliosCond" panose="020B0800000000000000" pitchFamily="34" charset="-52"/>
              </a:rPr>
              <a:t>А Приказ 926 обязателен или нет? </a:t>
            </a:r>
          </a:p>
          <a:p>
            <a:pPr marL="0" indent="0" algn="just">
              <a:lnSpc>
                <a:spcPct val="90000"/>
              </a:lnSpc>
              <a:spcBef>
                <a:spcPts val="300"/>
              </a:spcBef>
              <a:buNone/>
            </a:pPr>
            <a:r>
              <a:rPr lang="ru-RU" sz="1600" b="1" dirty="0" smtClean="0">
                <a:latin typeface="HeliosCond" panose="020B0800000000000000" pitchFamily="34" charset="-52"/>
              </a:rPr>
              <a:t>Он не является НПА….. (нет регистрации в Минюсте)   НО! </a:t>
            </a:r>
          </a:p>
          <a:p>
            <a:pPr marL="0" indent="0" algn="just">
              <a:lnSpc>
                <a:spcPct val="90000"/>
              </a:lnSpc>
              <a:spcBef>
                <a:spcPts val="300"/>
              </a:spcBef>
              <a:buNone/>
            </a:pPr>
            <a:r>
              <a:rPr lang="ru-RU" sz="1600" b="1" dirty="0" smtClean="0">
                <a:latin typeface="HeliosCond" panose="020B0800000000000000" pitchFamily="34" charset="-52"/>
              </a:rPr>
              <a:t>НА него идет прямая отсылка ст.218 ТК РФ, а она прямого действия (указания)…..</a:t>
            </a:r>
          </a:p>
          <a:p>
            <a:pPr marL="0" indent="0" algn="just">
              <a:lnSpc>
                <a:spcPct val="90000"/>
              </a:lnSpc>
              <a:spcBef>
                <a:spcPts val="300"/>
              </a:spcBef>
              <a:buNone/>
            </a:pPr>
            <a:r>
              <a:rPr lang="ru-RU" sz="1600" b="1" dirty="0" smtClean="0">
                <a:latin typeface="HeliosCond" panose="020B0800000000000000" pitchFamily="34" charset="-52"/>
              </a:rPr>
              <a:t>К примеру, </a:t>
            </a:r>
          </a:p>
          <a:p>
            <a:pPr marL="0" indent="0" algn="just">
              <a:lnSpc>
                <a:spcPct val="90000"/>
              </a:lnSpc>
              <a:spcBef>
                <a:spcPts val="300"/>
              </a:spcBef>
              <a:buNone/>
            </a:pPr>
            <a:r>
              <a:rPr lang="ru-RU" sz="1600" b="1" dirty="0" smtClean="0">
                <a:solidFill>
                  <a:schemeClr val="accent6"/>
                </a:solidFill>
                <a:latin typeface="HeliosCond" panose="020B0800000000000000" pitchFamily="34" charset="-52"/>
              </a:rPr>
              <a:t>Смотри </a:t>
            </a:r>
            <a:r>
              <a:rPr lang="ru-RU" sz="1600" b="1" dirty="0">
                <a:solidFill>
                  <a:schemeClr val="accent6"/>
                </a:solidFill>
                <a:latin typeface="HeliosCond" panose="020B0800000000000000" pitchFamily="34" charset="-52"/>
              </a:rPr>
              <a:t>ДЕЛО № 2а-517/2024 (2а-2885/2023;) ~ </a:t>
            </a:r>
            <a:r>
              <a:rPr lang="ru-RU" sz="1600" b="1" dirty="0" smtClean="0">
                <a:solidFill>
                  <a:schemeClr val="accent6"/>
                </a:solidFill>
                <a:latin typeface="HeliosCond" panose="020B0800000000000000" pitchFamily="34" charset="-52"/>
              </a:rPr>
              <a:t>М-2649/2023 «Численность службы охраны труда» </a:t>
            </a:r>
          </a:p>
          <a:p>
            <a:pPr marL="0" indent="0" algn="just">
              <a:lnSpc>
                <a:spcPct val="90000"/>
              </a:lnSpc>
              <a:spcBef>
                <a:spcPts val="300"/>
              </a:spcBef>
              <a:buNone/>
            </a:pPr>
            <a:r>
              <a:rPr lang="ru-RU" sz="1600" dirty="0" smtClean="0">
                <a:latin typeface="HeliosCond" panose="020B0800000000000000" pitchFamily="34" charset="-52"/>
              </a:rPr>
              <a:t>«ТО, </a:t>
            </a:r>
            <a:r>
              <a:rPr lang="ru-RU" sz="1600" dirty="0">
                <a:latin typeface="HeliosCond" panose="020B0800000000000000" pitchFamily="34" charset="-52"/>
              </a:rPr>
              <a:t>исходя из буквального толкования приведенных положений, суд приходит к выводу, что в силу прямого указания  </a:t>
            </a:r>
            <a:r>
              <a:rPr lang="ru-RU" sz="1600" dirty="0" smtClean="0">
                <a:latin typeface="HeliosCond" panose="020B0800000000000000" pitchFamily="34" charset="-52"/>
              </a:rPr>
              <a:t>статьи </a:t>
            </a:r>
            <a:r>
              <a:rPr lang="ru-RU" sz="1600" dirty="0">
                <a:latin typeface="HeliosCond" panose="020B0800000000000000" pitchFamily="34" charset="-52"/>
              </a:rPr>
              <a:t>223 </a:t>
            </a:r>
            <a:r>
              <a:rPr lang="ru-RU" sz="1600" dirty="0" smtClean="0">
                <a:latin typeface="HeliosCond" panose="020B0800000000000000" pitchFamily="34" charset="-52"/>
              </a:rPr>
              <a:t>ТК РФ структура </a:t>
            </a:r>
            <a:r>
              <a:rPr lang="ru-RU" sz="1600" dirty="0">
                <a:latin typeface="HeliosCond" panose="020B0800000000000000" pitchFamily="34" charset="-52"/>
              </a:rPr>
              <a:t>службы </a:t>
            </a:r>
            <a:r>
              <a:rPr lang="ru-RU" sz="1600" dirty="0" smtClean="0">
                <a:latin typeface="HeliosCond" panose="020B0800000000000000" pitchFamily="34" charset="-52"/>
              </a:rPr>
              <a:t>ОТ в </a:t>
            </a:r>
            <a:r>
              <a:rPr lang="ru-RU" sz="1600" dirty="0">
                <a:latin typeface="HeliosCond" panose="020B0800000000000000" pitchFamily="34" charset="-52"/>
              </a:rPr>
              <a:t>организации и численность работников службы </a:t>
            </a:r>
            <a:r>
              <a:rPr lang="ru-RU" sz="1600" dirty="0" smtClean="0">
                <a:latin typeface="HeliosCond" panose="020B0800000000000000" pitchFamily="34" charset="-52"/>
              </a:rPr>
              <a:t>ОТ </a:t>
            </a:r>
            <a:r>
              <a:rPr lang="ru-RU" sz="1600" dirty="0">
                <a:latin typeface="HeliosCond" panose="020B0800000000000000" pitchFamily="34" charset="-52"/>
              </a:rPr>
              <a:t>определяются работодателем с учетом рекомендаций </a:t>
            </a:r>
            <a:r>
              <a:rPr lang="ru-RU" sz="1600" dirty="0" smtClean="0">
                <a:latin typeface="HeliosCond" panose="020B0800000000000000" pitchFamily="34" charset="-52"/>
              </a:rPr>
              <a:t>Минтруда РФ, </a:t>
            </a:r>
            <a:r>
              <a:rPr lang="ru-RU" sz="1600" dirty="0">
                <a:latin typeface="HeliosCond" panose="020B0800000000000000" pitchFamily="34" charset="-52"/>
              </a:rPr>
              <a:t>и которым разработаны и утверждены Рекомендации по структуре службы охраны труда в организации и по численности работников службы охраны труда, ввиду чего работодатель при формировании службы охраны труда и е</a:t>
            </a:r>
            <a:r>
              <a:rPr lang="ru-RU" sz="1600" dirty="0">
                <a:latin typeface="Arial Narrow" panose="020B0606020202030204" pitchFamily="34" charset="0"/>
              </a:rPr>
              <a:t>ё</a:t>
            </a:r>
            <a:r>
              <a:rPr lang="ru-RU" sz="1600" dirty="0">
                <a:latin typeface="HeliosCond" panose="020B0800000000000000" pitchFamily="34" charset="-52"/>
              </a:rPr>
              <a:t> численности должен учитывать положения Рекомендаций по структуре службы охраны труда в организации и по численности работников службы охраны труда, утвержденных </a:t>
            </a:r>
            <a:r>
              <a:rPr lang="ru-RU" sz="1600" dirty="0" smtClean="0">
                <a:latin typeface="HeliosCond" panose="020B0800000000000000" pitchFamily="34" charset="-52"/>
              </a:rPr>
              <a:t>Приказом Минтруда </a:t>
            </a:r>
            <a:r>
              <a:rPr lang="ru-RU" sz="1600" dirty="0" smtClean="0">
                <a:latin typeface="Arial Narrow" panose="020B0606020202030204" pitchFamily="34" charset="0"/>
              </a:rPr>
              <a:t>№</a:t>
            </a:r>
            <a:r>
              <a:rPr lang="ru-RU" sz="1600" dirty="0" smtClean="0">
                <a:latin typeface="HeliosCond" panose="020B0800000000000000" pitchFamily="34" charset="-52"/>
              </a:rPr>
              <a:t>37 от 31.01.2022.» - работодателю вменили соблюдение приказа </a:t>
            </a:r>
            <a:r>
              <a:rPr lang="ru-RU" sz="1600" dirty="0" smtClean="0">
                <a:latin typeface="HeliosCond" panose="020B0800000000000000" pitchFamily="34" charset="-52"/>
              </a:rPr>
              <a:t>37</a:t>
            </a:r>
            <a:endParaRPr lang="ru-RU" sz="1600" dirty="0" smtClean="0">
              <a:latin typeface="HeliosCond" panose="020B0800000000000000" pitchFamily="34" charset="-52"/>
            </a:endParaRPr>
          </a:p>
          <a:p>
            <a:pPr marL="0" indent="0" algn="just">
              <a:lnSpc>
                <a:spcPct val="90000"/>
              </a:lnSpc>
              <a:spcBef>
                <a:spcPts val="300"/>
              </a:spcBef>
              <a:buNone/>
            </a:pPr>
            <a:r>
              <a:rPr lang="ru-RU" sz="1600" dirty="0" err="1" smtClean="0">
                <a:latin typeface="HeliosCond" panose="020B0800000000000000" pitchFamily="34" charset="-52"/>
              </a:rPr>
              <a:t>Иииииии</a:t>
            </a:r>
            <a:r>
              <a:rPr lang="ru-RU" sz="1600" dirty="0" smtClean="0">
                <a:latin typeface="HeliosCond" panose="020B0800000000000000" pitchFamily="34" charset="-52"/>
              </a:rPr>
              <a:t>?? Что делаем??? </a:t>
            </a:r>
            <a:endParaRPr lang="ru-RU" sz="1600" dirty="0">
              <a:latin typeface="HeliosCond" panose="020B0800000000000000" pitchFamily="34" charset="-52"/>
            </a:endParaRPr>
          </a:p>
        </p:txBody>
      </p:sp>
      <p:sp>
        <p:nvSpPr>
          <p:cNvPr id="11" name="Заголовок 6"/>
          <p:cNvSpPr txBox="1">
            <a:spLocks/>
          </p:cNvSpPr>
          <p:nvPr/>
        </p:nvSpPr>
        <p:spPr>
          <a:xfrm>
            <a:off x="3707904" y="411510"/>
            <a:ext cx="5369024" cy="648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000" kern="1200">
                <a:solidFill>
                  <a:schemeClr val="tx1"/>
                </a:solidFill>
                <a:latin typeface="HeliosCond" pitchFamily="34" charset="-52"/>
                <a:ea typeface="+mj-ea"/>
                <a:cs typeface="+mj-cs"/>
              </a:defRPr>
            </a:lvl1pPr>
          </a:lstStyle>
          <a:p>
            <a:pPr algn="l">
              <a:lnSpc>
                <a:spcPts val="3700"/>
              </a:lnSpc>
            </a:pPr>
            <a:r>
              <a:rPr lang="ru-RU" sz="3800" b="1" smtClean="0"/>
              <a:t>2. ВАЖНОЕ</a:t>
            </a:r>
            <a:endParaRPr lang="ru-RU" sz="3800" b="1" dirty="0" smtClean="0"/>
          </a:p>
        </p:txBody>
      </p:sp>
      <p:sp>
        <p:nvSpPr>
          <p:cNvPr id="12" name="Прямоугольник 8"/>
          <p:cNvSpPr/>
          <p:nvPr/>
        </p:nvSpPr>
        <p:spPr>
          <a:xfrm>
            <a:off x="395536" y="1059582"/>
            <a:ext cx="8321352" cy="369332"/>
          </a:xfrm>
          <a:prstGeom prst="rect">
            <a:avLst/>
          </a:prstGeom>
          <a:noFill/>
        </p:spPr>
        <p:txBody>
          <a:bodyPr wrap="square" lIns="91440" tIns="45720" rIns="91440" bIns="45720">
            <a:spAutoFit/>
          </a:bodyPr>
          <a:lstStyle/>
          <a:p>
            <a:pPr fontAlgn="base"/>
            <a:r>
              <a:rPr lang="ru-RU" b="1" dirty="0" smtClean="0">
                <a:solidFill>
                  <a:schemeClr val="accent6"/>
                </a:solidFill>
                <a:latin typeface="HeliosCond" panose="020B0800000000000000" pitchFamily="34" charset="-52"/>
              </a:rPr>
              <a:t>ЧТО ТАМ С РИСКАМИ?</a:t>
            </a:r>
            <a:endParaRPr lang="ru-RU" b="1" dirty="0">
              <a:solidFill>
                <a:schemeClr val="accent6"/>
              </a:solidFill>
              <a:latin typeface="HeliosCond" panose="020B0800000000000000" pitchFamily="34" charset="-52"/>
            </a:endParaRPr>
          </a:p>
        </p:txBody>
      </p:sp>
    </p:spTree>
    <p:extLst>
      <p:ext uri="{BB962C8B-B14F-4D97-AF65-F5344CB8AC3E}">
        <p14:creationId xmlns:p14="http://schemas.microsoft.com/office/powerpoint/2010/main" val="176132326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D:\bogda\!!WORK\!тата кузнецова\!охрана труда\ПРЕЗЕНТАЦИИИ\ОРИЕНТИР\img-faOcj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24127" y="3030830"/>
            <a:ext cx="3377819" cy="1558734"/>
          </a:xfrm>
          <a:prstGeom prst="rect">
            <a:avLst/>
          </a:prstGeom>
          <a:noFill/>
          <a:extLst>
            <a:ext uri="{909E8E84-426E-40DD-AFC4-6F175D3DCCD1}">
              <a14:hiddenFill xmlns:a14="http://schemas.microsoft.com/office/drawing/2010/main">
                <a:solidFill>
                  <a:srgbClr val="FFFFFF"/>
                </a:solidFill>
              </a14:hiddenFill>
            </a:ext>
          </a:extLst>
        </p:spPr>
      </p:pic>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45</a:t>
            </a:fld>
            <a:endParaRPr lang="ru-RU"/>
          </a:p>
        </p:txBody>
      </p:sp>
      <p:sp>
        <p:nvSpPr>
          <p:cNvPr id="8" name="Содержимое 2"/>
          <p:cNvSpPr>
            <a:spLocks noGrp="1"/>
          </p:cNvSpPr>
          <p:nvPr>
            <p:ph sz="half" idx="1"/>
          </p:nvPr>
        </p:nvSpPr>
        <p:spPr>
          <a:xfrm>
            <a:off x="859161" y="1563638"/>
            <a:ext cx="4936976" cy="3288714"/>
          </a:xfrm>
          <a:noFill/>
        </p:spPr>
        <p:txBody>
          <a:bodyPr>
            <a:noAutofit/>
          </a:bodyPr>
          <a:lstStyle/>
          <a:p>
            <a:pPr marL="0" indent="0" algn="just">
              <a:lnSpc>
                <a:spcPct val="90000"/>
              </a:lnSpc>
              <a:spcBef>
                <a:spcPts val="600"/>
              </a:spcBef>
              <a:buNone/>
            </a:pPr>
            <a:r>
              <a:rPr lang="ru-RU" sz="1600" b="1" dirty="0" smtClean="0">
                <a:latin typeface="HeliosCond" panose="020B0800000000000000" pitchFamily="34" charset="-52"/>
              </a:rPr>
              <a:t>Для чего проводится ОПР и что должен включать в себя метод ОПР</a:t>
            </a:r>
          </a:p>
          <a:p>
            <a:pPr marL="0" indent="0" algn="just">
              <a:lnSpc>
                <a:spcPct val="90000"/>
              </a:lnSpc>
              <a:spcBef>
                <a:spcPts val="600"/>
              </a:spcBef>
              <a:buNone/>
            </a:pPr>
            <a:r>
              <a:rPr lang="ru-RU" sz="1600" b="1" dirty="0" smtClean="0">
                <a:latin typeface="HeliosCond" panose="020B0800000000000000" pitchFamily="34" charset="-52"/>
              </a:rPr>
              <a:t>Нужно понимать:</a:t>
            </a:r>
          </a:p>
          <a:p>
            <a:pPr marL="265113" indent="-265113" algn="just">
              <a:lnSpc>
                <a:spcPct val="90000"/>
              </a:lnSpc>
              <a:spcBef>
                <a:spcPts val="600"/>
              </a:spcBef>
              <a:buClr>
                <a:schemeClr val="accent6"/>
              </a:buClr>
              <a:buFont typeface="Wingdings" panose="05000000000000000000" pitchFamily="2" charset="2"/>
              <a:buChar char="§"/>
            </a:pPr>
            <a:r>
              <a:rPr lang="ru-RU" sz="1600" b="1" dirty="0" smtClean="0">
                <a:latin typeface="HeliosCond" panose="020B0800000000000000" pitchFamily="34" charset="-52"/>
              </a:rPr>
              <a:t>Численное значение вероятности наступления ущерба (как здоровью, так и оборудованию…)</a:t>
            </a:r>
          </a:p>
          <a:p>
            <a:pPr marL="265113" indent="-265113" algn="just">
              <a:lnSpc>
                <a:spcPct val="90000"/>
              </a:lnSpc>
              <a:spcBef>
                <a:spcPts val="600"/>
              </a:spcBef>
              <a:buClr>
                <a:schemeClr val="accent6"/>
              </a:buClr>
              <a:buFont typeface="Wingdings" panose="05000000000000000000" pitchFamily="2" charset="2"/>
              <a:buChar char="§"/>
            </a:pPr>
            <a:r>
              <a:rPr lang="ru-RU" sz="1600" b="1" dirty="0" smtClean="0">
                <a:latin typeface="HeliosCond" panose="020B0800000000000000" pitchFamily="34" charset="-52"/>
              </a:rPr>
              <a:t>Численное значение тяжести ущерба</a:t>
            </a:r>
          </a:p>
          <a:p>
            <a:pPr marL="265113" indent="-265113" algn="just">
              <a:lnSpc>
                <a:spcPct val="90000"/>
              </a:lnSpc>
              <a:spcBef>
                <a:spcPts val="600"/>
              </a:spcBef>
              <a:buClr>
                <a:schemeClr val="accent6"/>
              </a:buClr>
              <a:buFont typeface="Wingdings" panose="05000000000000000000" pitchFamily="2" charset="2"/>
              <a:buChar char="§"/>
            </a:pPr>
            <a:r>
              <a:rPr lang="ru-RU" sz="1600" b="1" dirty="0" smtClean="0">
                <a:latin typeface="HeliosCond" panose="020B0800000000000000" pitchFamily="34" charset="-52"/>
              </a:rPr>
              <a:t>Численное значение риска (вероятности события и тяжести последствий) – уровень риска.</a:t>
            </a:r>
          </a:p>
          <a:p>
            <a:pPr marL="265113" indent="-265113" algn="just">
              <a:lnSpc>
                <a:spcPct val="90000"/>
              </a:lnSpc>
              <a:spcBef>
                <a:spcPts val="600"/>
              </a:spcBef>
              <a:buClr>
                <a:schemeClr val="accent6"/>
              </a:buClr>
              <a:buFont typeface="Wingdings" panose="05000000000000000000" pitchFamily="2" charset="2"/>
              <a:buChar char="§"/>
            </a:pPr>
            <a:r>
              <a:rPr lang="ru-RU" sz="1600" b="1" dirty="0" smtClean="0">
                <a:latin typeface="HeliosCond" panose="020B0800000000000000" pitchFamily="34" charset="-52"/>
              </a:rPr>
              <a:t>Определение значения допустимости риска по уровню (низкий, умеренный, высокий)</a:t>
            </a:r>
          </a:p>
          <a:p>
            <a:pPr marL="265113" indent="-265113" algn="just">
              <a:lnSpc>
                <a:spcPct val="90000"/>
              </a:lnSpc>
              <a:spcBef>
                <a:spcPts val="600"/>
              </a:spcBef>
              <a:buClr>
                <a:schemeClr val="accent6"/>
              </a:buClr>
              <a:buFont typeface="Wingdings" panose="05000000000000000000" pitchFamily="2" charset="2"/>
              <a:buChar char="§"/>
            </a:pPr>
            <a:r>
              <a:rPr lang="ru-RU" sz="1600" b="1" dirty="0" smtClean="0">
                <a:latin typeface="HeliosCond" panose="020B0800000000000000" pitchFamily="34" charset="-52"/>
              </a:rPr>
              <a:t>Соотношение значений между уровнем </a:t>
            </a:r>
            <a:r>
              <a:rPr lang="ru-RU" sz="1600" b="1" dirty="0" smtClean="0">
                <a:latin typeface="HeliosCond" panose="020B0800000000000000" pitchFamily="34" charset="-52"/>
              </a:rPr>
              <a:t>риска</a:t>
            </a:r>
            <a:endParaRPr lang="ru-RU" sz="1600" dirty="0">
              <a:latin typeface="HeliosCond" panose="020B0800000000000000" pitchFamily="34" charset="-52"/>
            </a:endParaRPr>
          </a:p>
        </p:txBody>
      </p:sp>
      <p:sp>
        <p:nvSpPr>
          <p:cNvPr id="11" name="Заголовок 6"/>
          <p:cNvSpPr txBox="1">
            <a:spLocks/>
          </p:cNvSpPr>
          <p:nvPr/>
        </p:nvSpPr>
        <p:spPr>
          <a:xfrm>
            <a:off x="3707904" y="411510"/>
            <a:ext cx="5369024" cy="648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000" kern="1200">
                <a:solidFill>
                  <a:schemeClr val="tx1"/>
                </a:solidFill>
                <a:latin typeface="HeliosCond" pitchFamily="34" charset="-52"/>
                <a:ea typeface="+mj-ea"/>
                <a:cs typeface="+mj-cs"/>
              </a:defRPr>
            </a:lvl1pPr>
          </a:lstStyle>
          <a:p>
            <a:pPr algn="l">
              <a:lnSpc>
                <a:spcPts val="3700"/>
              </a:lnSpc>
            </a:pPr>
            <a:r>
              <a:rPr lang="ru-RU" sz="3800" b="1" smtClean="0"/>
              <a:t>2. ВАЖНОЕ</a:t>
            </a:r>
            <a:endParaRPr lang="ru-RU" sz="3800" b="1" dirty="0" smtClean="0"/>
          </a:p>
        </p:txBody>
      </p:sp>
      <p:sp>
        <p:nvSpPr>
          <p:cNvPr id="13" name="Прямоугольник 8"/>
          <p:cNvSpPr/>
          <p:nvPr/>
        </p:nvSpPr>
        <p:spPr>
          <a:xfrm>
            <a:off x="859160" y="1194306"/>
            <a:ext cx="8321352" cy="369332"/>
          </a:xfrm>
          <a:prstGeom prst="rect">
            <a:avLst/>
          </a:prstGeom>
          <a:noFill/>
        </p:spPr>
        <p:txBody>
          <a:bodyPr wrap="square" lIns="91440" tIns="45720" rIns="91440" bIns="45720">
            <a:spAutoFit/>
          </a:bodyPr>
          <a:lstStyle/>
          <a:p>
            <a:pPr fontAlgn="base"/>
            <a:r>
              <a:rPr lang="ru-RU" b="1" dirty="0" smtClean="0">
                <a:solidFill>
                  <a:schemeClr val="accent6"/>
                </a:solidFill>
                <a:latin typeface="HeliosCond" panose="020B0800000000000000" pitchFamily="34" charset="-52"/>
              </a:rPr>
              <a:t>ЧТО ТАМ С РИСКАМИ?</a:t>
            </a:r>
            <a:endParaRPr lang="ru-RU" b="1" dirty="0">
              <a:solidFill>
                <a:schemeClr val="accent6"/>
              </a:solidFill>
              <a:latin typeface="HeliosCond" panose="020B0800000000000000" pitchFamily="34" charset="-52"/>
            </a:endParaRPr>
          </a:p>
        </p:txBody>
      </p:sp>
    </p:spTree>
    <p:extLst>
      <p:ext uri="{BB962C8B-B14F-4D97-AF65-F5344CB8AC3E}">
        <p14:creationId xmlns:p14="http://schemas.microsoft.com/office/powerpoint/2010/main" val="139688870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D:\bogda\!!WORK\!тата кузнецова\!охрана труда\ПРЕЗЕНТАЦИИИ\ОРИЕНТИР\zasedani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92517" y="1563638"/>
            <a:ext cx="4116798" cy="2589759"/>
          </a:xfrm>
          <a:prstGeom prst="rect">
            <a:avLst/>
          </a:prstGeom>
          <a:noFill/>
          <a:extLst>
            <a:ext uri="{909E8E84-426E-40DD-AFC4-6F175D3DCCD1}">
              <a14:hiddenFill xmlns:a14="http://schemas.microsoft.com/office/drawing/2010/main">
                <a:solidFill>
                  <a:srgbClr val="FFFFFF"/>
                </a:solidFill>
              </a14:hiddenFill>
            </a:ext>
          </a:extLst>
        </p:spPr>
      </p:pic>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46</a:t>
            </a:fld>
            <a:endParaRPr lang="ru-RU"/>
          </a:p>
        </p:txBody>
      </p:sp>
      <p:sp>
        <p:nvSpPr>
          <p:cNvPr id="8" name="Содержимое 2"/>
          <p:cNvSpPr>
            <a:spLocks noGrp="1"/>
          </p:cNvSpPr>
          <p:nvPr>
            <p:ph sz="half" idx="1"/>
          </p:nvPr>
        </p:nvSpPr>
        <p:spPr>
          <a:xfrm>
            <a:off x="859160" y="1635646"/>
            <a:ext cx="4000872" cy="3288714"/>
          </a:xfrm>
          <a:noFill/>
        </p:spPr>
        <p:txBody>
          <a:bodyPr>
            <a:noAutofit/>
          </a:bodyPr>
          <a:lstStyle/>
          <a:p>
            <a:pPr marL="0" indent="0" algn="just">
              <a:lnSpc>
                <a:spcPct val="90000"/>
              </a:lnSpc>
              <a:spcBef>
                <a:spcPts val="600"/>
              </a:spcBef>
              <a:buNone/>
            </a:pPr>
            <a:r>
              <a:rPr lang="ru-RU" sz="1600" b="1" dirty="0" smtClean="0">
                <a:latin typeface="HeliosCond" panose="020B0800000000000000" pitchFamily="34" charset="-52"/>
              </a:rPr>
              <a:t>Также </a:t>
            </a:r>
            <a:r>
              <a:rPr lang="ru-RU" sz="1600" b="1" dirty="0" smtClean="0">
                <a:latin typeface="HeliosCond" panose="020B0800000000000000" pitchFamily="34" charset="-52"/>
              </a:rPr>
              <a:t>важно учесть в своем ЛНА: </a:t>
            </a:r>
          </a:p>
          <a:p>
            <a:pPr algn="just">
              <a:lnSpc>
                <a:spcPct val="90000"/>
              </a:lnSpc>
              <a:spcBef>
                <a:spcPts val="600"/>
              </a:spcBef>
              <a:buClr>
                <a:schemeClr val="accent6"/>
              </a:buClr>
              <a:buFont typeface="Wingdings" panose="05000000000000000000" pitchFamily="2" charset="2"/>
              <a:buChar char="§"/>
            </a:pPr>
            <a:r>
              <a:rPr lang="ru-RU" sz="1600" b="1" dirty="0" smtClean="0">
                <a:latin typeface="HeliosCond" panose="020B0800000000000000" pitchFamily="34" charset="-52"/>
              </a:rPr>
              <a:t>Первичная ОПР, внеплановая </a:t>
            </a:r>
            <a:r>
              <a:rPr lang="ru-RU" sz="1600" b="1" dirty="0" smtClean="0">
                <a:latin typeface="HeliosCond" panose="020B0800000000000000" pitchFamily="34" charset="-52"/>
              </a:rPr>
              <a:t>ОПР (причины), повторная ОПР; состав комиссии по ОПР;</a:t>
            </a:r>
          </a:p>
          <a:p>
            <a:pPr algn="just">
              <a:lnSpc>
                <a:spcPct val="90000"/>
              </a:lnSpc>
              <a:spcBef>
                <a:spcPts val="600"/>
              </a:spcBef>
              <a:buClr>
                <a:schemeClr val="accent6"/>
              </a:buClr>
              <a:buFont typeface="Wingdings" panose="05000000000000000000" pitchFamily="2" charset="2"/>
              <a:buChar char="§"/>
            </a:pPr>
            <a:r>
              <a:rPr lang="ru-RU" sz="1600" dirty="0" smtClean="0">
                <a:latin typeface="HeliosCond" panose="020B0800000000000000" pitchFamily="34" charset="-52"/>
              </a:rPr>
              <a:t>Что входит в состав отчета по ОПР; Порядок ознакомления с результатами; </a:t>
            </a:r>
          </a:p>
          <a:p>
            <a:pPr algn="just">
              <a:lnSpc>
                <a:spcPct val="90000"/>
              </a:lnSpc>
              <a:spcBef>
                <a:spcPts val="600"/>
              </a:spcBef>
              <a:buClr>
                <a:schemeClr val="accent6"/>
              </a:buClr>
              <a:buFont typeface="Wingdings" panose="05000000000000000000" pitchFamily="2" charset="2"/>
              <a:buChar char="§"/>
            </a:pPr>
            <a:r>
              <a:rPr lang="ru-RU" sz="1600" dirty="0" smtClean="0">
                <a:latin typeface="HeliosCond" panose="020B0800000000000000" pitchFamily="34" charset="-52"/>
              </a:rPr>
              <a:t>Реестр рисков, источники опасностей (их описание), порядок выявления опасностей, мониторинг рисков, план мероприятий, пересмотр рисков, </a:t>
            </a:r>
            <a:endParaRPr lang="ru-RU" sz="1600" dirty="0">
              <a:latin typeface="HeliosCond" panose="020B0800000000000000" pitchFamily="34" charset="-52"/>
            </a:endParaRPr>
          </a:p>
        </p:txBody>
      </p:sp>
      <p:sp>
        <p:nvSpPr>
          <p:cNvPr id="11" name="Заголовок 6"/>
          <p:cNvSpPr txBox="1">
            <a:spLocks/>
          </p:cNvSpPr>
          <p:nvPr/>
        </p:nvSpPr>
        <p:spPr>
          <a:xfrm>
            <a:off x="3707904" y="411510"/>
            <a:ext cx="5369024" cy="648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000" kern="1200">
                <a:solidFill>
                  <a:schemeClr val="tx1"/>
                </a:solidFill>
                <a:latin typeface="HeliosCond" pitchFamily="34" charset="-52"/>
                <a:ea typeface="+mj-ea"/>
                <a:cs typeface="+mj-cs"/>
              </a:defRPr>
            </a:lvl1pPr>
          </a:lstStyle>
          <a:p>
            <a:pPr algn="l">
              <a:lnSpc>
                <a:spcPts val="3700"/>
              </a:lnSpc>
            </a:pPr>
            <a:r>
              <a:rPr lang="ru-RU" sz="3800" b="1" smtClean="0"/>
              <a:t>2. ВАЖНОЕ</a:t>
            </a:r>
            <a:endParaRPr lang="ru-RU" sz="3800" b="1" dirty="0" smtClean="0"/>
          </a:p>
        </p:txBody>
      </p:sp>
      <p:sp>
        <p:nvSpPr>
          <p:cNvPr id="13" name="Прямоугольник 8"/>
          <p:cNvSpPr/>
          <p:nvPr/>
        </p:nvSpPr>
        <p:spPr>
          <a:xfrm>
            <a:off x="859160" y="1194306"/>
            <a:ext cx="8321352" cy="369332"/>
          </a:xfrm>
          <a:prstGeom prst="rect">
            <a:avLst/>
          </a:prstGeom>
          <a:noFill/>
        </p:spPr>
        <p:txBody>
          <a:bodyPr wrap="square" lIns="91440" tIns="45720" rIns="91440" bIns="45720">
            <a:spAutoFit/>
          </a:bodyPr>
          <a:lstStyle/>
          <a:p>
            <a:pPr fontAlgn="base"/>
            <a:r>
              <a:rPr lang="ru-RU" b="1" dirty="0" smtClean="0">
                <a:solidFill>
                  <a:schemeClr val="accent6"/>
                </a:solidFill>
                <a:latin typeface="HeliosCond" panose="020B0800000000000000" pitchFamily="34" charset="-52"/>
              </a:rPr>
              <a:t>ЧТО ТАМ С РИСКАМИ?</a:t>
            </a:r>
            <a:endParaRPr lang="ru-RU" b="1" dirty="0">
              <a:solidFill>
                <a:schemeClr val="accent6"/>
              </a:solidFill>
              <a:latin typeface="HeliosCond" panose="020B0800000000000000" pitchFamily="34" charset="-52"/>
            </a:endParaRPr>
          </a:p>
        </p:txBody>
      </p:sp>
    </p:spTree>
    <p:extLst>
      <p:ext uri="{BB962C8B-B14F-4D97-AF65-F5344CB8AC3E}">
        <p14:creationId xmlns:p14="http://schemas.microsoft.com/office/powerpoint/2010/main" val="91399574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47</a:t>
            </a:fld>
            <a:endParaRPr lang="ru-RU"/>
          </a:p>
        </p:txBody>
      </p:sp>
      <p:sp>
        <p:nvSpPr>
          <p:cNvPr id="9" name="Прямоугольник 8"/>
          <p:cNvSpPr/>
          <p:nvPr/>
        </p:nvSpPr>
        <p:spPr>
          <a:xfrm>
            <a:off x="827584" y="1059582"/>
            <a:ext cx="8249344" cy="369332"/>
          </a:xfrm>
          <a:prstGeom prst="rect">
            <a:avLst/>
          </a:prstGeom>
          <a:noFill/>
        </p:spPr>
        <p:txBody>
          <a:bodyPr wrap="square" lIns="91440" tIns="45720" rIns="91440" bIns="45720">
            <a:spAutoFit/>
          </a:bodyPr>
          <a:lstStyle/>
          <a:p>
            <a:r>
              <a:rPr lang="ru-RU" dirty="0">
                <a:solidFill>
                  <a:schemeClr val="accent6"/>
                </a:solidFill>
                <a:latin typeface="HeliosCond" panose="020B0800000000000000" pitchFamily="34" charset="-52"/>
              </a:rPr>
              <a:t>Решение </a:t>
            </a:r>
            <a:r>
              <a:rPr lang="ru-RU" dirty="0" err="1">
                <a:solidFill>
                  <a:schemeClr val="accent6"/>
                </a:solidFill>
                <a:latin typeface="HeliosCond" panose="020B0800000000000000" pitchFamily="34" charset="-52"/>
              </a:rPr>
              <a:t>Симоновского</a:t>
            </a:r>
            <a:r>
              <a:rPr lang="ru-RU" dirty="0">
                <a:solidFill>
                  <a:schemeClr val="accent6"/>
                </a:solidFill>
                <a:latin typeface="HeliosCond" panose="020B0800000000000000" pitchFamily="34" charset="-52"/>
              </a:rPr>
              <a:t> районного суда города Москвы от 13.07.2022 </a:t>
            </a:r>
            <a:r>
              <a:rPr lang="ru-RU" dirty="0">
                <a:solidFill>
                  <a:schemeClr val="accent6"/>
                </a:solidFill>
                <a:latin typeface="Arial Narrow" panose="020B0606020202030204" pitchFamily="34" charset="0"/>
              </a:rPr>
              <a:t>№</a:t>
            </a:r>
            <a:r>
              <a:rPr lang="ru-RU" dirty="0">
                <a:solidFill>
                  <a:schemeClr val="accent6"/>
                </a:solidFill>
                <a:latin typeface="HeliosCond" panose="020B0800000000000000" pitchFamily="34" charset="-52"/>
              </a:rPr>
              <a:t> 12-1653/2022</a:t>
            </a:r>
          </a:p>
        </p:txBody>
      </p:sp>
      <p:sp>
        <p:nvSpPr>
          <p:cNvPr id="8" name="Содержимое 2"/>
          <p:cNvSpPr>
            <a:spLocks noGrp="1"/>
          </p:cNvSpPr>
          <p:nvPr>
            <p:ph sz="half" idx="1"/>
          </p:nvPr>
        </p:nvSpPr>
        <p:spPr>
          <a:xfrm>
            <a:off x="323528" y="1428914"/>
            <a:ext cx="8640960" cy="3288714"/>
          </a:xfrm>
          <a:noFill/>
        </p:spPr>
        <p:txBody>
          <a:bodyPr>
            <a:noAutofit/>
          </a:bodyPr>
          <a:lstStyle/>
          <a:p>
            <a:pPr marL="0" indent="0" algn="just">
              <a:lnSpc>
                <a:spcPct val="90000"/>
              </a:lnSpc>
              <a:spcBef>
                <a:spcPts val="400"/>
              </a:spcBef>
              <a:buNone/>
            </a:pPr>
            <a:r>
              <a:rPr lang="ru-RU" sz="1600" b="1" dirty="0" smtClean="0">
                <a:solidFill>
                  <a:schemeClr val="accent6"/>
                </a:solidFill>
                <a:latin typeface="HeliosCond" panose="020B0800000000000000" pitchFamily="34" charset="-52"/>
              </a:rPr>
              <a:t>ГИТ: </a:t>
            </a:r>
            <a:r>
              <a:rPr lang="ru-RU" sz="1600" dirty="0">
                <a:latin typeface="HeliosCond" panose="020B0800000000000000" pitchFamily="34" charset="-52"/>
              </a:rPr>
              <a:t>Допрошенная в судебном заседании в качестве свидетеля Кузнецова А.Ю., </a:t>
            </a:r>
            <a:r>
              <a:rPr lang="ru-RU" sz="1600" dirty="0" smtClean="0">
                <a:latin typeface="HeliosCond" panose="020B0800000000000000" pitchFamily="34" charset="-52"/>
              </a:rPr>
              <a:t>показала</a:t>
            </a:r>
            <a:r>
              <a:rPr lang="ru-RU" sz="1600" dirty="0">
                <a:latin typeface="HeliosCond" panose="020B0800000000000000" pitchFamily="34" charset="-52"/>
              </a:rPr>
              <a:t>, что она работает </a:t>
            </a:r>
            <a:r>
              <a:rPr lang="ru-RU" sz="1600" dirty="0" smtClean="0">
                <a:latin typeface="HeliosCond" panose="020B0800000000000000" pitchFamily="34" charset="-52"/>
              </a:rPr>
              <a:t>ГИТ отдела КНД и </a:t>
            </a:r>
            <a:r>
              <a:rPr lang="ru-RU" sz="1600" dirty="0">
                <a:latin typeface="HeliosCond" panose="020B0800000000000000" pitchFamily="34" charset="-52"/>
              </a:rPr>
              <a:t>учета административного производства и работы со СМИ </a:t>
            </a:r>
            <a:r>
              <a:rPr lang="ru-RU" sz="1600" dirty="0" smtClean="0">
                <a:latin typeface="HeliosCond" panose="020B0800000000000000" pitchFamily="34" charset="-52"/>
              </a:rPr>
              <a:t>ГИТ в </a:t>
            </a:r>
            <a:r>
              <a:rPr lang="ru-RU" sz="1600" dirty="0">
                <a:latin typeface="HeliosCond" panose="020B0800000000000000" pitchFamily="34" charset="-52"/>
              </a:rPr>
              <a:t>Московской области, она проводила расследование группового несчастного случая, произошедшего 17.01.2022 с участием </a:t>
            </a:r>
            <a:r>
              <a:rPr lang="ru-RU" sz="1600" dirty="0" err="1">
                <a:latin typeface="HeliosCond" panose="020B0800000000000000" pitchFamily="34" charset="-52"/>
              </a:rPr>
              <a:t>Шабакаева</a:t>
            </a:r>
            <a:r>
              <a:rPr lang="ru-RU" sz="1600" dirty="0">
                <a:latin typeface="HeliosCond" panose="020B0800000000000000" pitchFamily="34" charset="-52"/>
              </a:rPr>
              <a:t> В.С. Пояснила, что в ходе проведения расследования органом было выявлено административное правонарушение по ч.1 ст. 5.27.1 КоАП РФ, совершенное ООО «Технологии продаж», выразившееся в нарушении требований </a:t>
            </a:r>
            <a:r>
              <a:rPr lang="ru-RU" sz="1600" dirty="0" err="1">
                <a:latin typeface="HeliosCond" panose="020B0800000000000000" pitchFamily="34" charset="-52"/>
              </a:rPr>
              <a:t>пп</a:t>
            </a:r>
            <a:r>
              <a:rPr lang="ru-RU" sz="1600" dirty="0">
                <a:latin typeface="HeliosCond" panose="020B0800000000000000" pitchFamily="34" charset="-52"/>
              </a:rPr>
              <a:t>. 4 п.4 Правил по охране труда при </a:t>
            </a:r>
            <a:r>
              <a:rPr lang="ru-RU" sz="1600" dirty="0" smtClean="0">
                <a:latin typeface="HeliosCond" panose="020B0800000000000000" pitchFamily="34" charset="-52"/>
              </a:rPr>
              <a:t>ПРР и </a:t>
            </a:r>
            <a:r>
              <a:rPr lang="ru-RU" sz="1600" dirty="0">
                <a:latin typeface="HeliosCond" panose="020B0800000000000000" pitchFamily="34" charset="-52"/>
              </a:rPr>
              <a:t>размещении грузов, утвержденных Приказом </a:t>
            </a:r>
            <a:r>
              <a:rPr lang="ru-RU" sz="1600" dirty="0" smtClean="0">
                <a:latin typeface="HeliosCond" panose="020B0800000000000000" pitchFamily="34" charset="-52"/>
              </a:rPr>
              <a:t>753н, </a:t>
            </a:r>
            <a:r>
              <a:rPr lang="ru-RU" sz="1600" dirty="0">
                <a:latin typeface="HeliosCond" panose="020B0800000000000000" pitchFamily="34" charset="-52"/>
              </a:rPr>
              <a:t>не обеспечило оформление карт идентификации рисков</a:t>
            </a:r>
            <a:r>
              <a:rPr lang="ru-RU" sz="1600" dirty="0" smtClean="0">
                <a:latin typeface="HeliosCond" panose="020B0800000000000000" pitchFamily="34" charset="-52"/>
              </a:rPr>
              <a:t>.</a:t>
            </a:r>
          </a:p>
          <a:p>
            <a:pPr marL="0" indent="0" algn="just">
              <a:lnSpc>
                <a:spcPct val="90000"/>
              </a:lnSpc>
              <a:spcBef>
                <a:spcPts val="400"/>
              </a:spcBef>
              <a:buNone/>
            </a:pPr>
            <a:r>
              <a:rPr lang="ru-RU" sz="1600" b="1" dirty="0" smtClean="0">
                <a:solidFill>
                  <a:schemeClr val="accent6"/>
                </a:solidFill>
                <a:latin typeface="HeliosCond" panose="020B0800000000000000" pitchFamily="34" charset="-52"/>
              </a:rPr>
              <a:t>Защита</a:t>
            </a:r>
            <a:r>
              <a:rPr lang="ru-RU" sz="1600" b="1" dirty="0">
                <a:solidFill>
                  <a:schemeClr val="accent6"/>
                </a:solidFill>
                <a:latin typeface="HeliosCond" panose="020B0800000000000000" pitchFamily="34" charset="-52"/>
              </a:rPr>
              <a:t>: </a:t>
            </a:r>
            <a:r>
              <a:rPr lang="ru-RU" sz="1600" dirty="0">
                <a:latin typeface="HeliosCond" panose="020B0800000000000000" pitchFamily="34" charset="-52"/>
              </a:rPr>
              <a:t>обязательных требований к оформлению карт идентификации рисков нет. Все риски прописаны в инструкции охраны труда и должностной </a:t>
            </a:r>
            <a:r>
              <a:rPr lang="ru-RU" sz="1600" dirty="0" smtClean="0">
                <a:latin typeface="HeliosCond" panose="020B0800000000000000" pitchFamily="34" charset="-52"/>
              </a:rPr>
              <a:t>инструкции. Работник был ознакомлен</a:t>
            </a:r>
          </a:p>
          <a:p>
            <a:pPr marL="0" indent="0" algn="just">
              <a:lnSpc>
                <a:spcPct val="90000"/>
              </a:lnSpc>
              <a:spcBef>
                <a:spcPts val="400"/>
              </a:spcBef>
              <a:buNone/>
            </a:pPr>
            <a:r>
              <a:rPr lang="ru-RU" sz="1600" b="1" dirty="0" smtClean="0">
                <a:solidFill>
                  <a:schemeClr val="accent6"/>
                </a:solidFill>
                <a:latin typeface="HeliosCond" panose="020B0800000000000000" pitchFamily="34" charset="-52"/>
              </a:rPr>
              <a:t>СУД</a:t>
            </a:r>
            <a:r>
              <a:rPr lang="ru-RU" sz="1600" b="1" dirty="0" smtClean="0">
                <a:solidFill>
                  <a:schemeClr val="accent6"/>
                </a:solidFill>
                <a:latin typeface="HeliosCond" panose="020B0800000000000000" pitchFamily="34" charset="-52"/>
              </a:rPr>
              <a:t>: </a:t>
            </a:r>
            <a:r>
              <a:rPr lang="ru-RU" sz="1600" dirty="0">
                <a:latin typeface="HeliosCond" panose="020B0800000000000000" pitchFamily="34" charset="-52"/>
              </a:rPr>
              <a:t>работодатель обязан обеспечить информирование работников об условиях и охране труда на их рабочих </a:t>
            </a:r>
            <a:r>
              <a:rPr lang="ru-RU" sz="1600" dirty="0" smtClean="0">
                <a:latin typeface="HeliosCond" panose="020B0800000000000000" pitchFamily="34" charset="-52"/>
              </a:rPr>
              <a:t>местах. </a:t>
            </a:r>
            <a:r>
              <a:rPr lang="ru-RU" sz="1600" dirty="0">
                <a:latin typeface="HeliosCond" panose="020B0800000000000000" pitchFamily="34" charset="-52"/>
              </a:rPr>
              <a:t>Письменными пояснениями, привлекаемого лица от 02.02.2022 исх. 09/02-22 подтверждается, что карты идентификации рисков в ООО «Технологии продаж» не </a:t>
            </a:r>
            <a:r>
              <a:rPr lang="ru-RU" sz="1600" dirty="0" smtClean="0">
                <a:latin typeface="HeliosCond" panose="020B0800000000000000" pitchFamily="34" charset="-52"/>
              </a:rPr>
              <a:t>оформлены. </a:t>
            </a:r>
            <a:r>
              <a:rPr lang="ru-RU" sz="1600" dirty="0">
                <a:latin typeface="HeliosCond" panose="020B0800000000000000" pitchFamily="34" charset="-52"/>
              </a:rPr>
              <a:t>В нарушение норм трудового законодательства, работодатель не обеспечил информирование </a:t>
            </a:r>
            <a:r>
              <a:rPr lang="ru-RU" sz="1600" dirty="0" err="1">
                <a:latin typeface="HeliosCond" panose="020B0800000000000000" pitchFamily="34" charset="-52"/>
              </a:rPr>
              <a:t>Шабакаева</a:t>
            </a:r>
            <a:r>
              <a:rPr lang="ru-RU" sz="1600" dirty="0">
                <a:latin typeface="HeliosCond" panose="020B0800000000000000" pitchFamily="34" charset="-52"/>
              </a:rPr>
              <a:t> В.С. о риске повреждения </a:t>
            </a:r>
            <a:r>
              <a:rPr lang="ru-RU" sz="1600" dirty="0" smtClean="0">
                <a:latin typeface="HeliosCond" panose="020B0800000000000000" pitchFamily="34" charset="-52"/>
              </a:rPr>
              <a:t>здоровья (уровне этого риска)</a:t>
            </a:r>
            <a:endParaRPr lang="ru-RU" sz="1600" dirty="0">
              <a:latin typeface="HeliosCond" panose="020B0800000000000000" pitchFamily="34" charset="-52"/>
            </a:endParaRPr>
          </a:p>
        </p:txBody>
      </p:sp>
      <p:sp>
        <p:nvSpPr>
          <p:cNvPr id="11" name="Заголовок 6"/>
          <p:cNvSpPr txBox="1">
            <a:spLocks/>
          </p:cNvSpPr>
          <p:nvPr/>
        </p:nvSpPr>
        <p:spPr>
          <a:xfrm>
            <a:off x="3707904" y="411510"/>
            <a:ext cx="5369024" cy="648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000" kern="1200">
                <a:solidFill>
                  <a:schemeClr val="tx1"/>
                </a:solidFill>
                <a:latin typeface="HeliosCond" pitchFamily="34" charset="-52"/>
                <a:ea typeface="+mj-ea"/>
                <a:cs typeface="+mj-cs"/>
              </a:defRPr>
            </a:lvl1pPr>
          </a:lstStyle>
          <a:p>
            <a:pPr algn="l">
              <a:lnSpc>
                <a:spcPts val="3700"/>
              </a:lnSpc>
            </a:pPr>
            <a:r>
              <a:rPr lang="ru-RU" sz="3800" b="1" smtClean="0"/>
              <a:t>2. ВАЖНОЕ</a:t>
            </a:r>
            <a:endParaRPr lang="ru-RU" sz="3800" b="1" dirty="0" smtClean="0"/>
          </a:p>
        </p:txBody>
      </p:sp>
    </p:spTree>
    <p:extLst>
      <p:ext uri="{BB962C8B-B14F-4D97-AF65-F5344CB8AC3E}">
        <p14:creationId xmlns:p14="http://schemas.microsoft.com/office/powerpoint/2010/main" val="332566463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48</a:t>
            </a:fld>
            <a:endParaRPr lang="ru-RU"/>
          </a:p>
        </p:txBody>
      </p:sp>
      <p:sp>
        <p:nvSpPr>
          <p:cNvPr id="8" name="Содержимое 2"/>
          <p:cNvSpPr>
            <a:spLocks noGrp="1"/>
          </p:cNvSpPr>
          <p:nvPr>
            <p:ph sz="half" idx="1"/>
          </p:nvPr>
        </p:nvSpPr>
        <p:spPr>
          <a:xfrm>
            <a:off x="827584" y="1361976"/>
            <a:ext cx="7416824" cy="3442022"/>
          </a:xfrm>
          <a:noFill/>
        </p:spPr>
        <p:txBody>
          <a:bodyPr>
            <a:noAutofit/>
          </a:bodyPr>
          <a:lstStyle/>
          <a:p>
            <a:pPr marL="0" indent="0" algn="just">
              <a:lnSpc>
                <a:spcPct val="90000"/>
              </a:lnSpc>
              <a:spcBef>
                <a:spcPts val="600"/>
              </a:spcBef>
              <a:buNone/>
            </a:pPr>
            <a:r>
              <a:rPr lang="ru-RU" sz="1600" dirty="0">
                <a:latin typeface="HeliosCond" panose="020B0800000000000000" pitchFamily="34" charset="-52"/>
              </a:rPr>
              <a:t>Основой процедуры ОПР является </a:t>
            </a:r>
            <a:r>
              <a:rPr lang="ru-RU" sz="1600" b="1" dirty="0">
                <a:solidFill>
                  <a:schemeClr val="accent6"/>
                </a:solidFill>
                <a:latin typeface="HeliosCond" panose="020B0800000000000000" pitchFamily="34" charset="-52"/>
              </a:rPr>
              <a:t>Метод оценки величины профессионального риска</a:t>
            </a:r>
            <a:r>
              <a:rPr lang="ru-RU" sz="1600" dirty="0">
                <a:latin typeface="HeliosCond" panose="020B0800000000000000" pitchFamily="34" charset="-52"/>
              </a:rPr>
              <a:t>, который определяет порядок установления вероятности наступления несчастного случая, связанного с каждой идентифицированной опасностью (ОПФ), порядок установления тяжести этого несчастного случая, порядок оценки рисков, обусловленных ВПФ, порядок учета рисков от ОПФ и ВПФ в общей оценке риска на рабочем месте</a:t>
            </a:r>
          </a:p>
          <a:p>
            <a:pPr marL="0" indent="0" algn="just">
              <a:lnSpc>
                <a:spcPct val="90000"/>
              </a:lnSpc>
              <a:spcBef>
                <a:spcPts val="600"/>
              </a:spcBef>
              <a:buNone/>
            </a:pPr>
            <a:r>
              <a:rPr lang="ru-RU" sz="1600" dirty="0" smtClean="0">
                <a:latin typeface="HeliosCond" panose="020B0800000000000000" pitchFamily="34" charset="-52"/>
              </a:rPr>
              <a:t>Наиболее </a:t>
            </a:r>
            <a:r>
              <a:rPr lang="ru-RU" sz="1600" dirty="0">
                <a:latin typeface="HeliosCond" panose="020B0800000000000000" pitchFamily="34" charset="-52"/>
              </a:rPr>
              <a:t>сложной и неочевидной задачей является задача определения вероятности наступления несчастного случая. Возможны и фактически реализованы только три подхода к оценке вероятности наступления несчастного случая (события): </a:t>
            </a:r>
          </a:p>
          <a:p>
            <a:pPr marL="0" indent="0" algn="just">
              <a:lnSpc>
                <a:spcPct val="90000"/>
              </a:lnSpc>
              <a:spcBef>
                <a:spcPts val="600"/>
              </a:spcBef>
              <a:buNone/>
            </a:pPr>
            <a:r>
              <a:rPr lang="ru-RU" sz="1600" b="1" dirty="0">
                <a:latin typeface="HeliosCond" panose="020B0800000000000000" pitchFamily="34" charset="-52"/>
              </a:rPr>
              <a:t>1. </a:t>
            </a:r>
            <a:r>
              <a:rPr lang="ru-RU" sz="1600" dirty="0">
                <a:latin typeface="HeliosCond" panose="020B0800000000000000" pitchFamily="34" charset="-52"/>
              </a:rPr>
              <a:t>количественный (объективный) - на основе классической теории вероятности и математической статистики. Этот подход с 2009 года противоречит современной концепции риска (ГОСТ Р ИСО 31000-2019), а в сфере охраны труда не применим в принципе, поскольку требует большого числа (регулярного потока) однородных несчастных </a:t>
            </a:r>
            <a:r>
              <a:rPr lang="ru-RU" sz="1600" dirty="0" smtClean="0">
                <a:latin typeface="HeliosCond" panose="020B0800000000000000" pitchFamily="34" charset="-52"/>
              </a:rPr>
              <a:t>случаев. </a:t>
            </a:r>
            <a:endParaRPr lang="ru-RU" sz="1600" dirty="0">
              <a:latin typeface="HeliosCond" panose="020B0800000000000000" pitchFamily="34" charset="-52"/>
            </a:endParaRPr>
          </a:p>
        </p:txBody>
      </p:sp>
      <p:sp>
        <p:nvSpPr>
          <p:cNvPr id="11" name="Заголовок 6"/>
          <p:cNvSpPr txBox="1">
            <a:spLocks/>
          </p:cNvSpPr>
          <p:nvPr/>
        </p:nvSpPr>
        <p:spPr>
          <a:xfrm>
            <a:off x="3707904" y="411510"/>
            <a:ext cx="5369024" cy="648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000" kern="1200">
                <a:solidFill>
                  <a:schemeClr val="tx1"/>
                </a:solidFill>
                <a:latin typeface="HeliosCond" pitchFamily="34" charset="-52"/>
                <a:ea typeface="+mj-ea"/>
                <a:cs typeface="+mj-cs"/>
              </a:defRPr>
            </a:lvl1pPr>
          </a:lstStyle>
          <a:p>
            <a:pPr algn="l">
              <a:lnSpc>
                <a:spcPts val="3700"/>
              </a:lnSpc>
            </a:pPr>
            <a:r>
              <a:rPr lang="ru-RU" sz="3800" b="1" smtClean="0"/>
              <a:t>2. ВАЖНОЕ</a:t>
            </a:r>
            <a:endParaRPr lang="ru-RU" sz="3800" b="1" dirty="0" smtClean="0"/>
          </a:p>
        </p:txBody>
      </p:sp>
      <p:sp>
        <p:nvSpPr>
          <p:cNvPr id="12" name="Прямоугольник 8"/>
          <p:cNvSpPr/>
          <p:nvPr/>
        </p:nvSpPr>
        <p:spPr>
          <a:xfrm>
            <a:off x="827584" y="1059582"/>
            <a:ext cx="7889304" cy="369332"/>
          </a:xfrm>
          <a:prstGeom prst="rect">
            <a:avLst/>
          </a:prstGeom>
          <a:noFill/>
        </p:spPr>
        <p:txBody>
          <a:bodyPr wrap="square" lIns="91440" tIns="45720" rIns="91440" bIns="45720">
            <a:spAutoFit/>
          </a:bodyPr>
          <a:lstStyle/>
          <a:p>
            <a:pPr fontAlgn="base"/>
            <a:r>
              <a:rPr lang="ru-RU" b="1" dirty="0" smtClean="0">
                <a:solidFill>
                  <a:schemeClr val="accent6"/>
                </a:solidFill>
                <a:latin typeface="HeliosCond" panose="020B0800000000000000" pitchFamily="34" charset="-52"/>
              </a:rPr>
              <a:t>ЧТО ТАМ С РИСКАМИ?</a:t>
            </a:r>
            <a:endParaRPr lang="ru-RU" b="1" dirty="0">
              <a:solidFill>
                <a:schemeClr val="accent6"/>
              </a:solidFill>
              <a:latin typeface="HeliosCond" panose="020B0800000000000000" pitchFamily="34" charset="-52"/>
            </a:endParaRPr>
          </a:p>
        </p:txBody>
      </p:sp>
    </p:spTree>
    <p:extLst>
      <p:ext uri="{BB962C8B-B14F-4D97-AF65-F5344CB8AC3E}">
        <p14:creationId xmlns:p14="http://schemas.microsoft.com/office/powerpoint/2010/main" val="416844273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49</a:t>
            </a:fld>
            <a:endParaRPr lang="ru-RU"/>
          </a:p>
        </p:txBody>
      </p:sp>
      <p:sp>
        <p:nvSpPr>
          <p:cNvPr id="8" name="Содержимое 2"/>
          <p:cNvSpPr>
            <a:spLocks noGrp="1"/>
          </p:cNvSpPr>
          <p:nvPr>
            <p:ph sz="half" idx="1"/>
          </p:nvPr>
        </p:nvSpPr>
        <p:spPr>
          <a:xfrm>
            <a:off x="827584" y="1347614"/>
            <a:ext cx="7560840" cy="3288714"/>
          </a:xfrm>
          <a:noFill/>
        </p:spPr>
        <p:txBody>
          <a:bodyPr>
            <a:noAutofit/>
          </a:bodyPr>
          <a:lstStyle/>
          <a:p>
            <a:pPr marL="0" indent="0" algn="just">
              <a:lnSpc>
                <a:spcPct val="90000"/>
              </a:lnSpc>
              <a:spcBef>
                <a:spcPts val="600"/>
              </a:spcBef>
              <a:buNone/>
            </a:pPr>
            <a:r>
              <a:rPr lang="ru-RU" sz="1600" dirty="0">
                <a:latin typeface="HeliosCond" panose="020B0800000000000000" pitchFamily="34" charset="-52"/>
              </a:rPr>
              <a:t>Это условие не выполняется, поскольку все НС, по сути, уникальны. Кроме того, полученная таким образом оценка вероятности не предполагает возможности управления риском за счет вероятности, т.к. статистически (из прошлого) полученную вероятность невозможно изменить в будущем; </a:t>
            </a:r>
          </a:p>
          <a:p>
            <a:pPr marL="0" indent="0" algn="just">
              <a:lnSpc>
                <a:spcPct val="90000"/>
              </a:lnSpc>
              <a:spcBef>
                <a:spcPts val="600"/>
              </a:spcBef>
              <a:buNone/>
            </a:pPr>
            <a:r>
              <a:rPr lang="ru-RU" sz="1600" b="1" dirty="0" smtClean="0">
                <a:latin typeface="HeliosCond" panose="020B0800000000000000" pitchFamily="34" charset="-52"/>
              </a:rPr>
              <a:t>2</a:t>
            </a:r>
            <a:r>
              <a:rPr lang="ru-RU" sz="1600" b="1" dirty="0">
                <a:latin typeface="HeliosCond" panose="020B0800000000000000" pitchFamily="34" charset="-52"/>
              </a:rPr>
              <a:t>. </a:t>
            </a:r>
            <a:r>
              <a:rPr lang="ru-RU" sz="1600" dirty="0">
                <a:latin typeface="HeliosCond" panose="020B0800000000000000" pitchFamily="34" charset="-52"/>
              </a:rPr>
              <a:t>качественный (субъективный, «экспертный») – устанавливаемый </a:t>
            </a:r>
            <a:r>
              <a:rPr lang="ru-RU" sz="1600" dirty="0" smtClean="0">
                <a:latin typeface="HeliosCond" panose="020B0800000000000000" pitchFamily="34" charset="-52"/>
              </a:rPr>
              <a:t>произвольно. </a:t>
            </a:r>
            <a:r>
              <a:rPr lang="ru-RU" sz="1600" dirty="0">
                <a:latin typeface="HeliosCond" panose="020B0800000000000000" pitchFamily="34" charset="-52"/>
              </a:rPr>
              <a:t>Применяется практически повсеместно в т.н. «матричном методе», «методе </a:t>
            </a:r>
            <a:r>
              <a:rPr lang="ru-RU" sz="1600" dirty="0" err="1">
                <a:latin typeface="HeliosCond" panose="020B0800000000000000" pitchFamily="34" charset="-52"/>
              </a:rPr>
              <a:t>Файна-Кинни</a:t>
            </a:r>
            <a:r>
              <a:rPr lang="ru-RU" sz="1600" dirty="0">
                <a:latin typeface="HeliosCond" panose="020B0800000000000000" pitchFamily="34" charset="-52"/>
              </a:rPr>
              <a:t>». Названные </a:t>
            </a:r>
            <a:r>
              <a:rPr lang="ru-RU" sz="1600" dirty="0" smtClean="0">
                <a:latin typeface="HeliosCond" panose="020B0800000000000000" pitchFamily="34" charset="-52"/>
              </a:rPr>
              <a:t>«</a:t>
            </a:r>
            <a:r>
              <a:rPr lang="ru-RU" sz="1600" dirty="0">
                <a:latin typeface="HeliosCond" panose="020B0800000000000000" pitchFamily="34" charset="-52"/>
              </a:rPr>
              <a:t>методы» вообще не указывают откуда и каким образом берутся оценки вероятностей и тяжестей. Они только графически иллюстрируют </a:t>
            </a:r>
            <a:r>
              <a:rPr lang="ru-RU" sz="1600" dirty="0" smtClean="0">
                <a:latin typeface="HeliosCond" panose="020B0800000000000000" pitchFamily="34" charset="-52"/>
              </a:rPr>
              <a:t>действие </a:t>
            </a:r>
            <a:r>
              <a:rPr lang="ru-RU" sz="1600" dirty="0">
                <a:latin typeface="HeliosCond" panose="020B0800000000000000" pitchFamily="34" charset="-52"/>
              </a:rPr>
              <a:t>умножения. Поэтому эти «методы» не являются «методами оценки величины риска», а являются </a:t>
            </a:r>
            <a:r>
              <a:rPr lang="ru-RU" sz="1600" dirty="0" smtClean="0">
                <a:latin typeface="HeliosCond" panose="020B0800000000000000" pitchFamily="34" charset="-52"/>
              </a:rPr>
              <a:t>методами </a:t>
            </a:r>
            <a:r>
              <a:rPr lang="ru-RU" sz="1600" dirty="0">
                <a:latin typeface="HeliosCond" panose="020B0800000000000000" pitchFamily="34" charset="-52"/>
              </a:rPr>
              <a:t>предварительного (отсеивающего) оценивания, категорирования и/или документирования рисков. Полученные оценки не могут использоваться для анализа результативности и эффективности, поскольку значения рисков получены произвольно; </a:t>
            </a:r>
          </a:p>
          <a:p>
            <a:pPr marL="0" indent="0" algn="just">
              <a:lnSpc>
                <a:spcPct val="90000"/>
              </a:lnSpc>
              <a:spcBef>
                <a:spcPts val="600"/>
              </a:spcBef>
              <a:buNone/>
            </a:pPr>
            <a:r>
              <a:rPr lang="ru-RU" sz="1600" b="1" dirty="0" smtClean="0">
                <a:latin typeface="HeliosCond" panose="020B0800000000000000" pitchFamily="34" charset="-52"/>
              </a:rPr>
              <a:t>3</a:t>
            </a:r>
            <a:r>
              <a:rPr lang="ru-RU" sz="1600" b="1" dirty="0">
                <a:latin typeface="HeliosCond" panose="020B0800000000000000" pitchFamily="34" charset="-52"/>
              </a:rPr>
              <a:t>. </a:t>
            </a:r>
            <a:r>
              <a:rPr lang="ru-RU" sz="1600" dirty="0">
                <a:latin typeface="HeliosCond" panose="020B0800000000000000" pitchFamily="34" charset="-52"/>
              </a:rPr>
              <a:t>Каким методом проводить ОПР правильно? </a:t>
            </a:r>
          </a:p>
          <a:p>
            <a:pPr marL="0" indent="0" algn="just">
              <a:lnSpc>
                <a:spcPct val="90000"/>
              </a:lnSpc>
              <a:spcBef>
                <a:spcPts val="600"/>
              </a:spcBef>
              <a:buNone/>
            </a:pPr>
            <a:r>
              <a:rPr lang="ru-RU" sz="1600" b="1" dirty="0">
                <a:solidFill>
                  <a:schemeClr val="accent6"/>
                </a:solidFill>
                <a:latin typeface="HeliosCond" panose="020B0800000000000000" pitchFamily="34" charset="-52"/>
              </a:rPr>
              <a:t>Ответ на следующем ориентире </a:t>
            </a:r>
          </a:p>
        </p:txBody>
      </p:sp>
      <p:sp>
        <p:nvSpPr>
          <p:cNvPr id="11" name="Заголовок 6"/>
          <p:cNvSpPr txBox="1">
            <a:spLocks/>
          </p:cNvSpPr>
          <p:nvPr/>
        </p:nvSpPr>
        <p:spPr>
          <a:xfrm>
            <a:off x="3707904" y="411510"/>
            <a:ext cx="5369024" cy="648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000" kern="1200">
                <a:solidFill>
                  <a:schemeClr val="tx1"/>
                </a:solidFill>
                <a:latin typeface="HeliosCond" pitchFamily="34" charset="-52"/>
                <a:ea typeface="+mj-ea"/>
                <a:cs typeface="+mj-cs"/>
              </a:defRPr>
            </a:lvl1pPr>
          </a:lstStyle>
          <a:p>
            <a:pPr algn="l">
              <a:lnSpc>
                <a:spcPts val="3700"/>
              </a:lnSpc>
            </a:pPr>
            <a:r>
              <a:rPr lang="ru-RU" sz="3800" b="1" smtClean="0"/>
              <a:t>2. ВАЖНОЕ</a:t>
            </a:r>
            <a:endParaRPr lang="ru-RU" sz="3800" b="1" dirty="0" smtClean="0"/>
          </a:p>
        </p:txBody>
      </p:sp>
      <p:sp>
        <p:nvSpPr>
          <p:cNvPr id="12" name="Прямоугольник 8"/>
          <p:cNvSpPr/>
          <p:nvPr/>
        </p:nvSpPr>
        <p:spPr>
          <a:xfrm>
            <a:off x="827584" y="1059582"/>
            <a:ext cx="7889304" cy="369332"/>
          </a:xfrm>
          <a:prstGeom prst="rect">
            <a:avLst/>
          </a:prstGeom>
          <a:noFill/>
        </p:spPr>
        <p:txBody>
          <a:bodyPr wrap="square" lIns="91440" tIns="45720" rIns="91440" bIns="45720">
            <a:spAutoFit/>
          </a:bodyPr>
          <a:lstStyle/>
          <a:p>
            <a:pPr fontAlgn="base"/>
            <a:r>
              <a:rPr lang="ru-RU" b="1" dirty="0" smtClean="0">
                <a:solidFill>
                  <a:schemeClr val="accent6"/>
                </a:solidFill>
                <a:latin typeface="HeliosCond" panose="020B0800000000000000" pitchFamily="34" charset="-52"/>
              </a:rPr>
              <a:t>ЧТО ТАМ С РИСКАМИ?</a:t>
            </a:r>
            <a:endParaRPr lang="ru-RU" b="1" dirty="0">
              <a:solidFill>
                <a:schemeClr val="accent6"/>
              </a:solidFill>
              <a:latin typeface="HeliosCond" panose="020B0800000000000000" pitchFamily="34" charset="-52"/>
            </a:endParaRPr>
          </a:p>
        </p:txBody>
      </p:sp>
    </p:spTree>
    <p:extLst>
      <p:ext uri="{BB962C8B-B14F-4D97-AF65-F5344CB8AC3E}">
        <p14:creationId xmlns:p14="http://schemas.microsoft.com/office/powerpoint/2010/main" val="185847451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Рисунок 12" descr="оранж_верх.png"/>
          <p:cNvPicPr>
            <a:picLocks noChangeAspect="1"/>
          </p:cNvPicPr>
          <p:nvPr/>
        </p:nvPicPr>
        <p:blipFill>
          <a:blip r:embed="rId2" cstate="print"/>
          <a:stretch>
            <a:fillRect/>
          </a:stretch>
        </p:blipFill>
        <p:spPr>
          <a:xfrm>
            <a:off x="0" y="0"/>
            <a:ext cx="9144000" cy="1152336"/>
          </a:xfrm>
          <a:prstGeom prst="rect">
            <a:avLst/>
          </a:prstGeom>
        </p:spPr>
      </p:pic>
      <p:sp>
        <p:nvSpPr>
          <p:cNvPr id="2" name="Заголовок 1"/>
          <p:cNvSpPr>
            <a:spLocks noGrp="1"/>
          </p:cNvSpPr>
          <p:nvPr>
            <p:ph type="title" idx="4294967295"/>
          </p:nvPr>
        </p:nvSpPr>
        <p:spPr>
          <a:xfrm>
            <a:off x="5364088" y="267494"/>
            <a:ext cx="3456384" cy="857250"/>
          </a:xfrm>
        </p:spPr>
        <p:txBody>
          <a:bodyPr>
            <a:normAutofit/>
          </a:bodyPr>
          <a:lstStyle/>
          <a:p>
            <a:r>
              <a:rPr lang="ru-RU" sz="2700" b="1" dirty="0" smtClean="0">
                <a:solidFill>
                  <a:schemeClr val="bg1"/>
                </a:solidFill>
                <a:latin typeface="HeliosCond" panose="020B7200000000000000" pitchFamily="34" charset="0"/>
              </a:rPr>
              <a:t>БЕСЕДА В </a:t>
            </a:r>
            <a:r>
              <a:rPr lang="en-US" sz="2700" b="1" dirty="0" smtClean="0">
                <a:solidFill>
                  <a:schemeClr val="bg1"/>
                </a:solidFill>
                <a:latin typeface="HeliosCond" panose="020B7200000000000000" pitchFamily="34" charset="0"/>
              </a:rPr>
              <a:t>WHATSAPP</a:t>
            </a:r>
          </a:p>
        </p:txBody>
      </p:sp>
      <p:sp>
        <p:nvSpPr>
          <p:cNvPr id="4" name="Дата 3"/>
          <p:cNvSpPr>
            <a:spLocks noGrp="1"/>
          </p:cNvSpPr>
          <p:nvPr>
            <p:ph type="dt" sz="half" idx="10"/>
          </p:nvPr>
        </p:nvSpPr>
        <p:spPr/>
        <p:txBody>
          <a:bodyPr/>
          <a:lstStyle/>
          <a:p>
            <a:fld id="{3A78FA44-0D62-437E-9FB9-759A7CFA09C2}" type="datetime1">
              <a:rPr lang="ru-RU" smtClean="0"/>
              <a:pPr/>
              <a:t>22.08.2024</a:t>
            </a:fld>
            <a:endParaRPr lang="ru-RU"/>
          </a:p>
        </p:txBody>
      </p:sp>
      <p:sp>
        <p:nvSpPr>
          <p:cNvPr id="5" name="Нижний колонтитул 4"/>
          <p:cNvSpPr>
            <a:spLocks noGrp="1"/>
          </p:cNvSpPr>
          <p:nvPr>
            <p:ph type="ftr" sz="quarter" idx="11"/>
          </p:nvPr>
        </p:nvSpPr>
        <p:spPr/>
        <p:txBody>
          <a:bodyPr/>
          <a:lstStyle/>
          <a:p>
            <a:r>
              <a:rPr lang="ru-RU" smtClean="0"/>
              <a:t>Центр обеспечения охраны труда</a:t>
            </a:r>
            <a:endParaRPr lang="ru-RU"/>
          </a:p>
        </p:txBody>
      </p:sp>
      <p:sp>
        <p:nvSpPr>
          <p:cNvPr id="6" name="Номер слайда 5"/>
          <p:cNvSpPr>
            <a:spLocks noGrp="1"/>
          </p:cNvSpPr>
          <p:nvPr>
            <p:ph type="sldNum" sz="quarter" idx="12"/>
          </p:nvPr>
        </p:nvSpPr>
        <p:spPr/>
        <p:txBody>
          <a:bodyPr/>
          <a:lstStyle/>
          <a:p>
            <a:fld id="{36B1CA64-C48E-480E-A5A5-340591A3DC09}" type="slidenum">
              <a:rPr lang="ru-RU" smtClean="0"/>
              <a:pPr/>
              <a:t>50</a:t>
            </a:fld>
            <a:endParaRPr lang="ru-RU"/>
          </a:p>
        </p:txBody>
      </p:sp>
      <p:sp>
        <p:nvSpPr>
          <p:cNvPr id="10" name="Прямоугольник 9"/>
          <p:cNvSpPr/>
          <p:nvPr/>
        </p:nvSpPr>
        <p:spPr>
          <a:xfrm>
            <a:off x="755576" y="1173182"/>
            <a:ext cx="4536504" cy="707886"/>
          </a:xfrm>
          <a:prstGeom prst="rect">
            <a:avLst/>
          </a:prstGeom>
          <a:noFill/>
        </p:spPr>
        <p:txBody>
          <a:bodyPr wrap="square" lIns="91440" tIns="45720" rIns="91440" bIns="45720">
            <a:spAutoFit/>
          </a:bodyPr>
          <a:lstStyle/>
          <a:p>
            <a:r>
              <a:rPr lang="ru-RU" sz="2000" b="1" dirty="0" smtClean="0">
                <a:solidFill>
                  <a:schemeClr val="accent6">
                    <a:lumMod val="75000"/>
                  </a:schemeClr>
                </a:solidFill>
                <a:latin typeface="HeliosCond" pitchFamily="34" charset="-52"/>
                <a:ea typeface="+mj-ea"/>
                <a:cs typeface="+mj-cs"/>
              </a:rPr>
              <a:t>МЫ СТРЕМИМСЯ К УЛУЧШЕНИЮ КАЧЕСТВА КОММУНИКАЦИИ. </a:t>
            </a:r>
            <a:endParaRPr lang="ru-RU" sz="2000" b="1" cap="none" spc="0"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latin typeface="Calibri (Основной текст)"/>
            </a:endParaRPr>
          </a:p>
        </p:txBody>
      </p:sp>
      <p:pic>
        <p:nvPicPr>
          <p:cNvPr id="12" name="Рисунок 11" descr="вотсап беседа.png"/>
          <p:cNvPicPr>
            <a:picLocks noChangeAspect="1"/>
          </p:cNvPicPr>
          <p:nvPr/>
        </p:nvPicPr>
        <p:blipFill>
          <a:blip r:embed="rId3" cstate="print"/>
          <a:srcRect l="8779" t="8779" r="7822" b="10016"/>
          <a:stretch>
            <a:fillRect/>
          </a:stretch>
        </p:blipFill>
        <p:spPr>
          <a:xfrm>
            <a:off x="5436096" y="1173182"/>
            <a:ext cx="3456384" cy="3365427"/>
          </a:xfrm>
          <a:prstGeom prst="rect">
            <a:avLst/>
          </a:prstGeom>
        </p:spPr>
      </p:pic>
      <p:sp>
        <p:nvSpPr>
          <p:cNvPr id="14" name="Прямоугольник 13"/>
          <p:cNvSpPr/>
          <p:nvPr/>
        </p:nvSpPr>
        <p:spPr>
          <a:xfrm>
            <a:off x="0" y="4714890"/>
            <a:ext cx="9144000" cy="428610"/>
          </a:xfrm>
          <a:prstGeom prst="rect">
            <a:avLst/>
          </a:prstGeom>
          <a:solidFill>
            <a:srgbClr val="E7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9"/>
          <p:cNvSpPr/>
          <p:nvPr/>
        </p:nvSpPr>
        <p:spPr>
          <a:xfrm>
            <a:off x="395536" y="1824375"/>
            <a:ext cx="5040560" cy="1354217"/>
          </a:xfrm>
          <a:prstGeom prst="rect">
            <a:avLst/>
          </a:prstGeom>
          <a:noFill/>
        </p:spPr>
        <p:txBody>
          <a:bodyPr wrap="square" lIns="91440" tIns="45720" rIns="91440" bIns="45720">
            <a:spAutoFit/>
          </a:bodyPr>
          <a:lstStyle/>
          <a:p>
            <a:pPr marL="342900" indent="-342900">
              <a:spcBef>
                <a:spcPts val="400"/>
              </a:spcBef>
              <a:buClr>
                <a:schemeClr val="accent6"/>
              </a:buClr>
              <a:buFont typeface="Wingdings" panose="05000000000000000000" pitchFamily="2" charset="2"/>
              <a:buChar char="n"/>
            </a:pPr>
            <a:r>
              <a:rPr lang="ru-RU" b="1" dirty="0" smtClean="0">
                <a:latin typeface="HeliosCond" pitchFamily="34" charset="-52"/>
                <a:ea typeface="+mj-ea"/>
                <a:cs typeface="+mj-cs"/>
              </a:rPr>
              <a:t>Примите приглашение в беседу клуба профессионалов охраны труда в </a:t>
            </a:r>
            <a:r>
              <a:rPr lang="en-US" b="1" dirty="0" err="1" smtClean="0">
                <a:latin typeface="HeliosCond" pitchFamily="34" charset="-52"/>
                <a:ea typeface="+mj-ea"/>
                <a:cs typeface="+mj-cs"/>
              </a:rPr>
              <a:t>WhatsApp</a:t>
            </a:r>
            <a:endParaRPr lang="en-US" b="1" dirty="0" smtClean="0">
              <a:latin typeface="HeliosCond" pitchFamily="34" charset="-52"/>
              <a:ea typeface="+mj-ea"/>
              <a:cs typeface="+mj-cs"/>
            </a:endParaRPr>
          </a:p>
          <a:p>
            <a:pPr marL="342900" indent="-342900">
              <a:spcBef>
                <a:spcPts val="400"/>
              </a:spcBef>
              <a:buClr>
                <a:schemeClr val="accent6"/>
              </a:buClr>
              <a:buFont typeface="Wingdings" panose="05000000000000000000" pitchFamily="2" charset="2"/>
              <a:buChar char="n"/>
            </a:pPr>
            <a:r>
              <a:rPr lang="ru-RU" b="1" dirty="0" smtClean="0">
                <a:latin typeface="HeliosCond" pitchFamily="34" charset="-52"/>
                <a:ea typeface="+mj-ea"/>
                <a:cs typeface="+mj-cs"/>
              </a:rPr>
              <a:t>Получайте приглашения и материалы встреч</a:t>
            </a:r>
          </a:p>
          <a:p>
            <a:pPr marL="342900" indent="-342900">
              <a:spcBef>
                <a:spcPts val="400"/>
              </a:spcBef>
              <a:buClr>
                <a:schemeClr val="accent6"/>
              </a:buClr>
              <a:buFont typeface="Wingdings" panose="05000000000000000000" pitchFamily="2" charset="2"/>
              <a:buChar char="n"/>
            </a:pPr>
            <a:r>
              <a:rPr lang="ru-RU" b="1" dirty="0" smtClean="0">
                <a:latin typeface="HeliosCond" pitchFamily="34" charset="-52"/>
                <a:ea typeface="+mj-ea"/>
                <a:cs typeface="+mj-cs"/>
              </a:rPr>
              <a:t>Участвуйте в дискуссиях</a:t>
            </a:r>
            <a:endParaRPr lang="ru-RU" b="1" cap="none" spc="0" dirty="0">
              <a:ln w="12700">
                <a:solidFill>
                  <a:schemeClr val="tx2">
                    <a:satMod val="155000"/>
                  </a:schemeClr>
                </a:solidFill>
                <a:prstDash val="solid"/>
              </a:ln>
              <a:effectLst>
                <a:outerShdw blurRad="41275" dist="20320" dir="1800000" algn="tl" rotWithShape="0">
                  <a:srgbClr val="000000">
                    <a:alpha val="40000"/>
                  </a:srgbClr>
                </a:outerShdw>
              </a:effectLst>
              <a:latin typeface="Calibri (Основной текст)"/>
            </a:endParaRPr>
          </a:p>
        </p:txBody>
      </p:sp>
      <p:sp>
        <p:nvSpPr>
          <p:cNvPr id="15" name="Прямоугольник 10"/>
          <p:cNvSpPr/>
          <p:nvPr/>
        </p:nvSpPr>
        <p:spPr>
          <a:xfrm>
            <a:off x="755576" y="3182654"/>
            <a:ext cx="4520752" cy="1477328"/>
          </a:xfrm>
          <a:prstGeom prst="rect">
            <a:avLst/>
          </a:prstGeom>
          <a:noFill/>
        </p:spPr>
        <p:txBody>
          <a:bodyPr wrap="square" lIns="91440" tIns="45720" rIns="91440" bIns="45720">
            <a:spAutoFit/>
          </a:bodyPr>
          <a:lstStyle/>
          <a:p>
            <a:r>
              <a:rPr lang="ru-RU" b="1" dirty="0" smtClean="0">
                <a:latin typeface="HeliosCond" pitchFamily="34" charset="-52"/>
              </a:rPr>
              <a:t>Остались вопросы?</a:t>
            </a:r>
          </a:p>
          <a:p>
            <a:r>
              <a:rPr lang="ru-RU" b="1" dirty="0" smtClean="0">
                <a:latin typeface="HeliosCond" pitchFamily="34" charset="-52"/>
              </a:rPr>
              <a:t>Санкт-Петербург</a:t>
            </a:r>
            <a:r>
              <a:rPr lang="ru-RU" b="1" dirty="0" smtClean="0">
                <a:latin typeface="HeliosCond" pitchFamily="34" charset="-52"/>
              </a:rPr>
              <a:t>, </a:t>
            </a:r>
            <a:r>
              <a:rPr lang="ru-RU" b="1" dirty="0" smtClean="0">
                <a:latin typeface="HeliosCond" pitchFamily="34" charset="-52"/>
              </a:rPr>
              <a:t>ул</a:t>
            </a:r>
            <a:r>
              <a:rPr lang="ru-RU" b="1" dirty="0" smtClean="0">
                <a:latin typeface="HeliosCond" pitchFamily="34" charset="-52"/>
              </a:rPr>
              <a:t>. Маршала Говорова, д.35  корп. 4, офис 615</a:t>
            </a:r>
          </a:p>
          <a:p>
            <a:r>
              <a:rPr lang="en-US" b="1" dirty="0" smtClean="0">
                <a:latin typeface="HeliosCond" pitchFamily="34" charset="-52"/>
              </a:rPr>
              <a:t>E-mail</a:t>
            </a:r>
            <a:r>
              <a:rPr lang="ru-RU" b="1" dirty="0" smtClean="0">
                <a:latin typeface="HeliosCond" pitchFamily="34" charset="-52"/>
              </a:rPr>
              <a:t>:</a:t>
            </a:r>
            <a:r>
              <a:rPr lang="en-US" b="1" dirty="0" smtClean="0">
                <a:latin typeface="HeliosCond" pitchFamily="34" charset="-52"/>
              </a:rPr>
              <a:t> </a:t>
            </a:r>
            <a:r>
              <a:rPr lang="en-US" b="1" dirty="0" smtClean="0">
                <a:latin typeface="HeliosCond" pitchFamily="34" charset="-52"/>
                <a:hlinkClick r:id="rId4"/>
              </a:rPr>
              <a:t>orientir@mxctr.ru</a:t>
            </a:r>
            <a:endParaRPr lang="en-US" b="1" dirty="0" smtClean="0">
              <a:latin typeface="HeliosCond" pitchFamily="34" charset="-52"/>
            </a:endParaRPr>
          </a:p>
          <a:p>
            <a:r>
              <a:rPr lang="en-US" b="1" dirty="0" smtClean="0">
                <a:latin typeface="HeliosCond" pitchFamily="34" charset="-52"/>
              </a:rPr>
              <a:t>8 800 550 64 77</a:t>
            </a:r>
            <a:endParaRPr lang="ru-RU" b="1" dirty="0">
              <a:latin typeface="HeliosCond" pitchFamily="34" charset="-52"/>
            </a:endParaRPr>
          </a:p>
        </p:txBody>
      </p:sp>
    </p:spTree>
    <p:extLst>
      <p:ext uri="{BB962C8B-B14F-4D97-AF65-F5344CB8AC3E}">
        <p14:creationId xmlns:p14="http://schemas.microsoft.com/office/powerpoint/2010/main" val="300056888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34315</TotalTime>
  <Words>4276</Words>
  <Application>Microsoft Office PowerPoint</Application>
  <PresentationFormat>On-screen Show (16:9)</PresentationFormat>
  <Paragraphs>462</Paragraphs>
  <Slides>50</Slides>
  <Notes>2</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Тема Office</vt:lpstr>
      <vt:lpstr>PowerPoint Presentation</vt:lpstr>
      <vt:lpstr>Охрана труда 2024</vt:lpstr>
      <vt:lpstr>1.1. Законодательство</vt:lpstr>
      <vt:lpstr>1.1. Законодательство</vt:lpstr>
      <vt:lpstr>1.1. Законодательство</vt:lpstr>
      <vt:lpstr>1.2. Законодательство</vt:lpstr>
      <vt:lpstr>1.2. Законодательство</vt:lpstr>
      <vt:lpstr>1.3. Законодательство</vt:lpstr>
      <vt:lpstr>1.3. Законодательство</vt:lpstr>
      <vt:lpstr>1.4. Законодательство</vt:lpstr>
      <vt:lpstr>1.4. Законодательство</vt:lpstr>
      <vt:lpstr>1.4.1 Законодательство</vt:lpstr>
      <vt:lpstr>1.4.1 Законодательство</vt:lpstr>
      <vt:lpstr>1.5. Законодательство</vt:lpstr>
      <vt:lpstr>1.5. Законодательство</vt:lpstr>
      <vt:lpstr>1.6. Законодательство</vt:lpstr>
      <vt:lpstr>1.7. Законодательство</vt:lpstr>
      <vt:lpstr>1.7. Законодательство</vt:lpstr>
      <vt:lpstr>1.8. Законодательство</vt:lpstr>
      <vt:lpstr>1.8.1 Законодательство</vt:lpstr>
      <vt:lpstr>1.8.1 Законодательство</vt:lpstr>
      <vt:lpstr>1.9. Законодательство</vt:lpstr>
      <vt:lpstr>1.10. Законодательство</vt:lpstr>
      <vt:lpstr>1.10. Законодательство</vt:lpstr>
      <vt:lpstr>1.11. Законодательство</vt:lpstr>
      <vt:lpstr>1.12. Законодательство</vt:lpstr>
      <vt:lpstr>Охрана труда 2024</vt:lpstr>
      <vt:lpstr>2. Законодательство</vt:lpstr>
      <vt:lpstr>2.Законодательство</vt:lpstr>
      <vt:lpstr>2. Законодательство</vt:lpstr>
      <vt:lpstr>2. Законодательство</vt:lpstr>
      <vt:lpstr>2. ВАЖНОЕ</vt:lpstr>
      <vt:lpstr>2. ВАЖНОЕ</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БЕСЕДА В WHATSAPP</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Dell</dc:creator>
  <cp:lastModifiedBy>bogda</cp:lastModifiedBy>
  <cp:revision>735</cp:revision>
  <dcterms:created xsi:type="dcterms:W3CDTF">2021-11-23T08:30:03Z</dcterms:created>
  <dcterms:modified xsi:type="dcterms:W3CDTF">2024-08-22T13:43:02Z</dcterms:modified>
</cp:coreProperties>
</file>