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32"/>
  </p:notesMasterIdLst>
  <p:sldIdLst>
    <p:sldId id="313" r:id="rId2"/>
    <p:sldId id="315" r:id="rId3"/>
    <p:sldId id="843" r:id="rId4"/>
    <p:sldId id="663" r:id="rId5"/>
    <p:sldId id="844" r:id="rId6"/>
    <p:sldId id="845" r:id="rId7"/>
    <p:sldId id="711" r:id="rId8"/>
    <p:sldId id="855" r:id="rId9"/>
    <p:sldId id="856" r:id="rId10"/>
    <p:sldId id="712" r:id="rId11"/>
    <p:sldId id="846" r:id="rId12"/>
    <p:sldId id="789" r:id="rId13"/>
    <p:sldId id="860" r:id="rId14"/>
    <p:sldId id="807" r:id="rId15"/>
    <p:sldId id="857" r:id="rId16"/>
    <p:sldId id="847" r:id="rId17"/>
    <p:sldId id="848" r:id="rId18"/>
    <p:sldId id="744" r:id="rId19"/>
    <p:sldId id="849" r:id="rId20"/>
    <p:sldId id="850" r:id="rId21"/>
    <p:sldId id="851" r:id="rId22"/>
    <p:sldId id="852" r:id="rId23"/>
    <p:sldId id="853" r:id="rId24"/>
    <p:sldId id="854" r:id="rId25"/>
    <p:sldId id="808" r:id="rId26"/>
    <p:sldId id="858" r:id="rId27"/>
    <p:sldId id="809" r:id="rId28"/>
    <p:sldId id="859" r:id="rId29"/>
    <p:sldId id="862" r:id="rId30"/>
    <p:sldId id="784" r:id="rId31"/>
  </p:sldIdLst>
  <p:sldSz cx="9144000" cy="5143500" type="screen16x9"/>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Раздел по умолчанию" id="{BF1A0090-E240-4258-B0D7-62B0735AA170}">
          <p14:sldIdLst>
            <p14:sldId id="313"/>
            <p14:sldId id="315"/>
            <p14:sldId id="843"/>
            <p14:sldId id="663"/>
            <p14:sldId id="844"/>
            <p14:sldId id="845"/>
            <p14:sldId id="711"/>
            <p14:sldId id="855"/>
            <p14:sldId id="856"/>
            <p14:sldId id="712"/>
            <p14:sldId id="846"/>
            <p14:sldId id="789"/>
            <p14:sldId id="860"/>
            <p14:sldId id="807"/>
            <p14:sldId id="857"/>
            <p14:sldId id="847"/>
            <p14:sldId id="848"/>
            <p14:sldId id="744"/>
            <p14:sldId id="849"/>
            <p14:sldId id="850"/>
            <p14:sldId id="851"/>
            <p14:sldId id="852"/>
            <p14:sldId id="853"/>
            <p14:sldId id="854"/>
            <p14:sldId id="808"/>
            <p14:sldId id="858"/>
            <p14:sldId id="809"/>
            <p14:sldId id="859"/>
            <p14:sldId id="862"/>
            <p14:sldId id="784"/>
          </p14:sldIdLst>
        </p14:section>
      </p14:section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coot" initials="c" lastIdx="0"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8080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779" autoAdjust="0"/>
    <p:restoredTop sz="94660"/>
  </p:normalViewPr>
  <p:slideViewPr>
    <p:cSldViewPr>
      <p:cViewPr>
        <p:scale>
          <a:sx n="75" d="100"/>
          <a:sy n="75" d="100"/>
        </p:scale>
        <p:origin x="-1266" y="-360"/>
      </p:cViewPr>
      <p:guideLst>
        <p:guide orient="horz" pos="531"/>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5E411B8-871B-4B90-B11D-2D5E9B984531}" type="datetimeFigureOut">
              <a:rPr lang="ru-RU" smtClean="0"/>
              <a:pPr/>
              <a:t>22.05.2024</a:t>
            </a:fld>
            <a:endParaRPr lang="ru-RU"/>
          </a:p>
        </p:txBody>
      </p:sp>
      <p:sp>
        <p:nvSpPr>
          <p:cNvPr id="4" name="Образ слайда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3BBD9AF-0D45-4D7D-8D70-CD55BD80B023}" type="slidenum">
              <a:rPr lang="ru-RU" smtClean="0"/>
              <a:pPr/>
              <a:t>‹#›</a:t>
            </a:fld>
            <a:endParaRPr lang="ru-RU"/>
          </a:p>
        </p:txBody>
      </p:sp>
    </p:spTree>
    <p:extLst>
      <p:ext uri="{BB962C8B-B14F-4D97-AF65-F5344CB8AC3E}">
        <p14:creationId xmlns:p14="http://schemas.microsoft.com/office/powerpoint/2010/main" val="32725235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Титульный слайд">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AC70069F-03F3-4D7B-9471-622E15D99063}" type="datetime1">
              <a:rPr lang="ru-RU" smtClean="0"/>
              <a:pPr/>
              <a:t>22.05.2024</a:t>
            </a:fld>
            <a:endParaRPr lang="ru-RU"/>
          </a:p>
        </p:txBody>
      </p:sp>
      <p:sp>
        <p:nvSpPr>
          <p:cNvPr id="5" name="Нижний колонтитул 4"/>
          <p:cNvSpPr>
            <a:spLocks noGrp="1"/>
          </p:cNvSpPr>
          <p:nvPr>
            <p:ph type="ftr" sz="quarter" idx="11"/>
          </p:nvPr>
        </p:nvSpPr>
        <p:spPr/>
        <p:txBody>
          <a:bodyPr/>
          <a:lstStyle/>
          <a:p>
            <a:r>
              <a:rPr lang="ru-RU" dirty="0" smtClean="0"/>
              <a:t>Центр обеспечения охраны труда</a:t>
            </a:r>
            <a:endParaRPr lang="ru-RU" dirty="0"/>
          </a:p>
        </p:txBody>
      </p:sp>
      <p:sp>
        <p:nvSpPr>
          <p:cNvPr id="6" name="Номер слайда 5"/>
          <p:cNvSpPr>
            <a:spLocks noGrp="1"/>
          </p:cNvSpPr>
          <p:nvPr>
            <p:ph type="sldNum" sz="quarter" idx="12"/>
          </p:nvPr>
        </p:nvSpPr>
        <p:spPr/>
        <p:txBody>
          <a:bodyPr/>
          <a:lstStyle/>
          <a:p>
            <a:fld id="{36B1CA64-C48E-480E-A5A5-340591A3DC09}" type="slidenum">
              <a:rPr lang="ru-RU" smtClean="0"/>
              <a:pPr/>
              <a:t>‹#›</a:t>
            </a:fld>
            <a:endParaRPr lang="ru-RU" dirty="0"/>
          </a:p>
        </p:txBody>
      </p:sp>
      <p:sp>
        <p:nvSpPr>
          <p:cNvPr id="8" name="Rectangle 4"/>
          <p:cNvSpPr txBox="1">
            <a:spLocks/>
          </p:cNvSpPr>
          <p:nvPr userDrawn="1"/>
        </p:nvSpPr>
        <p:spPr>
          <a:xfrm>
            <a:off x="2714612" y="4227934"/>
            <a:ext cx="3714776" cy="504056"/>
          </a:xfrm>
          <a:prstGeom prst="rect">
            <a:avLst/>
          </a:prstGeom>
        </p:spPr>
        <p:txBody>
          <a:bodyPr vert="horz" anchor="t">
            <a:noAutofit/>
          </a:bodyPr>
          <a:lstStyle>
            <a:extLst/>
          </a:lstStyle>
          <a:p>
            <a:pPr marL="0" marR="0" lvl="0" indent="0" algn="ctr" defTabSz="914400" rtl="0" eaLnBrk="1" fontAlgn="auto" latinLnBrk="0" hangingPunct="1">
              <a:lnSpc>
                <a:spcPts val="1400"/>
              </a:lnSpc>
              <a:spcBef>
                <a:spcPts val="700"/>
              </a:spcBef>
              <a:spcAft>
                <a:spcPts val="0"/>
              </a:spcAft>
              <a:buClr>
                <a:schemeClr val="accent2"/>
              </a:buClr>
              <a:buSzPct val="60000"/>
              <a:buFont typeface="Wingdings"/>
              <a:buNone/>
              <a:tabLst/>
              <a:defRPr/>
            </a:pPr>
            <a:r>
              <a:rPr kumimoji="0" lang="ru-RU" sz="1600" i="0" u="none" strike="noStrike" kern="1200" cap="none" spc="0" normalizeH="0" baseline="0" noProof="0" dirty="0" smtClean="0">
                <a:ln>
                  <a:noFill/>
                </a:ln>
                <a:effectLst/>
                <a:uLnTx/>
                <a:uFillTx/>
                <a:latin typeface="+mn-lt"/>
                <a:ea typeface="+mn-ea"/>
                <a:cs typeface="+mn-cs"/>
              </a:rPr>
              <a:t>Подготовлен</a:t>
            </a:r>
            <a:r>
              <a:rPr kumimoji="0" lang="ru-RU" sz="1600" i="0" u="none" strike="noStrike" kern="1200" cap="none" spc="0" normalizeH="0" noProof="0" dirty="0" smtClean="0">
                <a:ln>
                  <a:noFill/>
                </a:ln>
                <a:effectLst/>
                <a:uLnTx/>
                <a:uFillTx/>
                <a:latin typeface="+mn-lt"/>
                <a:ea typeface="+mn-ea"/>
                <a:cs typeface="+mn-cs"/>
              </a:rPr>
              <a:t> и представлен</a:t>
            </a:r>
          </a:p>
          <a:p>
            <a:pPr marL="0" marR="0" lvl="0" indent="0" algn="ctr" defTabSz="914400" rtl="0" eaLnBrk="1" fontAlgn="auto" latinLnBrk="0" hangingPunct="1">
              <a:lnSpc>
                <a:spcPts val="1400"/>
              </a:lnSpc>
              <a:spcBef>
                <a:spcPts val="700"/>
              </a:spcBef>
              <a:spcAft>
                <a:spcPts val="0"/>
              </a:spcAft>
              <a:buClr>
                <a:schemeClr val="accent2"/>
              </a:buClr>
              <a:buSzPct val="60000"/>
              <a:buFont typeface="Wingdings"/>
              <a:buNone/>
              <a:tabLst/>
              <a:defRPr/>
            </a:pPr>
            <a:r>
              <a:rPr kumimoji="0" lang="ru-RU" sz="1600" b="1" i="0" u="none" strike="noStrike" kern="1200" cap="none" spc="0" normalizeH="0" baseline="0" noProof="0" dirty="0" smtClean="0">
                <a:ln>
                  <a:noFill/>
                </a:ln>
                <a:effectLst/>
                <a:uLnTx/>
                <a:uFillTx/>
                <a:latin typeface="+mn-lt"/>
                <a:ea typeface="+mn-ea"/>
                <a:cs typeface="+mn-cs"/>
              </a:rPr>
              <a:t>Фамилия Имя</a:t>
            </a:r>
            <a:endParaRPr sz="1600" b="1" dirty="0" smtClean="0"/>
          </a:p>
        </p:txBody>
      </p:sp>
      <p:pic>
        <p:nvPicPr>
          <p:cNvPr id="9" name="Рисунок 8" descr="полоса_фото.jpg"/>
          <p:cNvPicPr>
            <a:picLocks noChangeAspect="1"/>
          </p:cNvPicPr>
          <p:nvPr userDrawn="1"/>
        </p:nvPicPr>
        <p:blipFill>
          <a:blip r:embed="rId2" cstate="print"/>
          <a:stretch>
            <a:fillRect/>
          </a:stretch>
        </p:blipFill>
        <p:spPr>
          <a:xfrm>
            <a:off x="0" y="2433519"/>
            <a:ext cx="9144000" cy="1722407"/>
          </a:xfrm>
          <a:prstGeom prst="rect">
            <a:avLst/>
          </a:prstGeom>
        </p:spPr>
      </p:pic>
      <p:sp>
        <p:nvSpPr>
          <p:cNvPr id="10" name="Rectangle 3"/>
          <p:cNvSpPr txBox="1">
            <a:spLocks/>
          </p:cNvSpPr>
          <p:nvPr userDrawn="1"/>
        </p:nvSpPr>
        <p:spPr>
          <a:xfrm>
            <a:off x="785786" y="1059582"/>
            <a:ext cx="7715304" cy="1427620"/>
          </a:xfrm>
          <a:prstGeom prst="rect">
            <a:avLst/>
          </a:prstGeom>
        </p:spPr>
        <p:txBody>
          <a:bodyPr anchor="t">
            <a:normAutofit/>
          </a:bodyPr>
          <a:lstStyle>
            <a:extLst/>
          </a:lstStyle>
          <a:p>
            <a:pPr marL="0" marR="0" lvl="0" indent="0" algn="ctr" defTabSz="914400" rtl="0" eaLnBrk="1" fontAlgn="auto" latinLnBrk="0" hangingPunct="1">
              <a:lnSpc>
                <a:spcPct val="100000"/>
              </a:lnSpc>
              <a:spcBef>
                <a:spcPct val="0"/>
              </a:spcBef>
              <a:spcAft>
                <a:spcPts val="0"/>
              </a:spcAft>
              <a:buClrTx/>
              <a:buSzTx/>
              <a:buFont typeface="Arial" pitchFamily="34" charset="0"/>
              <a:buNone/>
              <a:tabLst/>
              <a:defRPr/>
            </a:pPr>
            <a:r>
              <a:rPr kumimoji="0" lang="ru-RU" sz="4000" b="0" i="0" u="none" strike="noStrike" kern="1200" cap="none" spc="0" normalizeH="0" baseline="0" noProof="0" dirty="0" smtClean="0">
                <a:ln>
                  <a:noFill/>
                </a:ln>
                <a:solidFill>
                  <a:schemeClr val="tx1">
                    <a:lumMod val="50000"/>
                    <a:lumOff val="50000"/>
                  </a:schemeClr>
                </a:solidFill>
                <a:effectLst/>
                <a:uLnTx/>
                <a:uFillTx/>
                <a:latin typeface="HeliosCond" pitchFamily="34" charset="-52"/>
                <a:ea typeface="+mj-ea"/>
                <a:cs typeface="+mj-cs"/>
              </a:rPr>
              <a:t>ШАБЛОН ЗАГОЛОВКА</a:t>
            </a:r>
            <a:br>
              <a:rPr kumimoji="0" lang="ru-RU" sz="4000" b="0" i="0" u="none" strike="noStrike" kern="1200" cap="none" spc="0" normalizeH="0" baseline="0" noProof="0" dirty="0" smtClean="0">
                <a:ln>
                  <a:noFill/>
                </a:ln>
                <a:solidFill>
                  <a:schemeClr val="tx1">
                    <a:lumMod val="50000"/>
                    <a:lumOff val="50000"/>
                  </a:schemeClr>
                </a:solidFill>
                <a:effectLst/>
                <a:uLnTx/>
                <a:uFillTx/>
                <a:latin typeface="HeliosCond" pitchFamily="34" charset="-52"/>
                <a:ea typeface="+mj-ea"/>
                <a:cs typeface="+mj-cs"/>
              </a:rPr>
            </a:br>
            <a:r>
              <a:rPr kumimoji="0" lang="ru-RU" sz="4000" b="0" i="0" u="none" strike="noStrike" kern="1200" cap="none" spc="0" normalizeH="0" baseline="0" noProof="0" dirty="0" smtClean="0">
                <a:ln>
                  <a:noFill/>
                </a:ln>
                <a:solidFill>
                  <a:schemeClr val="tx1">
                    <a:lumMod val="50000"/>
                    <a:lumOff val="50000"/>
                  </a:schemeClr>
                </a:solidFill>
                <a:effectLst/>
                <a:uLnTx/>
                <a:uFillTx/>
                <a:latin typeface="HeliosCond" pitchFamily="34" charset="-52"/>
                <a:ea typeface="+mj-ea"/>
                <a:cs typeface="+mj-cs"/>
              </a:rPr>
              <a:t>ДЛЯ ОБЛОЖКИ ПРЕЗЕНТАЦИИ</a:t>
            </a:r>
            <a:endParaRPr kumimoji="0" lang="ru-RU" sz="4000" b="0" i="0" u="none" strike="noStrike" kern="1200" cap="none" spc="0" normalizeH="0" baseline="0" noProof="0" dirty="0">
              <a:ln>
                <a:noFill/>
              </a:ln>
              <a:solidFill>
                <a:schemeClr val="tx1">
                  <a:lumMod val="50000"/>
                  <a:lumOff val="50000"/>
                </a:schemeClr>
              </a:solidFill>
              <a:effectLst/>
              <a:uLnTx/>
              <a:uFillTx/>
              <a:latin typeface="HeliosCond" pitchFamily="34" charset="-52"/>
              <a:ea typeface="+mj-ea"/>
              <a:cs typeface="+mj-cs"/>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hasCustomPrompt="1"/>
          </p:nvPr>
        </p:nvSpPr>
        <p:spPr/>
        <p:txBody>
          <a:bodyPr/>
          <a:lstStyle/>
          <a:p>
            <a:r>
              <a:rPr lang="ru-RU" dirty="0" smtClean="0"/>
              <a:t>ОБРАЗЕЦ ЗАГОЛОВКА</a:t>
            </a:r>
            <a:endParaRPr lang="ru-RU" dirty="0"/>
          </a:p>
        </p:txBody>
      </p:sp>
      <p:sp>
        <p:nvSpPr>
          <p:cNvPr id="3" name="Содержимое 2"/>
          <p:cNvSpPr>
            <a:spLocks noGrp="1"/>
          </p:cNvSpPr>
          <p:nvPr>
            <p:ph idx="1"/>
          </p:nvPr>
        </p:nvSpPr>
        <p:spPr/>
        <p:txBody>
          <a:bodyPr/>
          <a:lstStyle>
            <a:lvl1pPr>
              <a:buFontTx/>
              <a:buBlip>
                <a:blip r:embed="rId2"/>
              </a:buBlip>
              <a:defRPr/>
            </a:lvl1pPr>
            <a:lvl2pPr>
              <a:buFontTx/>
              <a:buBlip>
                <a:blip r:embed="rId3"/>
              </a:buBlip>
              <a:defRPr/>
            </a:lvl2pPr>
          </a:lstStyle>
          <a:p>
            <a:pPr lvl="0"/>
            <a:r>
              <a:rPr lang="ru-RU" dirty="0" smtClean="0"/>
              <a:t>Образец текста</a:t>
            </a:r>
          </a:p>
          <a:p>
            <a:pPr lvl="1"/>
            <a:r>
              <a:rPr lang="ru-RU" dirty="0" smtClean="0"/>
              <a:t>Второй уровень</a:t>
            </a:r>
          </a:p>
          <a:p>
            <a:pPr lvl="2"/>
            <a:r>
              <a:rPr lang="ru-RU" dirty="0" smtClean="0"/>
              <a:t>Третий уровень</a:t>
            </a:r>
          </a:p>
          <a:p>
            <a:pPr lvl="3"/>
            <a:r>
              <a:rPr lang="ru-RU" dirty="0" smtClean="0"/>
              <a:t>Четвертый уровень</a:t>
            </a:r>
          </a:p>
          <a:p>
            <a:pPr lvl="4"/>
            <a:r>
              <a:rPr lang="ru-RU" dirty="0" smtClean="0"/>
              <a:t>Пятый уровень</a:t>
            </a:r>
            <a:endParaRPr lang="ru-RU" dirty="0"/>
          </a:p>
        </p:txBody>
      </p:sp>
      <p:sp>
        <p:nvSpPr>
          <p:cNvPr id="4" name="Дата 3"/>
          <p:cNvSpPr>
            <a:spLocks noGrp="1"/>
          </p:cNvSpPr>
          <p:nvPr>
            <p:ph type="dt" sz="half" idx="10"/>
          </p:nvPr>
        </p:nvSpPr>
        <p:spPr/>
        <p:txBody>
          <a:bodyPr/>
          <a:lstStyle/>
          <a:p>
            <a:fld id="{3A78FA44-0D62-437E-9FB9-759A7CFA09C2}" type="datetime1">
              <a:rPr lang="ru-RU" smtClean="0"/>
              <a:pPr/>
              <a:t>22.05.2024</a:t>
            </a:fld>
            <a:endParaRPr lang="ru-RU"/>
          </a:p>
        </p:txBody>
      </p:sp>
      <p:sp>
        <p:nvSpPr>
          <p:cNvPr id="5" name="Нижний колонтитул 4"/>
          <p:cNvSpPr>
            <a:spLocks noGrp="1"/>
          </p:cNvSpPr>
          <p:nvPr>
            <p:ph type="ftr" sz="quarter" idx="11"/>
          </p:nvPr>
        </p:nvSpPr>
        <p:spPr/>
        <p:txBody>
          <a:bodyPr/>
          <a:lstStyle/>
          <a:p>
            <a:r>
              <a:rPr lang="ru-RU" smtClean="0"/>
              <a:t>Центр обеспечения охраны труда</a:t>
            </a:r>
            <a:endParaRPr lang="ru-RU"/>
          </a:p>
        </p:txBody>
      </p:sp>
      <p:sp>
        <p:nvSpPr>
          <p:cNvPr id="6" name="Номер слайда 5"/>
          <p:cNvSpPr>
            <a:spLocks noGrp="1"/>
          </p:cNvSpPr>
          <p:nvPr>
            <p:ph type="sldNum" sz="quarter" idx="12"/>
          </p:nvPr>
        </p:nvSpPr>
        <p:spPr/>
        <p:txBody>
          <a:bodyPr/>
          <a:lstStyle/>
          <a:p>
            <a:fld id="{36B1CA64-C48E-480E-A5A5-340591A3DC09}"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Образец заголовка</a:t>
            </a:r>
            <a:endParaRPr lang="ru-RU" dirty="0"/>
          </a:p>
        </p:txBody>
      </p:sp>
      <p:sp>
        <p:nvSpPr>
          <p:cNvPr id="3" name="Содержимое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dirty="0" smtClean="0"/>
              <a:t>Образец текста</a:t>
            </a:r>
          </a:p>
          <a:p>
            <a:pPr lvl="1"/>
            <a:r>
              <a:rPr lang="ru-RU" dirty="0" smtClean="0"/>
              <a:t>Второй уровень</a:t>
            </a:r>
          </a:p>
          <a:p>
            <a:pPr lvl="2"/>
            <a:r>
              <a:rPr lang="ru-RU" dirty="0" smtClean="0"/>
              <a:t>Третий уровень</a:t>
            </a:r>
          </a:p>
          <a:p>
            <a:pPr lvl="3"/>
            <a:r>
              <a:rPr lang="ru-RU" dirty="0" smtClean="0"/>
              <a:t>Четвертый уровень</a:t>
            </a:r>
          </a:p>
          <a:p>
            <a:pPr lvl="4"/>
            <a:r>
              <a:rPr lang="ru-RU" dirty="0" smtClean="0"/>
              <a:t>Пятый уровень</a:t>
            </a:r>
            <a:endParaRPr lang="ru-RU" dirty="0"/>
          </a:p>
        </p:txBody>
      </p:sp>
      <p:sp>
        <p:nvSpPr>
          <p:cNvPr id="4" name="Содержимое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9BC59C2D-DE7A-44D0-90D9-F567CFCA3F2E}" type="datetime1">
              <a:rPr lang="ru-RU" smtClean="0"/>
              <a:pPr/>
              <a:t>22.05.2024</a:t>
            </a:fld>
            <a:endParaRPr lang="ru-RU"/>
          </a:p>
        </p:txBody>
      </p:sp>
      <p:sp>
        <p:nvSpPr>
          <p:cNvPr id="6" name="Нижний колонтитул 5"/>
          <p:cNvSpPr>
            <a:spLocks noGrp="1"/>
          </p:cNvSpPr>
          <p:nvPr>
            <p:ph type="ftr" sz="quarter" idx="11"/>
          </p:nvPr>
        </p:nvSpPr>
        <p:spPr/>
        <p:txBody>
          <a:bodyPr/>
          <a:lstStyle/>
          <a:p>
            <a:r>
              <a:rPr lang="ru-RU" smtClean="0"/>
              <a:t>Центр обеспечения охраны труда</a:t>
            </a:r>
            <a:endParaRPr lang="ru-RU"/>
          </a:p>
        </p:txBody>
      </p:sp>
      <p:sp>
        <p:nvSpPr>
          <p:cNvPr id="7" name="Номер слайда 6"/>
          <p:cNvSpPr>
            <a:spLocks noGrp="1"/>
          </p:cNvSpPr>
          <p:nvPr>
            <p:ph type="sldNum" sz="quarter" idx="12"/>
          </p:nvPr>
        </p:nvSpPr>
        <p:spPr/>
        <p:txBody>
          <a:bodyPr/>
          <a:lstStyle/>
          <a:p>
            <a:fld id="{36B1CA64-C48E-480E-A5A5-340591A3DC09}"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Образец заголовка</a:t>
            </a:r>
            <a:endParaRPr lang="ru-RU" dirty="0"/>
          </a:p>
        </p:txBody>
      </p:sp>
      <p:sp>
        <p:nvSpPr>
          <p:cNvPr id="3" name="Дата 2"/>
          <p:cNvSpPr>
            <a:spLocks noGrp="1"/>
          </p:cNvSpPr>
          <p:nvPr>
            <p:ph type="dt" sz="half" idx="10"/>
          </p:nvPr>
        </p:nvSpPr>
        <p:spPr/>
        <p:txBody>
          <a:bodyPr/>
          <a:lstStyle/>
          <a:p>
            <a:fld id="{71FFAEEA-3D29-43D1-A092-E6CB578B2090}" type="datetime1">
              <a:rPr lang="ru-RU" smtClean="0"/>
              <a:pPr/>
              <a:t>22.05.2024</a:t>
            </a:fld>
            <a:endParaRPr lang="ru-RU"/>
          </a:p>
        </p:txBody>
      </p:sp>
      <p:sp>
        <p:nvSpPr>
          <p:cNvPr id="4" name="Нижний колонтитул 3"/>
          <p:cNvSpPr>
            <a:spLocks noGrp="1"/>
          </p:cNvSpPr>
          <p:nvPr>
            <p:ph type="ftr" sz="quarter" idx="11"/>
          </p:nvPr>
        </p:nvSpPr>
        <p:spPr/>
        <p:txBody>
          <a:bodyPr/>
          <a:lstStyle/>
          <a:p>
            <a:r>
              <a:rPr lang="ru-RU" smtClean="0"/>
              <a:t>Центр обеспечения охраны труда</a:t>
            </a:r>
            <a:endParaRPr lang="ru-RU"/>
          </a:p>
        </p:txBody>
      </p:sp>
      <p:sp>
        <p:nvSpPr>
          <p:cNvPr id="5" name="Номер слайда 4"/>
          <p:cNvSpPr>
            <a:spLocks noGrp="1"/>
          </p:cNvSpPr>
          <p:nvPr>
            <p:ph type="sldNum" sz="quarter" idx="12"/>
          </p:nvPr>
        </p:nvSpPr>
        <p:spPr/>
        <p:txBody>
          <a:bodyPr/>
          <a:lstStyle/>
          <a:p>
            <a:fld id="{36B1CA64-C48E-480E-A5A5-340591A3DC09}"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A89FF26F-F1C2-4ED7-98C1-CFCD02C62927}" type="datetime1">
              <a:rPr lang="ru-RU" smtClean="0"/>
              <a:pPr/>
              <a:t>22.05.2024</a:t>
            </a:fld>
            <a:endParaRPr lang="ru-RU"/>
          </a:p>
        </p:txBody>
      </p:sp>
      <p:sp>
        <p:nvSpPr>
          <p:cNvPr id="3" name="Нижний колонтитул 2"/>
          <p:cNvSpPr>
            <a:spLocks noGrp="1"/>
          </p:cNvSpPr>
          <p:nvPr>
            <p:ph type="ftr" sz="quarter" idx="11"/>
          </p:nvPr>
        </p:nvSpPr>
        <p:spPr/>
        <p:txBody>
          <a:bodyPr/>
          <a:lstStyle/>
          <a:p>
            <a:r>
              <a:rPr lang="ru-RU" smtClean="0"/>
              <a:t>Центр обеспечения охраны труда</a:t>
            </a:r>
            <a:endParaRPr lang="ru-RU"/>
          </a:p>
        </p:txBody>
      </p:sp>
      <p:sp>
        <p:nvSpPr>
          <p:cNvPr id="4" name="Номер слайда 3"/>
          <p:cNvSpPr>
            <a:spLocks noGrp="1"/>
          </p:cNvSpPr>
          <p:nvPr>
            <p:ph type="sldNum" sz="quarter" idx="12"/>
          </p:nvPr>
        </p:nvSpPr>
        <p:spPr/>
        <p:txBody>
          <a:bodyPr/>
          <a:lstStyle/>
          <a:p>
            <a:fld id="{36B1CA64-C48E-480E-A5A5-340591A3DC09}"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1" y="204787"/>
            <a:ext cx="3008313" cy="871538"/>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F5A6C1B0-8FC1-484D-8650-EB2E3B9CDA06}" type="datetime1">
              <a:rPr lang="ru-RU" smtClean="0"/>
              <a:pPr/>
              <a:t>22.05.2024</a:t>
            </a:fld>
            <a:endParaRPr lang="ru-RU"/>
          </a:p>
        </p:txBody>
      </p:sp>
      <p:sp>
        <p:nvSpPr>
          <p:cNvPr id="6" name="Нижний колонтитул 5"/>
          <p:cNvSpPr>
            <a:spLocks noGrp="1"/>
          </p:cNvSpPr>
          <p:nvPr>
            <p:ph type="ftr" sz="quarter" idx="11"/>
          </p:nvPr>
        </p:nvSpPr>
        <p:spPr/>
        <p:txBody>
          <a:bodyPr/>
          <a:lstStyle/>
          <a:p>
            <a:r>
              <a:rPr lang="ru-RU" smtClean="0"/>
              <a:t>Центр обеспечения охраны труда</a:t>
            </a:r>
            <a:endParaRPr lang="ru-RU"/>
          </a:p>
        </p:txBody>
      </p:sp>
      <p:sp>
        <p:nvSpPr>
          <p:cNvPr id="7" name="Номер слайда 6"/>
          <p:cNvSpPr>
            <a:spLocks noGrp="1"/>
          </p:cNvSpPr>
          <p:nvPr>
            <p:ph type="sldNum" sz="quarter" idx="12"/>
          </p:nvPr>
        </p:nvSpPr>
        <p:spPr/>
        <p:txBody>
          <a:bodyPr/>
          <a:lstStyle/>
          <a:p>
            <a:fld id="{36B1CA64-C48E-480E-A5A5-340591A3DC09}"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283968" y="1203598"/>
            <a:ext cx="4248472" cy="425054"/>
          </a:xfrm>
        </p:spPr>
        <p:txBody>
          <a:bodyPr anchor="b"/>
          <a:lstStyle>
            <a:lvl1pPr algn="l">
              <a:defRPr sz="2000" b="1"/>
            </a:lvl1pPr>
          </a:lstStyle>
          <a:p>
            <a:r>
              <a:rPr lang="ru-RU" dirty="0" smtClean="0"/>
              <a:t>Образец заголовка</a:t>
            </a:r>
            <a:endParaRPr lang="ru-RU" dirty="0"/>
          </a:p>
        </p:txBody>
      </p:sp>
      <p:sp>
        <p:nvSpPr>
          <p:cNvPr id="3" name="Рисунок 2"/>
          <p:cNvSpPr>
            <a:spLocks noGrp="1"/>
          </p:cNvSpPr>
          <p:nvPr>
            <p:ph type="pic" idx="1"/>
          </p:nvPr>
        </p:nvSpPr>
        <p:spPr>
          <a:xfrm>
            <a:off x="0" y="1203598"/>
            <a:ext cx="4147864" cy="331236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4283968" y="1707654"/>
            <a:ext cx="4248472" cy="280831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76FEB650-1F34-402B-8555-3D12AD250A25}" type="datetime1">
              <a:rPr lang="ru-RU" smtClean="0"/>
              <a:pPr/>
              <a:t>22.05.2024</a:t>
            </a:fld>
            <a:endParaRPr lang="ru-RU"/>
          </a:p>
        </p:txBody>
      </p:sp>
      <p:sp>
        <p:nvSpPr>
          <p:cNvPr id="6" name="Нижний колонтитул 5"/>
          <p:cNvSpPr>
            <a:spLocks noGrp="1"/>
          </p:cNvSpPr>
          <p:nvPr>
            <p:ph type="ftr" sz="quarter" idx="11"/>
          </p:nvPr>
        </p:nvSpPr>
        <p:spPr/>
        <p:txBody>
          <a:bodyPr/>
          <a:lstStyle/>
          <a:p>
            <a:r>
              <a:rPr lang="ru-RU" smtClean="0"/>
              <a:t>Центр обеспечения охраны труда</a:t>
            </a:r>
            <a:endParaRPr lang="ru-RU"/>
          </a:p>
        </p:txBody>
      </p:sp>
      <p:sp>
        <p:nvSpPr>
          <p:cNvPr id="7" name="Номер слайда 6"/>
          <p:cNvSpPr>
            <a:spLocks noGrp="1"/>
          </p:cNvSpPr>
          <p:nvPr>
            <p:ph type="sldNum" sz="quarter" idx="12"/>
          </p:nvPr>
        </p:nvSpPr>
        <p:spPr/>
        <p:txBody>
          <a:bodyPr/>
          <a:lstStyle/>
          <a:p>
            <a:fld id="{36B1CA64-C48E-480E-A5A5-340591A3DC09}"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3.png"/><Relationship Id="rId5" Type="http://schemas.openxmlformats.org/officeDocument/2006/relationships/slideLayout" Target="../slideLayouts/slideLayout5.xml"/><Relationship Id="rId10"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Прямоугольник 7"/>
          <p:cNvSpPr/>
          <p:nvPr/>
        </p:nvSpPr>
        <p:spPr>
          <a:xfrm>
            <a:off x="0" y="4714890"/>
            <a:ext cx="9144000" cy="42861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7" name="Рисунок 6" descr="1_КОЛОНТ_верх.png"/>
          <p:cNvPicPr>
            <a:picLocks noChangeAspect="1"/>
          </p:cNvPicPr>
          <p:nvPr/>
        </p:nvPicPr>
        <p:blipFill>
          <a:blip r:embed="rId9" cstate="print"/>
          <a:stretch>
            <a:fillRect/>
          </a:stretch>
        </p:blipFill>
        <p:spPr>
          <a:xfrm>
            <a:off x="0" y="0"/>
            <a:ext cx="9144000" cy="1152144"/>
          </a:xfrm>
          <a:prstGeom prst="rect">
            <a:avLst/>
          </a:prstGeom>
        </p:spPr>
      </p:pic>
      <p:sp>
        <p:nvSpPr>
          <p:cNvPr id="2" name="Заголовок 1"/>
          <p:cNvSpPr>
            <a:spLocks noGrp="1"/>
          </p:cNvSpPr>
          <p:nvPr>
            <p:ph type="title"/>
          </p:nvPr>
        </p:nvSpPr>
        <p:spPr>
          <a:xfrm>
            <a:off x="3347864" y="205979"/>
            <a:ext cx="5328592" cy="857250"/>
          </a:xfrm>
          <a:prstGeom prst="rect">
            <a:avLst/>
          </a:prstGeom>
        </p:spPr>
        <p:txBody>
          <a:bodyPr vert="horz" lIns="91440" tIns="45720" rIns="91440" bIns="45720" rtlCol="0" anchor="ctr">
            <a:normAutofit/>
          </a:bodyPr>
          <a:lstStyle/>
          <a:p>
            <a:r>
              <a:rPr lang="ru-RU" dirty="0" smtClean="0"/>
              <a:t>ОБРАЗЕЦ ЗАГОЛОВКА</a:t>
            </a:r>
            <a:endParaRPr lang="ru-RU" dirty="0"/>
          </a:p>
        </p:txBody>
      </p:sp>
      <p:sp>
        <p:nvSpPr>
          <p:cNvPr id="3" name="Текст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ru-RU" dirty="0" smtClean="0"/>
              <a:t>Образец текста</a:t>
            </a:r>
          </a:p>
          <a:p>
            <a:pPr lvl="1"/>
            <a:r>
              <a:rPr lang="ru-RU" dirty="0" smtClean="0"/>
              <a:t>Второй уровень</a:t>
            </a:r>
          </a:p>
          <a:p>
            <a:pPr lvl="2"/>
            <a:r>
              <a:rPr lang="ru-RU" dirty="0" smtClean="0"/>
              <a:t>Третий уровень</a:t>
            </a:r>
          </a:p>
          <a:p>
            <a:pPr lvl="3"/>
            <a:r>
              <a:rPr lang="ru-RU" dirty="0" smtClean="0"/>
              <a:t>Четвертый уровень</a:t>
            </a:r>
          </a:p>
          <a:p>
            <a:pPr lvl="4"/>
            <a:r>
              <a:rPr lang="ru-RU" dirty="0" smtClean="0"/>
              <a:t>Пятый уровень</a:t>
            </a:r>
            <a:endParaRPr lang="ru-RU" dirty="0"/>
          </a:p>
        </p:txBody>
      </p:sp>
      <p:sp>
        <p:nvSpPr>
          <p:cNvPr id="4" name="Дата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lumMod val="50000"/>
                    <a:lumOff val="50000"/>
                  </a:schemeClr>
                </a:solidFill>
              </a:defRPr>
            </a:lvl1pPr>
          </a:lstStyle>
          <a:p>
            <a:fld id="{E5130DD8-E265-4D6E-A50E-69D176EE1732}" type="datetime1">
              <a:rPr lang="ru-RU" smtClean="0"/>
              <a:pPr/>
              <a:t>22.05.2024</a:t>
            </a:fld>
            <a:endParaRPr lang="ru-RU" dirty="0"/>
          </a:p>
        </p:txBody>
      </p:sp>
      <p:sp>
        <p:nvSpPr>
          <p:cNvPr id="5" name="Нижний колонтитул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lumMod val="50000"/>
                    <a:lumOff val="50000"/>
                  </a:schemeClr>
                </a:solidFill>
              </a:defRPr>
            </a:lvl1pPr>
          </a:lstStyle>
          <a:p>
            <a:r>
              <a:rPr lang="ru-RU" smtClean="0"/>
              <a:t>Центр обеспечения охраны труда</a:t>
            </a:r>
            <a:endParaRPr lang="ru-RU" dirty="0"/>
          </a:p>
        </p:txBody>
      </p:sp>
      <p:sp>
        <p:nvSpPr>
          <p:cNvPr id="6" name="Номер слайда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lumMod val="50000"/>
                    <a:lumOff val="50000"/>
                  </a:schemeClr>
                </a:solidFill>
              </a:defRPr>
            </a:lvl1pPr>
          </a:lstStyle>
          <a:p>
            <a:fld id="{36B1CA64-C48E-480E-A5A5-340591A3DC09}" type="slidenum">
              <a:rPr lang="ru-RU" smtClean="0"/>
              <a:pPr/>
              <a:t>‹#›</a:t>
            </a:fld>
            <a:endParaRPr lang="ru-RU"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54" r:id="rId4"/>
    <p:sldLayoutId id="2147483655" r:id="rId5"/>
    <p:sldLayoutId id="2147483656" r:id="rId6"/>
    <p:sldLayoutId id="2147483657" r:id="rId7"/>
  </p:sldLayoutIdLst>
  <p:hf hdr="0"/>
  <p:txStyles>
    <p:titleStyle>
      <a:lvl1pPr algn="ctr" defTabSz="914400" rtl="0" eaLnBrk="1" latinLnBrk="0" hangingPunct="1">
        <a:spcBef>
          <a:spcPct val="0"/>
        </a:spcBef>
        <a:buNone/>
        <a:defRPr sz="4000" kern="1200">
          <a:solidFill>
            <a:schemeClr val="tx1"/>
          </a:solidFill>
          <a:latin typeface="HeliosCond" pitchFamily="34" charset="-52"/>
          <a:ea typeface="+mj-ea"/>
          <a:cs typeface="+mj-cs"/>
        </a:defRPr>
      </a:lvl1pPr>
    </p:titleStyle>
    <p:bodyStyle>
      <a:lvl1pPr marL="342900" indent="-342900" algn="l" defTabSz="914400" rtl="0" eaLnBrk="1" latinLnBrk="0" hangingPunct="1">
        <a:spcBef>
          <a:spcPct val="20000"/>
        </a:spcBef>
        <a:buFontTx/>
        <a:buBlip>
          <a:blip r:embed="rId10"/>
        </a:buBlip>
        <a:defRPr sz="3200" kern="1200">
          <a:solidFill>
            <a:schemeClr val="tx1"/>
          </a:solidFill>
          <a:latin typeface="+mn-lt"/>
          <a:ea typeface="+mn-ea"/>
          <a:cs typeface="+mn-cs"/>
        </a:defRPr>
      </a:lvl1pPr>
      <a:lvl2pPr marL="742950" indent="-285750" algn="l" defTabSz="914400" rtl="0" eaLnBrk="1" latinLnBrk="0" hangingPunct="1">
        <a:spcBef>
          <a:spcPct val="20000"/>
        </a:spcBef>
        <a:buFontTx/>
        <a:buBlip>
          <a:blip r:embed="rId11"/>
        </a:buBlip>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consultantplus://offline/ref=91D4A1221097B49B058B4CD61A6B3E662E690B67A3D65519A6C62B647B6B842442BEC603A1FBE5fEd6O"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hyperlink" Target="mailto:orientir@mxctr.r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H="1">
            <a:off x="3419872" y="1039017"/>
            <a:ext cx="5724128" cy="3816085"/>
          </a:xfrm>
          <a:prstGeom prst="rect">
            <a:avLst/>
          </a:prstGeom>
        </p:spPr>
      </p:pic>
      <p:sp>
        <p:nvSpPr>
          <p:cNvPr id="12" name="Прямоугольник 11"/>
          <p:cNvSpPr/>
          <p:nvPr/>
        </p:nvSpPr>
        <p:spPr>
          <a:xfrm>
            <a:off x="0" y="4714890"/>
            <a:ext cx="9144000" cy="428610"/>
          </a:xfrm>
          <a:prstGeom prst="rect">
            <a:avLst/>
          </a:prstGeom>
          <a:solidFill>
            <a:srgbClr val="E778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13" name="Рисунок 12" descr="оранж_верх.png"/>
          <p:cNvPicPr>
            <a:picLocks noChangeAspect="1"/>
          </p:cNvPicPr>
          <p:nvPr/>
        </p:nvPicPr>
        <p:blipFill>
          <a:blip r:embed="rId3" cstate="print"/>
          <a:stretch>
            <a:fillRect/>
          </a:stretch>
        </p:blipFill>
        <p:spPr>
          <a:xfrm>
            <a:off x="0" y="0"/>
            <a:ext cx="9144000" cy="1152336"/>
          </a:xfrm>
          <a:prstGeom prst="rect">
            <a:avLst/>
          </a:prstGeom>
        </p:spPr>
      </p:pic>
      <p:sp>
        <p:nvSpPr>
          <p:cNvPr id="5" name="Rectangle 4"/>
          <p:cNvSpPr txBox="1">
            <a:spLocks/>
          </p:cNvSpPr>
          <p:nvPr/>
        </p:nvSpPr>
        <p:spPr>
          <a:xfrm>
            <a:off x="857224" y="4071948"/>
            <a:ext cx="3714776" cy="714380"/>
          </a:xfrm>
          <a:prstGeom prst="rect">
            <a:avLst/>
          </a:prstGeom>
        </p:spPr>
        <p:txBody>
          <a:bodyPr vert="horz" anchor="t">
            <a:noAutofit/>
          </a:bodyPr>
          <a:lstStyle>
            <a:extLst/>
          </a:lstStyle>
          <a:p>
            <a:pPr marL="0" marR="0" lvl="0" indent="0" defTabSz="914400" rtl="0" eaLnBrk="1" fontAlgn="auto" latinLnBrk="0" hangingPunct="1">
              <a:lnSpc>
                <a:spcPts val="1400"/>
              </a:lnSpc>
              <a:spcBef>
                <a:spcPts val="700"/>
              </a:spcBef>
              <a:spcAft>
                <a:spcPts val="0"/>
              </a:spcAft>
              <a:buClr>
                <a:schemeClr val="accent2"/>
              </a:buClr>
              <a:buSzPct val="60000"/>
              <a:buFont typeface="Wingdings"/>
              <a:buNone/>
              <a:tabLst/>
              <a:defRPr/>
            </a:pPr>
            <a:r>
              <a:rPr kumimoji="0" lang="ru-RU" sz="1800" i="0" u="none" strike="noStrike" kern="1200" cap="none" spc="0" normalizeH="0" baseline="0" noProof="0" dirty="0" smtClean="0">
                <a:ln>
                  <a:noFill/>
                </a:ln>
                <a:effectLst/>
                <a:uLnTx/>
                <a:uFillTx/>
                <a:latin typeface="+mn-lt"/>
                <a:ea typeface="+mn-ea"/>
                <a:cs typeface="+mn-cs"/>
              </a:rPr>
              <a:t>Подготовлен</a:t>
            </a:r>
            <a:r>
              <a:rPr kumimoji="0" lang="ru-RU" sz="1800" i="0" u="none" strike="noStrike" kern="1200" cap="none" spc="0" normalizeH="0" noProof="0" dirty="0" smtClean="0">
                <a:ln>
                  <a:noFill/>
                </a:ln>
                <a:effectLst/>
                <a:uLnTx/>
                <a:uFillTx/>
                <a:latin typeface="+mn-lt"/>
                <a:ea typeface="+mn-ea"/>
                <a:cs typeface="+mn-cs"/>
              </a:rPr>
              <a:t> и представлен</a:t>
            </a:r>
          </a:p>
          <a:p>
            <a:pPr marL="0" marR="0" lvl="0" indent="0" defTabSz="914400" rtl="0" eaLnBrk="1" fontAlgn="auto" latinLnBrk="0" hangingPunct="1">
              <a:lnSpc>
                <a:spcPts val="1400"/>
              </a:lnSpc>
              <a:spcBef>
                <a:spcPts val="700"/>
              </a:spcBef>
              <a:spcAft>
                <a:spcPts val="0"/>
              </a:spcAft>
              <a:buClr>
                <a:schemeClr val="accent2"/>
              </a:buClr>
              <a:buSzPct val="60000"/>
              <a:buFont typeface="Wingdings"/>
              <a:buNone/>
              <a:tabLst/>
              <a:defRPr/>
            </a:pPr>
            <a:r>
              <a:rPr kumimoji="0" lang="ru-RU" sz="1800" b="1" i="0" u="none" strike="noStrike" kern="1200" cap="none" spc="0" normalizeH="0" baseline="0" noProof="0" dirty="0" smtClean="0">
                <a:ln>
                  <a:noFill/>
                </a:ln>
                <a:effectLst/>
                <a:uLnTx/>
                <a:uFillTx/>
                <a:latin typeface="+mn-lt"/>
                <a:ea typeface="+mn-ea"/>
                <a:cs typeface="+mn-cs"/>
              </a:rPr>
              <a:t>Александром Максимовым</a:t>
            </a:r>
          </a:p>
          <a:p>
            <a:pPr marL="0" marR="0" lvl="0" indent="0" defTabSz="914400" rtl="0" eaLnBrk="1" fontAlgn="auto" latinLnBrk="0" hangingPunct="1">
              <a:lnSpc>
                <a:spcPts val="1400"/>
              </a:lnSpc>
              <a:spcBef>
                <a:spcPts val="700"/>
              </a:spcBef>
              <a:spcAft>
                <a:spcPts val="0"/>
              </a:spcAft>
              <a:buClr>
                <a:schemeClr val="accent2"/>
              </a:buClr>
              <a:buSzPct val="60000"/>
              <a:buFont typeface="Wingdings"/>
              <a:buNone/>
              <a:tabLst/>
              <a:defRPr/>
            </a:pPr>
            <a:endParaRPr b="1" dirty="0" smtClean="0"/>
          </a:p>
        </p:txBody>
      </p:sp>
      <p:sp>
        <p:nvSpPr>
          <p:cNvPr id="6" name="Прямоугольник 5"/>
          <p:cNvSpPr/>
          <p:nvPr/>
        </p:nvSpPr>
        <p:spPr>
          <a:xfrm>
            <a:off x="928662" y="3857634"/>
            <a:ext cx="3500462" cy="71438"/>
          </a:xfrm>
          <a:prstGeom prst="rect">
            <a:avLst/>
          </a:prstGeom>
          <a:solidFill>
            <a:srgbClr val="E778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Rectangle 3"/>
          <p:cNvSpPr txBox="1">
            <a:spLocks/>
          </p:cNvSpPr>
          <p:nvPr/>
        </p:nvSpPr>
        <p:spPr>
          <a:xfrm>
            <a:off x="755576" y="1779662"/>
            <a:ext cx="5678942" cy="1928826"/>
          </a:xfrm>
          <a:prstGeom prst="rect">
            <a:avLst/>
          </a:prstGeom>
        </p:spPr>
        <p:txBody>
          <a:bodyPr anchor="t">
            <a:noAutofit/>
          </a:bodyPr>
          <a:lstStyle>
            <a:extLst/>
          </a:lstStyle>
          <a:p>
            <a:r>
              <a:rPr lang="ru-RU" sz="4000" b="1" dirty="0" smtClean="0">
                <a:solidFill>
                  <a:schemeClr val="accent6">
                    <a:lumMod val="75000"/>
                  </a:schemeClr>
                </a:solidFill>
                <a:effectLst>
                  <a:glow rad="419100">
                    <a:schemeClr val="bg1">
                      <a:alpha val="32000"/>
                    </a:schemeClr>
                  </a:glow>
                  <a:outerShdw blurRad="304800" sx="49000" sy="49000" algn="tr" rotWithShape="0">
                    <a:schemeClr val="bg1">
                      <a:alpha val="0"/>
                    </a:schemeClr>
                  </a:outerShdw>
                </a:effectLst>
                <a:latin typeface="HeliosCond" pitchFamily="34" charset="-52"/>
              </a:rPr>
              <a:t>ОХРАНА ТРУДА:</a:t>
            </a:r>
          </a:p>
          <a:p>
            <a:r>
              <a:rPr lang="ru-RU" sz="4000" b="1" dirty="0" smtClean="0">
                <a:solidFill>
                  <a:schemeClr val="accent6">
                    <a:lumMod val="75000"/>
                  </a:schemeClr>
                </a:solidFill>
                <a:effectLst>
                  <a:glow rad="419100">
                    <a:schemeClr val="bg1">
                      <a:alpha val="32000"/>
                    </a:schemeClr>
                  </a:glow>
                  <a:outerShdw blurRad="304800" sx="49000" sy="49000" algn="tr" rotWithShape="0">
                    <a:schemeClr val="bg1">
                      <a:alpha val="0"/>
                    </a:schemeClr>
                  </a:outerShdw>
                </a:effectLst>
                <a:latin typeface="HeliosCond" pitchFamily="34" charset="-52"/>
              </a:rPr>
              <a:t>СЕМИНАР-ПРАКТИКУМ</a:t>
            </a:r>
          </a:p>
        </p:txBody>
      </p:sp>
      <p:sp>
        <p:nvSpPr>
          <p:cNvPr id="11" name="Title 1"/>
          <p:cNvSpPr txBox="1">
            <a:spLocks/>
          </p:cNvSpPr>
          <p:nvPr/>
        </p:nvSpPr>
        <p:spPr>
          <a:xfrm>
            <a:off x="827584" y="4796408"/>
            <a:ext cx="4032448" cy="224408"/>
          </a:xfrm>
          <a:prstGeom prst="rect">
            <a:avLst/>
          </a:prstGeom>
        </p:spPr>
        <p:txBody>
          <a:bodyPr vert="horz" lIns="91440" tIns="45720" rIns="91440" bIns="45720" rtlCol="0" anchor="t">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ru-RU" sz="1300" b="1" dirty="0" smtClean="0">
                <a:solidFill>
                  <a:schemeClr val="bg1"/>
                </a:solidFill>
              </a:rPr>
              <a:t>«Центр обеспечения охраны труда»   Май 2024</a:t>
            </a:r>
            <a:endParaRPr lang="en-US" sz="1300" b="1" dirty="0">
              <a:solidFill>
                <a:schemeClr val="bg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2">
            <a:extLst>
              <a:ext uri="{28A0092B-C50C-407E-A947-70E740481C1C}">
                <a14:useLocalDpi xmlns:a14="http://schemas.microsoft.com/office/drawing/2010/main" val="0"/>
              </a:ext>
            </a:extLst>
          </a:blip>
          <a:srcRect r="17721"/>
          <a:stretch/>
        </p:blipFill>
        <p:spPr>
          <a:xfrm>
            <a:off x="3752800" y="1021326"/>
            <a:ext cx="5427712" cy="3710664"/>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10404648" y="267494"/>
            <a:ext cx="3268215" cy="4196600"/>
          </a:xfrm>
          <a:prstGeom prst="rect">
            <a:avLst/>
          </a:prstGeom>
        </p:spPr>
      </p:pic>
      <p:sp>
        <p:nvSpPr>
          <p:cNvPr id="9" name="Прямоугольник 8"/>
          <p:cNvSpPr/>
          <p:nvPr/>
        </p:nvSpPr>
        <p:spPr>
          <a:xfrm>
            <a:off x="0" y="4714890"/>
            <a:ext cx="9144000" cy="428610"/>
          </a:xfrm>
          <a:prstGeom prst="rect">
            <a:avLst/>
          </a:prstGeom>
          <a:solidFill>
            <a:srgbClr val="E778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Дата 3"/>
          <p:cNvSpPr>
            <a:spLocks noGrp="1"/>
          </p:cNvSpPr>
          <p:nvPr>
            <p:ph type="dt" sz="half" idx="10"/>
          </p:nvPr>
        </p:nvSpPr>
        <p:spPr/>
        <p:txBody>
          <a:bodyPr/>
          <a:lstStyle/>
          <a:p>
            <a:fld id="{3A78FA44-0D62-437E-9FB9-759A7CFA09C2}" type="datetime1">
              <a:rPr lang="ru-RU" smtClean="0"/>
              <a:pPr/>
              <a:t>22.05.2024</a:t>
            </a:fld>
            <a:endParaRPr lang="ru-RU"/>
          </a:p>
        </p:txBody>
      </p:sp>
      <p:sp>
        <p:nvSpPr>
          <p:cNvPr id="5" name="Нижний колонтитул 4"/>
          <p:cNvSpPr>
            <a:spLocks noGrp="1"/>
          </p:cNvSpPr>
          <p:nvPr>
            <p:ph type="ftr" sz="quarter" idx="11"/>
          </p:nvPr>
        </p:nvSpPr>
        <p:spPr/>
        <p:txBody>
          <a:bodyPr/>
          <a:lstStyle/>
          <a:p>
            <a:r>
              <a:rPr lang="ru-RU" smtClean="0"/>
              <a:t>Центр обеспечения охраны труда</a:t>
            </a:r>
            <a:endParaRPr lang="ru-RU"/>
          </a:p>
        </p:txBody>
      </p:sp>
      <p:sp>
        <p:nvSpPr>
          <p:cNvPr id="6" name="Номер слайда 5"/>
          <p:cNvSpPr>
            <a:spLocks noGrp="1"/>
          </p:cNvSpPr>
          <p:nvPr>
            <p:ph type="sldNum" sz="quarter" idx="12"/>
          </p:nvPr>
        </p:nvSpPr>
        <p:spPr/>
        <p:txBody>
          <a:bodyPr/>
          <a:lstStyle/>
          <a:p>
            <a:fld id="{36B1CA64-C48E-480E-A5A5-340591A3DC09}" type="slidenum">
              <a:rPr lang="ru-RU" smtClean="0"/>
              <a:pPr/>
              <a:t>2</a:t>
            </a:fld>
            <a:endParaRPr lang="ru-RU"/>
          </a:p>
        </p:txBody>
      </p:sp>
      <p:pic>
        <p:nvPicPr>
          <p:cNvPr id="7" name="Рисунок 6" descr="оранж_верх.png"/>
          <p:cNvPicPr>
            <a:picLocks noChangeAspect="1"/>
          </p:cNvPicPr>
          <p:nvPr/>
        </p:nvPicPr>
        <p:blipFill>
          <a:blip r:embed="rId4" cstate="print"/>
          <a:stretch>
            <a:fillRect/>
          </a:stretch>
        </p:blipFill>
        <p:spPr>
          <a:xfrm>
            <a:off x="0" y="0"/>
            <a:ext cx="9144000" cy="1152336"/>
          </a:xfrm>
          <a:prstGeom prst="rect">
            <a:avLst/>
          </a:prstGeom>
        </p:spPr>
      </p:pic>
      <p:sp>
        <p:nvSpPr>
          <p:cNvPr id="15" name="Прямоугольник 14"/>
          <p:cNvSpPr/>
          <p:nvPr/>
        </p:nvSpPr>
        <p:spPr>
          <a:xfrm>
            <a:off x="827584" y="1851670"/>
            <a:ext cx="4248472" cy="1200329"/>
          </a:xfrm>
          <a:prstGeom prst="rect">
            <a:avLst/>
          </a:prstGeom>
          <a:noFill/>
        </p:spPr>
        <p:txBody>
          <a:bodyPr wrap="square" lIns="91440" tIns="45720" rIns="91440" bIns="45720">
            <a:spAutoFit/>
          </a:bodyPr>
          <a:lstStyle/>
          <a:p>
            <a:r>
              <a:rPr lang="ru-RU" sz="3600" b="1" dirty="0" smtClean="0">
                <a:solidFill>
                  <a:schemeClr val="accent6">
                    <a:lumMod val="75000"/>
                  </a:schemeClr>
                </a:solidFill>
                <a:latin typeface="HeliosCond" pitchFamily="34" charset="-52"/>
              </a:rPr>
              <a:t>Практика </a:t>
            </a:r>
          </a:p>
          <a:p>
            <a:r>
              <a:rPr lang="ru-RU" sz="3600" b="1" dirty="0" smtClean="0">
                <a:solidFill>
                  <a:schemeClr val="accent6">
                    <a:lumMod val="75000"/>
                  </a:schemeClr>
                </a:solidFill>
                <a:latin typeface="HeliosCond" pitchFamily="34" charset="-52"/>
              </a:rPr>
              <a:t>охраны труда</a:t>
            </a:r>
          </a:p>
        </p:txBody>
      </p:sp>
      <p:sp>
        <p:nvSpPr>
          <p:cNvPr id="12" name="Заголовок 12"/>
          <p:cNvSpPr>
            <a:spLocks noGrp="1"/>
          </p:cNvSpPr>
          <p:nvPr>
            <p:ph type="title"/>
          </p:nvPr>
        </p:nvSpPr>
        <p:spPr>
          <a:xfrm>
            <a:off x="3347864" y="222870"/>
            <a:ext cx="5616624" cy="980728"/>
          </a:xfrm>
        </p:spPr>
        <p:txBody>
          <a:bodyPr vert="horz" lIns="91440" tIns="45720" rIns="91440" bIns="45720" rtlCol="0" anchor="ctr">
            <a:noAutofit/>
          </a:bodyPr>
          <a:lstStyle/>
          <a:p>
            <a:pPr>
              <a:lnSpc>
                <a:spcPts val="3700"/>
              </a:lnSpc>
            </a:pPr>
            <a:r>
              <a:rPr lang="ru-RU" sz="3600" b="1" dirty="0"/>
              <a:t>Охрана труда </a:t>
            </a:r>
            <a:r>
              <a:rPr lang="ru-RU" sz="3600" b="1" dirty="0" smtClean="0"/>
              <a:t>2024</a:t>
            </a:r>
            <a:endParaRPr lang="ru-RU" sz="3600" b="1" dirty="0"/>
          </a:p>
        </p:txBody>
      </p:sp>
    </p:spTree>
    <p:extLst>
      <p:ext uri="{BB962C8B-B14F-4D97-AF65-F5344CB8AC3E}">
        <p14:creationId xmlns:p14="http://schemas.microsoft.com/office/powerpoint/2010/main" val="132763335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3A78FA44-0D62-437E-9FB9-759A7CFA09C2}" type="datetime1">
              <a:rPr lang="ru-RU" smtClean="0"/>
              <a:pPr/>
              <a:t>22.05.2024</a:t>
            </a:fld>
            <a:endParaRPr lang="ru-RU"/>
          </a:p>
        </p:txBody>
      </p:sp>
      <p:sp>
        <p:nvSpPr>
          <p:cNvPr id="5" name="Нижний колонтитул 4"/>
          <p:cNvSpPr>
            <a:spLocks noGrp="1"/>
          </p:cNvSpPr>
          <p:nvPr>
            <p:ph type="ftr" sz="quarter" idx="11"/>
          </p:nvPr>
        </p:nvSpPr>
        <p:spPr/>
        <p:txBody>
          <a:bodyPr/>
          <a:lstStyle/>
          <a:p>
            <a:r>
              <a:rPr lang="ru-RU" dirty="0" smtClean="0"/>
              <a:t>Центр обеспечения охраны труда</a:t>
            </a:r>
            <a:endParaRPr lang="ru-RU" dirty="0"/>
          </a:p>
        </p:txBody>
      </p:sp>
      <p:sp>
        <p:nvSpPr>
          <p:cNvPr id="6" name="Номер слайда 5"/>
          <p:cNvSpPr>
            <a:spLocks noGrp="1"/>
          </p:cNvSpPr>
          <p:nvPr>
            <p:ph type="sldNum" sz="quarter" idx="12"/>
          </p:nvPr>
        </p:nvSpPr>
        <p:spPr/>
        <p:txBody>
          <a:bodyPr/>
          <a:lstStyle/>
          <a:p>
            <a:fld id="{36B1CA64-C48E-480E-A5A5-340591A3DC09}" type="slidenum">
              <a:rPr lang="ru-RU" smtClean="0"/>
              <a:pPr/>
              <a:t>3</a:t>
            </a:fld>
            <a:endParaRPr lang="ru-RU"/>
          </a:p>
        </p:txBody>
      </p:sp>
      <p:sp>
        <p:nvSpPr>
          <p:cNvPr id="7" name="Заголовок 6"/>
          <p:cNvSpPr>
            <a:spLocks noGrp="1"/>
          </p:cNvSpPr>
          <p:nvPr>
            <p:ph type="title"/>
          </p:nvPr>
        </p:nvSpPr>
        <p:spPr>
          <a:xfrm>
            <a:off x="3347864" y="346348"/>
            <a:ext cx="5328592" cy="857250"/>
          </a:xfrm>
        </p:spPr>
        <p:txBody>
          <a:bodyPr vert="horz" lIns="91440" tIns="45720" rIns="91440" bIns="45720" rtlCol="0" anchor="ctr">
            <a:noAutofit/>
          </a:bodyPr>
          <a:lstStyle/>
          <a:p>
            <a:pPr lvl="0">
              <a:lnSpc>
                <a:spcPts val="3700"/>
              </a:lnSpc>
            </a:pPr>
            <a:r>
              <a:rPr lang="ru-RU" b="1" dirty="0" smtClean="0"/>
              <a:t>1.1. Законодательство</a:t>
            </a:r>
          </a:p>
        </p:txBody>
      </p:sp>
      <p:sp>
        <p:nvSpPr>
          <p:cNvPr id="9" name="Прямоугольник 8"/>
          <p:cNvSpPr/>
          <p:nvPr/>
        </p:nvSpPr>
        <p:spPr>
          <a:xfrm>
            <a:off x="107504" y="1131590"/>
            <a:ext cx="8964488" cy="400110"/>
          </a:xfrm>
          <a:prstGeom prst="rect">
            <a:avLst/>
          </a:prstGeom>
          <a:noFill/>
        </p:spPr>
        <p:txBody>
          <a:bodyPr wrap="square" lIns="91440" tIns="45720" rIns="91440" bIns="45720">
            <a:spAutoFit/>
          </a:bodyPr>
          <a:lstStyle/>
          <a:p>
            <a:pPr fontAlgn="base"/>
            <a:r>
              <a:rPr lang="ru-RU" sz="2000" dirty="0" smtClean="0">
                <a:solidFill>
                  <a:srgbClr val="FF0000"/>
                </a:solidFill>
                <a:latin typeface="HeliosCond" panose="020B0800000000000000" pitchFamily="34" charset="-52"/>
              </a:rPr>
              <a:t>Инструктаж </a:t>
            </a:r>
            <a:r>
              <a:rPr lang="ru-RU" sz="2000" dirty="0" err="1" smtClean="0">
                <a:solidFill>
                  <a:srgbClr val="FF0000"/>
                </a:solidFill>
                <a:latin typeface="HeliosCond" panose="020B0800000000000000" pitchFamily="34" charset="-52"/>
              </a:rPr>
              <a:t>электронно</a:t>
            </a:r>
            <a:r>
              <a:rPr lang="ru-RU" sz="2000" dirty="0" smtClean="0">
                <a:solidFill>
                  <a:srgbClr val="FF0000"/>
                </a:solidFill>
                <a:latin typeface="HeliosCond" panose="020B0800000000000000" pitchFamily="34" charset="-52"/>
              </a:rPr>
              <a:t>: какие можно, а какие нет</a:t>
            </a:r>
            <a:endParaRPr lang="ru-RU" sz="2000" dirty="0">
              <a:solidFill>
                <a:srgbClr val="FF0000"/>
              </a:solidFill>
              <a:latin typeface="HeliosCond" panose="020B0800000000000000" pitchFamily="34" charset="-52"/>
            </a:endParaRPr>
          </a:p>
        </p:txBody>
      </p:sp>
      <p:sp>
        <p:nvSpPr>
          <p:cNvPr id="8" name="Содержимое 2"/>
          <p:cNvSpPr>
            <a:spLocks noGrp="1"/>
          </p:cNvSpPr>
          <p:nvPr>
            <p:ph sz="half" idx="1"/>
          </p:nvPr>
        </p:nvSpPr>
        <p:spPr>
          <a:xfrm>
            <a:off x="140792" y="1531700"/>
            <a:ext cx="8964488" cy="3200290"/>
          </a:xfrm>
          <a:noFill/>
        </p:spPr>
        <p:txBody>
          <a:bodyPr>
            <a:noAutofit/>
          </a:bodyPr>
          <a:lstStyle/>
          <a:p>
            <a:pPr marL="0" indent="0">
              <a:buNone/>
            </a:pPr>
            <a:r>
              <a:rPr lang="ru-RU" sz="1600" dirty="0" smtClean="0">
                <a:latin typeface="HeliosCond" panose="020B0800000000000000" pitchFamily="34" charset="-52"/>
              </a:rPr>
              <a:t>Ст.214.2 </a:t>
            </a:r>
            <a:r>
              <a:rPr lang="ru-RU" sz="1600" b="1" dirty="0">
                <a:latin typeface="HeliosCond" panose="020B0800000000000000" pitchFamily="34" charset="-52"/>
              </a:rPr>
              <a:t>Права работодателя в области охраны </a:t>
            </a:r>
            <a:r>
              <a:rPr lang="ru-RU" sz="1600" b="1" dirty="0" smtClean="0">
                <a:latin typeface="HeliosCond" panose="020B0800000000000000" pitchFamily="34" charset="-52"/>
              </a:rPr>
              <a:t>труда</a:t>
            </a:r>
          </a:p>
          <a:p>
            <a:pPr marL="0" indent="0">
              <a:buNone/>
            </a:pPr>
            <a:r>
              <a:rPr lang="ru-RU" sz="1600" dirty="0">
                <a:latin typeface="HeliosCond" panose="020B0800000000000000" pitchFamily="34" charset="-52"/>
              </a:rPr>
              <a:t>Работодатель имеет право</a:t>
            </a:r>
            <a:r>
              <a:rPr lang="ru-RU" sz="1600" dirty="0" smtClean="0">
                <a:latin typeface="HeliosCond" panose="020B0800000000000000" pitchFamily="34" charset="-52"/>
              </a:rPr>
              <a:t>:</a:t>
            </a:r>
          </a:p>
          <a:p>
            <a:pPr>
              <a:buFontTx/>
              <a:buChar char="-"/>
            </a:pPr>
            <a:r>
              <a:rPr lang="ru-RU" sz="1600" dirty="0" smtClean="0">
                <a:latin typeface="HeliosCond" panose="020B0800000000000000" pitchFamily="34" charset="-52"/>
              </a:rPr>
              <a:t>вести </a:t>
            </a:r>
            <a:r>
              <a:rPr lang="ru-RU" sz="1600" dirty="0">
                <a:latin typeface="HeliosCond" panose="020B0800000000000000" pitchFamily="34" charset="-52"/>
              </a:rPr>
              <a:t>электронный документооборот в области охраны труда, за исключением случаев, предусмотренных настоящим </a:t>
            </a:r>
            <a:r>
              <a:rPr lang="ru-RU" sz="1600" dirty="0" smtClean="0">
                <a:latin typeface="HeliosCond" panose="020B0800000000000000" pitchFamily="34" charset="-52"/>
              </a:rPr>
              <a:t>Кодексом</a:t>
            </a:r>
          </a:p>
          <a:p>
            <a:pPr marL="0" indent="0">
              <a:buNone/>
            </a:pPr>
            <a:endParaRPr lang="ru-RU" sz="1600" dirty="0" smtClean="0">
              <a:latin typeface="HeliosCond" panose="020B0800000000000000" pitchFamily="34" charset="-52"/>
            </a:endParaRPr>
          </a:p>
          <a:p>
            <a:pPr marL="0" indent="0">
              <a:buNone/>
            </a:pPr>
            <a:r>
              <a:rPr lang="ru-RU" sz="1600" dirty="0" smtClean="0">
                <a:latin typeface="HeliosCond" panose="020B0800000000000000" pitchFamily="34" charset="-52"/>
              </a:rPr>
              <a:t>Ст. 22.1 </a:t>
            </a:r>
            <a:r>
              <a:rPr lang="ru-RU" sz="1600" b="1" dirty="0">
                <a:latin typeface="HeliosCond" panose="020B0800000000000000" pitchFamily="34" charset="-52"/>
              </a:rPr>
              <a:t>Электронный документооборот в сфере трудовых отношений</a:t>
            </a:r>
            <a:endParaRPr lang="ru-RU" sz="1600" dirty="0" smtClean="0">
              <a:latin typeface="HeliosCond" panose="020B0800000000000000" pitchFamily="34" charset="-52"/>
            </a:endParaRPr>
          </a:p>
          <a:p>
            <a:pPr marL="0" indent="0">
              <a:buNone/>
            </a:pPr>
            <a:r>
              <a:rPr lang="ru-RU" sz="1600" dirty="0" smtClean="0">
                <a:latin typeface="HeliosCond" panose="020B0800000000000000" pitchFamily="34" charset="-52"/>
              </a:rPr>
              <a:t>- Положения </a:t>
            </a:r>
            <a:r>
              <a:rPr lang="ru-RU" sz="1600" dirty="0">
                <a:latin typeface="HeliosCond" panose="020B0800000000000000" pitchFamily="34" charset="-52"/>
              </a:rPr>
              <a:t>настоящей </a:t>
            </a:r>
            <a:r>
              <a:rPr lang="ru-RU" sz="1600" dirty="0" smtClean="0">
                <a:latin typeface="HeliosCond" panose="020B0800000000000000" pitchFamily="34" charset="-52"/>
              </a:rPr>
              <a:t>статьи </a:t>
            </a:r>
            <a:r>
              <a:rPr lang="ru-RU" sz="1600" dirty="0">
                <a:latin typeface="HeliosCond" panose="020B0800000000000000" pitchFamily="34" charset="-52"/>
              </a:rPr>
              <a:t>не применяются в отношении трудовых книжек и формируемых в соответствии с трудовым законодательством в электронном виде сведений о трудовой деятельности работников, </a:t>
            </a:r>
            <a:r>
              <a:rPr lang="ru-RU" sz="1600" dirty="0">
                <a:solidFill>
                  <a:srgbClr val="FF0000"/>
                </a:solidFill>
                <a:latin typeface="HeliosCond" panose="020B0800000000000000" pitchFamily="34" charset="-52"/>
              </a:rPr>
              <a:t>акта о несчастном случае на производстве по установленной форме</a:t>
            </a:r>
            <a:r>
              <a:rPr lang="ru-RU" sz="1600" dirty="0">
                <a:latin typeface="HeliosCond" panose="020B0800000000000000" pitchFamily="34" charset="-52"/>
              </a:rPr>
              <a:t>, приказа (распоряжения) об увольнении работника, документов, </a:t>
            </a:r>
            <a:r>
              <a:rPr lang="ru-RU" sz="1600" dirty="0">
                <a:solidFill>
                  <a:srgbClr val="FF0000"/>
                </a:solidFill>
                <a:latin typeface="HeliosCond" panose="020B0800000000000000" pitchFamily="34" charset="-52"/>
              </a:rPr>
              <a:t>подтверждающих прохождение работником инструктажей по охране труда, в том числе лично подписываемых работником</a:t>
            </a:r>
            <a:endParaRPr lang="ru-RU" sz="1600" dirty="0" smtClean="0">
              <a:solidFill>
                <a:srgbClr val="FF0000"/>
              </a:solidFill>
              <a:latin typeface="HeliosCond" panose="020B0800000000000000" pitchFamily="34" charset="-52"/>
            </a:endParaRPr>
          </a:p>
        </p:txBody>
      </p:sp>
    </p:spTree>
    <p:extLst>
      <p:ext uri="{BB962C8B-B14F-4D97-AF65-F5344CB8AC3E}">
        <p14:creationId xmlns:p14="http://schemas.microsoft.com/office/powerpoint/2010/main" val="285616498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3A78FA44-0D62-437E-9FB9-759A7CFA09C2}" type="datetime1">
              <a:rPr lang="ru-RU" smtClean="0"/>
              <a:pPr/>
              <a:t>22.05.2024</a:t>
            </a:fld>
            <a:endParaRPr lang="ru-RU"/>
          </a:p>
        </p:txBody>
      </p:sp>
      <p:sp>
        <p:nvSpPr>
          <p:cNvPr id="5" name="Нижний колонтитул 4"/>
          <p:cNvSpPr>
            <a:spLocks noGrp="1"/>
          </p:cNvSpPr>
          <p:nvPr>
            <p:ph type="ftr" sz="quarter" idx="11"/>
          </p:nvPr>
        </p:nvSpPr>
        <p:spPr/>
        <p:txBody>
          <a:bodyPr/>
          <a:lstStyle/>
          <a:p>
            <a:r>
              <a:rPr lang="ru-RU" dirty="0" smtClean="0"/>
              <a:t>Центр обеспечения охраны труда</a:t>
            </a:r>
            <a:endParaRPr lang="ru-RU" dirty="0"/>
          </a:p>
        </p:txBody>
      </p:sp>
      <p:sp>
        <p:nvSpPr>
          <p:cNvPr id="6" name="Номер слайда 5"/>
          <p:cNvSpPr>
            <a:spLocks noGrp="1"/>
          </p:cNvSpPr>
          <p:nvPr>
            <p:ph type="sldNum" sz="quarter" idx="12"/>
          </p:nvPr>
        </p:nvSpPr>
        <p:spPr/>
        <p:txBody>
          <a:bodyPr/>
          <a:lstStyle/>
          <a:p>
            <a:fld id="{36B1CA64-C48E-480E-A5A5-340591A3DC09}" type="slidenum">
              <a:rPr lang="ru-RU" smtClean="0"/>
              <a:pPr/>
              <a:t>4</a:t>
            </a:fld>
            <a:endParaRPr lang="ru-RU"/>
          </a:p>
        </p:txBody>
      </p:sp>
      <p:sp>
        <p:nvSpPr>
          <p:cNvPr id="7" name="Заголовок 6"/>
          <p:cNvSpPr>
            <a:spLocks noGrp="1"/>
          </p:cNvSpPr>
          <p:nvPr>
            <p:ph type="title"/>
          </p:nvPr>
        </p:nvSpPr>
        <p:spPr>
          <a:xfrm>
            <a:off x="3347864" y="346348"/>
            <a:ext cx="5328592" cy="857250"/>
          </a:xfrm>
        </p:spPr>
        <p:txBody>
          <a:bodyPr vert="horz" lIns="91440" tIns="45720" rIns="91440" bIns="45720" rtlCol="0" anchor="ctr">
            <a:noAutofit/>
          </a:bodyPr>
          <a:lstStyle/>
          <a:p>
            <a:pPr lvl="0">
              <a:lnSpc>
                <a:spcPts val="3700"/>
              </a:lnSpc>
            </a:pPr>
            <a:r>
              <a:rPr lang="ru-RU" b="1" dirty="0" smtClean="0"/>
              <a:t>1.1. Законодательство</a:t>
            </a:r>
          </a:p>
        </p:txBody>
      </p:sp>
      <p:sp>
        <p:nvSpPr>
          <p:cNvPr id="9" name="Прямоугольник 8"/>
          <p:cNvSpPr/>
          <p:nvPr/>
        </p:nvSpPr>
        <p:spPr>
          <a:xfrm>
            <a:off x="107504" y="1131590"/>
            <a:ext cx="8964488" cy="400110"/>
          </a:xfrm>
          <a:prstGeom prst="rect">
            <a:avLst/>
          </a:prstGeom>
          <a:noFill/>
        </p:spPr>
        <p:txBody>
          <a:bodyPr wrap="square" lIns="91440" tIns="45720" rIns="91440" bIns="45720">
            <a:spAutoFit/>
          </a:bodyPr>
          <a:lstStyle/>
          <a:p>
            <a:pPr fontAlgn="base"/>
            <a:r>
              <a:rPr lang="ru-RU" sz="2000" dirty="0" smtClean="0">
                <a:solidFill>
                  <a:srgbClr val="FF0000"/>
                </a:solidFill>
                <a:latin typeface="HeliosCond" panose="020B0800000000000000" pitchFamily="34" charset="-52"/>
              </a:rPr>
              <a:t>Инструктаж </a:t>
            </a:r>
            <a:r>
              <a:rPr lang="ru-RU" sz="2000" dirty="0" err="1" smtClean="0">
                <a:solidFill>
                  <a:srgbClr val="FF0000"/>
                </a:solidFill>
                <a:latin typeface="HeliosCond" panose="020B0800000000000000" pitchFamily="34" charset="-52"/>
              </a:rPr>
              <a:t>электронно</a:t>
            </a:r>
            <a:r>
              <a:rPr lang="ru-RU" sz="2000" dirty="0" smtClean="0">
                <a:solidFill>
                  <a:srgbClr val="FF0000"/>
                </a:solidFill>
                <a:latin typeface="HeliosCond" panose="020B0800000000000000" pitchFamily="34" charset="-52"/>
              </a:rPr>
              <a:t>: какие можно, а какие нет</a:t>
            </a:r>
            <a:endParaRPr lang="ru-RU" sz="2000" dirty="0">
              <a:solidFill>
                <a:srgbClr val="FF0000"/>
              </a:solidFill>
              <a:latin typeface="HeliosCond" panose="020B0800000000000000" pitchFamily="34" charset="-52"/>
            </a:endParaRPr>
          </a:p>
        </p:txBody>
      </p:sp>
      <p:sp>
        <p:nvSpPr>
          <p:cNvPr id="8" name="Содержимое 2"/>
          <p:cNvSpPr>
            <a:spLocks noGrp="1"/>
          </p:cNvSpPr>
          <p:nvPr>
            <p:ph sz="half" idx="1"/>
          </p:nvPr>
        </p:nvSpPr>
        <p:spPr>
          <a:xfrm>
            <a:off x="140792" y="1531700"/>
            <a:ext cx="8964488" cy="3200290"/>
          </a:xfrm>
          <a:noFill/>
        </p:spPr>
        <p:txBody>
          <a:bodyPr>
            <a:noAutofit/>
          </a:bodyPr>
          <a:lstStyle/>
          <a:p>
            <a:pPr marL="0" indent="0">
              <a:buNone/>
            </a:pPr>
            <a:r>
              <a:rPr lang="ru-RU" sz="1400" dirty="0" smtClean="0">
                <a:solidFill>
                  <a:schemeClr val="tx2">
                    <a:lumMod val="60000"/>
                    <a:lumOff val="40000"/>
                  </a:schemeClr>
                </a:solidFill>
                <a:latin typeface="HeliosCond" panose="020B0800000000000000" pitchFamily="34" charset="-52"/>
              </a:rPr>
              <a:t>Инструктаж по ГО и ЧС</a:t>
            </a:r>
          </a:p>
          <a:p>
            <a:pPr marL="0" indent="0">
              <a:buNone/>
            </a:pPr>
            <a:r>
              <a:rPr lang="ru-RU" sz="1400" b="1" dirty="0" smtClean="0">
                <a:latin typeface="HeliosCond" panose="020B0800000000000000" pitchFamily="34" charset="-52"/>
              </a:rPr>
              <a:t>Рекомендации </a:t>
            </a:r>
            <a:r>
              <a:rPr lang="ru-RU" sz="1400" b="1" dirty="0">
                <a:latin typeface="HeliosCond" panose="020B0800000000000000" pitchFamily="34" charset="-52"/>
              </a:rPr>
              <a:t>по организации и проведению вводного инструктажа по гражданской </a:t>
            </a:r>
            <a:r>
              <a:rPr lang="ru-RU" sz="1400" b="1" dirty="0" smtClean="0">
                <a:latin typeface="HeliosCond" panose="020B0800000000000000" pitchFamily="34" charset="-52"/>
              </a:rPr>
              <a:t>обороне</a:t>
            </a:r>
          </a:p>
          <a:p>
            <a:pPr marL="0" indent="0">
              <a:buNone/>
            </a:pPr>
            <a:r>
              <a:rPr lang="ru-RU" sz="1400" b="1" dirty="0">
                <a:latin typeface="HeliosCond" panose="020B0800000000000000" pitchFamily="34" charset="-52"/>
              </a:rPr>
              <a:t>Письмо от 27.02.2020 № 11-7-605 «О примерном порядке реализации вводного инструктажа по гражданской обороне</a:t>
            </a:r>
            <a:r>
              <a:rPr lang="ru-RU" sz="1400" b="1" dirty="0" smtClean="0">
                <a:latin typeface="HeliosCond" panose="020B0800000000000000" pitchFamily="34" charset="-52"/>
              </a:rPr>
              <a:t>»</a:t>
            </a:r>
          </a:p>
          <a:p>
            <a:pPr marL="0" indent="0">
              <a:buNone/>
            </a:pPr>
            <a:r>
              <a:rPr lang="ru-RU" sz="1400" dirty="0">
                <a:latin typeface="HeliosCond" panose="020B0800000000000000" pitchFamily="34" charset="-52"/>
              </a:rPr>
              <a:t>Разъяснения к Письму МЧС России от 05.02.2021 г. № М-11-184</a:t>
            </a:r>
            <a:endParaRPr lang="ru-RU" sz="1400" b="1" dirty="0">
              <a:latin typeface="HeliosCond" panose="020B0800000000000000" pitchFamily="34" charset="-52"/>
            </a:endParaRPr>
          </a:p>
          <a:p>
            <a:pPr marL="0" indent="0">
              <a:buNone/>
            </a:pPr>
            <a:endParaRPr lang="ru-RU" sz="1400" dirty="0" smtClean="0">
              <a:latin typeface="HeliosCond" panose="020B0800000000000000" pitchFamily="34" charset="-52"/>
            </a:endParaRPr>
          </a:p>
          <a:p>
            <a:pPr marL="0" indent="0">
              <a:buNone/>
            </a:pPr>
            <a:r>
              <a:rPr lang="ru-RU" sz="1400" dirty="0" smtClean="0">
                <a:latin typeface="HeliosCond" panose="020B0800000000000000" pitchFamily="34" charset="-52"/>
              </a:rPr>
              <a:t>П.2.6 Порядка: О </a:t>
            </a:r>
            <a:r>
              <a:rPr lang="ru-RU" sz="1400" dirty="0">
                <a:latin typeface="HeliosCond" panose="020B0800000000000000" pitchFamily="34" charset="-52"/>
              </a:rPr>
              <a:t>факте прохождении работником вводного инструктажа по ГО в журнал учета проведения инструктажа по ГО, зарегистрированный в организации, вносится запись, содержащая</a:t>
            </a:r>
            <a:r>
              <a:rPr lang="ru-RU" sz="1400" dirty="0" smtClean="0">
                <a:latin typeface="HeliosCond" panose="020B0800000000000000" pitchFamily="34" charset="-52"/>
              </a:rPr>
              <a:t>:</a:t>
            </a:r>
          </a:p>
          <a:p>
            <a:pPr>
              <a:buFontTx/>
              <a:buChar char="-"/>
            </a:pPr>
            <a:r>
              <a:rPr lang="ru-RU" sz="1400" dirty="0" smtClean="0">
                <a:latin typeface="HeliosCond" panose="020B0800000000000000" pitchFamily="34" charset="-52"/>
              </a:rPr>
              <a:t>дату </a:t>
            </a:r>
            <a:r>
              <a:rPr lang="ru-RU" sz="1400" dirty="0">
                <a:latin typeface="HeliosCond" panose="020B0800000000000000" pitchFamily="34" charset="-52"/>
              </a:rPr>
              <a:t>проведения инструктажа</a:t>
            </a:r>
            <a:r>
              <a:rPr lang="ru-RU" sz="1400" dirty="0" smtClean="0">
                <a:latin typeface="HeliosCond" panose="020B0800000000000000" pitchFamily="34" charset="-52"/>
              </a:rPr>
              <a:t>;</a:t>
            </a:r>
          </a:p>
          <a:p>
            <a:pPr>
              <a:buFontTx/>
              <a:buChar char="-"/>
            </a:pPr>
            <a:r>
              <a:rPr lang="ru-RU" sz="1400" dirty="0" smtClean="0">
                <a:latin typeface="HeliosCond" panose="020B0800000000000000" pitchFamily="34" charset="-52"/>
              </a:rPr>
              <a:t>ФИО</a:t>
            </a:r>
            <a:r>
              <a:rPr lang="ru-RU" sz="1400" dirty="0">
                <a:latin typeface="HeliosCond" panose="020B0800000000000000" pitchFamily="34" charset="-52"/>
              </a:rPr>
              <a:t>, наименование должности, подписи инструктируемого и инструктирующего лиц</a:t>
            </a:r>
            <a:r>
              <a:rPr lang="ru-RU" sz="1400" dirty="0" smtClean="0">
                <a:latin typeface="HeliosCond" panose="020B0800000000000000" pitchFamily="34" charset="-52"/>
              </a:rPr>
              <a:t>;</a:t>
            </a:r>
          </a:p>
          <a:p>
            <a:pPr>
              <a:buFontTx/>
              <a:buChar char="-"/>
            </a:pPr>
            <a:r>
              <a:rPr lang="ru-RU" sz="1400" dirty="0" smtClean="0">
                <a:latin typeface="HeliosCond" panose="020B0800000000000000" pitchFamily="34" charset="-52"/>
              </a:rPr>
              <a:t>отметку </a:t>
            </a:r>
            <a:r>
              <a:rPr lang="ru-RU" sz="1400" dirty="0">
                <a:latin typeface="HeliosCond" panose="020B0800000000000000" pitchFamily="34" charset="-52"/>
              </a:rPr>
              <a:t>о проверке усвоения информационного </a:t>
            </a:r>
            <a:r>
              <a:rPr lang="ru-RU" sz="1400" dirty="0" smtClean="0">
                <a:latin typeface="HeliosCond" panose="020B0800000000000000" pitchFamily="34" charset="-52"/>
              </a:rPr>
              <a:t>материала</a:t>
            </a:r>
          </a:p>
          <a:p>
            <a:pPr marL="0" indent="0">
              <a:buNone/>
            </a:pPr>
            <a:r>
              <a:rPr lang="ru-RU" sz="1400" dirty="0" smtClean="0">
                <a:latin typeface="HeliosCond" panose="020B0800000000000000" pitchFamily="34" charset="-52"/>
              </a:rPr>
              <a:t>П.2.8. Разрешает дистанционный формат проведения инструктажа </a:t>
            </a:r>
          </a:p>
          <a:p>
            <a:pPr marL="0" indent="0">
              <a:buNone/>
            </a:pPr>
            <a:r>
              <a:rPr lang="ru-RU" sz="1400" dirty="0" smtClean="0">
                <a:latin typeface="HeliosCond" panose="020B0800000000000000" pitchFamily="34" charset="-52"/>
              </a:rPr>
              <a:t>Вывод: возможно ведение электронного документооборота</a:t>
            </a:r>
          </a:p>
          <a:p>
            <a:pPr marL="0" indent="0">
              <a:buNone/>
            </a:pPr>
            <a:endParaRPr lang="ru-RU" sz="1400" dirty="0" smtClean="0">
              <a:latin typeface="HeliosCond" panose="020B0800000000000000" pitchFamily="34" charset="-52"/>
            </a:endParaRPr>
          </a:p>
        </p:txBody>
      </p:sp>
    </p:spTree>
    <p:extLst>
      <p:ext uri="{BB962C8B-B14F-4D97-AF65-F5344CB8AC3E}">
        <p14:creationId xmlns:p14="http://schemas.microsoft.com/office/powerpoint/2010/main" val="183904153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3A78FA44-0D62-437E-9FB9-759A7CFA09C2}" type="datetime1">
              <a:rPr lang="ru-RU" smtClean="0"/>
              <a:pPr/>
              <a:t>22.05.2024</a:t>
            </a:fld>
            <a:endParaRPr lang="ru-RU"/>
          </a:p>
        </p:txBody>
      </p:sp>
      <p:sp>
        <p:nvSpPr>
          <p:cNvPr id="5" name="Нижний колонтитул 4"/>
          <p:cNvSpPr>
            <a:spLocks noGrp="1"/>
          </p:cNvSpPr>
          <p:nvPr>
            <p:ph type="ftr" sz="quarter" idx="11"/>
          </p:nvPr>
        </p:nvSpPr>
        <p:spPr/>
        <p:txBody>
          <a:bodyPr/>
          <a:lstStyle/>
          <a:p>
            <a:r>
              <a:rPr lang="ru-RU" dirty="0" smtClean="0"/>
              <a:t>Центр обеспечения охраны труда</a:t>
            </a:r>
            <a:endParaRPr lang="ru-RU" dirty="0"/>
          </a:p>
        </p:txBody>
      </p:sp>
      <p:sp>
        <p:nvSpPr>
          <p:cNvPr id="6" name="Номер слайда 5"/>
          <p:cNvSpPr>
            <a:spLocks noGrp="1"/>
          </p:cNvSpPr>
          <p:nvPr>
            <p:ph type="sldNum" sz="quarter" idx="12"/>
          </p:nvPr>
        </p:nvSpPr>
        <p:spPr/>
        <p:txBody>
          <a:bodyPr/>
          <a:lstStyle/>
          <a:p>
            <a:fld id="{36B1CA64-C48E-480E-A5A5-340591A3DC09}" type="slidenum">
              <a:rPr lang="ru-RU" smtClean="0"/>
              <a:pPr/>
              <a:t>5</a:t>
            </a:fld>
            <a:endParaRPr lang="ru-RU"/>
          </a:p>
        </p:txBody>
      </p:sp>
      <p:sp>
        <p:nvSpPr>
          <p:cNvPr id="7" name="Заголовок 6"/>
          <p:cNvSpPr>
            <a:spLocks noGrp="1"/>
          </p:cNvSpPr>
          <p:nvPr>
            <p:ph type="title"/>
          </p:nvPr>
        </p:nvSpPr>
        <p:spPr>
          <a:xfrm>
            <a:off x="3347864" y="346348"/>
            <a:ext cx="5328592" cy="857250"/>
          </a:xfrm>
        </p:spPr>
        <p:txBody>
          <a:bodyPr vert="horz" lIns="91440" tIns="45720" rIns="91440" bIns="45720" rtlCol="0" anchor="ctr">
            <a:noAutofit/>
          </a:bodyPr>
          <a:lstStyle/>
          <a:p>
            <a:pPr lvl="0">
              <a:lnSpc>
                <a:spcPts val="3700"/>
              </a:lnSpc>
            </a:pPr>
            <a:r>
              <a:rPr lang="ru-RU" b="1" dirty="0" smtClean="0"/>
              <a:t>1.1. Законодательство</a:t>
            </a:r>
          </a:p>
        </p:txBody>
      </p:sp>
      <p:sp>
        <p:nvSpPr>
          <p:cNvPr id="9" name="Прямоугольник 8"/>
          <p:cNvSpPr/>
          <p:nvPr/>
        </p:nvSpPr>
        <p:spPr>
          <a:xfrm>
            <a:off x="107504" y="1131590"/>
            <a:ext cx="8964488" cy="400110"/>
          </a:xfrm>
          <a:prstGeom prst="rect">
            <a:avLst/>
          </a:prstGeom>
          <a:noFill/>
        </p:spPr>
        <p:txBody>
          <a:bodyPr wrap="square" lIns="91440" tIns="45720" rIns="91440" bIns="45720">
            <a:spAutoFit/>
          </a:bodyPr>
          <a:lstStyle/>
          <a:p>
            <a:pPr fontAlgn="base"/>
            <a:r>
              <a:rPr lang="ru-RU" sz="2000" dirty="0" smtClean="0">
                <a:solidFill>
                  <a:srgbClr val="FF0000"/>
                </a:solidFill>
                <a:latin typeface="HeliosCond" panose="020B0800000000000000" pitchFamily="34" charset="-52"/>
              </a:rPr>
              <a:t>Инструктаж </a:t>
            </a:r>
            <a:r>
              <a:rPr lang="ru-RU" sz="2000" dirty="0" err="1" smtClean="0">
                <a:solidFill>
                  <a:srgbClr val="FF0000"/>
                </a:solidFill>
                <a:latin typeface="HeliosCond" panose="020B0800000000000000" pitchFamily="34" charset="-52"/>
              </a:rPr>
              <a:t>электронно</a:t>
            </a:r>
            <a:r>
              <a:rPr lang="ru-RU" sz="2000" dirty="0" smtClean="0">
                <a:solidFill>
                  <a:srgbClr val="FF0000"/>
                </a:solidFill>
                <a:latin typeface="HeliosCond" panose="020B0800000000000000" pitchFamily="34" charset="-52"/>
              </a:rPr>
              <a:t>: какие можно, а какие нет</a:t>
            </a:r>
            <a:endParaRPr lang="ru-RU" sz="2000" dirty="0">
              <a:solidFill>
                <a:srgbClr val="FF0000"/>
              </a:solidFill>
              <a:latin typeface="HeliosCond" panose="020B0800000000000000" pitchFamily="34" charset="-52"/>
            </a:endParaRPr>
          </a:p>
        </p:txBody>
      </p:sp>
      <p:sp>
        <p:nvSpPr>
          <p:cNvPr id="8" name="Содержимое 2"/>
          <p:cNvSpPr>
            <a:spLocks noGrp="1"/>
          </p:cNvSpPr>
          <p:nvPr>
            <p:ph sz="half" idx="1"/>
          </p:nvPr>
        </p:nvSpPr>
        <p:spPr>
          <a:xfrm>
            <a:off x="140792" y="1531700"/>
            <a:ext cx="8964488" cy="3200290"/>
          </a:xfrm>
          <a:noFill/>
        </p:spPr>
        <p:txBody>
          <a:bodyPr>
            <a:noAutofit/>
          </a:bodyPr>
          <a:lstStyle/>
          <a:p>
            <a:pPr marL="0" indent="0">
              <a:buNone/>
            </a:pPr>
            <a:r>
              <a:rPr lang="ru-RU" sz="1400" dirty="0" smtClean="0">
                <a:solidFill>
                  <a:schemeClr val="tx2">
                    <a:lumMod val="60000"/>
                    <a:lumOff val="40000"/>
                  </a:schemeClr>
                </a:solidFill>
                <a:latin typeface="HeliosCond" panose="020B0800000000000000" pitchFamily="34" charset="-52"/>
              </a:rPr>
              <a:t>Инструктаж по пожарной безопасности </a:t>
            </a:r>
          </a:p>
          <a:p>
            <a:pPr marL="0" indent="0">
              <a:buNone/>
            </a:pPr>
            <a:r>
              <a:rPr lang="ru-RU" sz="1400" dirty="0" smtClean="0">
                <a:latin typeface="HeliosCond" panose="020B0800000000000000" pitchFamily="34" charset="-52"/>
              </a:rPr>
              <a:t>Документ: </a:t>
            </a:r>
          </a:p>
          <a:p>
            <a:pPr marL="0" indent="0">
              <a:buNone/>
            </a:pPr>
            <a:r>
              <a:rPr lang="ru-RU" sz="1400" dirty="0">
                <a:latin typeface="HeliosCond" panose="020B0800000000000000" pitchFamily="34" charset="-52"/>
              </a:rPr>
              <a:t>Приказа МЧС России от 18.11.2021 г. № 806</a:t>
            </a:r>
            <a:endParaRPr lang="ru-RU" sz="1400" b="1" dirty="0">
              <a:latin typeface="HeliosCond" panose="020B0800000000000000" pitchFamily="34" charset="-52"/>
            </a:endParaRPr>
          </a:p>
          <a:p>
            <a:pPr marL="0" indent="0">
              <a:buNone/>
            </a:pPr>
            <a:endParaRPr lang="ru-RU" sz="1400" dirty="0" smtClean="0">
              <a:latin typeface="HeliosCond" panose="020B0800000000000000" pitchFamily="34" charset="-52"/>
            </a:endParaRPr>
          </a:p>
          <a:p>
            <a:pPr marL="0" indent="0">
              <a:buNone/>
            </a:pPr>
            <a:r>
              <a:rPr lang="ru-RU" sz="1400" dirty="0" smtClean="0">
                <a:latin typeface="HeliosCond" panose="020B0800000000000000" pitchFamily="34" charset="-52"/>
              </a:rPr>
              <a:t>П.22  </a:t>
            </a:r>
            <a:r>
              <a:rPr lang="ru-RU" sz="1400" dirty="0">
                <a:latin typeface="HeliosCond" panose="020B0800000000000000" pitchFamily="34" charset="-52"/>
              </a:rPr>
              <a:t>О проведении противопожарного инструктажа </a:t>
            </a:r>
            <a:r>
              <a:rPr lang="ru-RU" sz="1400" dirty="0" smtClean="0">
                <a:latin typeface="HeliosCond" panose="020B0800000000000000" pitchFamily="34" charset="-52"/>
              </a:rPr>
              <a:t>лиц, </a:t>
            </a:r>
            <a:r>
              <a:rPr lang="ru-RU" sz="1400" dirty="0">
                <a:latin typeface="HeliosCond" panose="020B0800000000000000" pitchFamily="34" charset="-52"/>
              </a:rPr>
              <a:t>производится запись в журнале учета противопожарных </a:t>
            </a:r>
            <a:r>
              <a:rPr lang="ru-RU" sz="1400" dirty="0" smtClean="0">
                <a:latin typeface="HeliosCond" panose="020B0800000000000000" pitchFamily="34" charset="-52"/>
              </a:rPr>
              <a:t>инструктажей</a:t>
            </a:r>
          </a:p>
          <a:p>
            <a:pPr marL="0" indent="0">
              <a:buNone/>
            </a:pPr>
            <a:r>
              <a:rPr lang="ru-RU" sz="1400" dirty="0" smtClean="0">
                <a:latin typeface="HeliosCond" panose="020B0800000000000000" pitchFamily="34" charset="-52"/>
              </a:rPr>
              <a:t>П.25. </a:t>
            </a:r>
            <a:r>
              <a:rPr lang="ru-RU" sz="1400" dirty="0">
                <a:latin typeface="HeliosCond" panose="020B0800000000000000" pitchFamily="34" charset="-52"/>
              </a:rPr>
              <a:t>Допускается возможность оформления журнала учета противопожарных инструктажей в электронном </a:t>
            </a:r>
            <a:r>
              <a:rPr lang="ru-RU" sz="1400" dirty="0" smtClean="0">
                <a:latin typeface="HeliosCond" panose="020B0800000000000000" pitchFamily="34" charset="-52"/>
              </a:rPr>
              <a:t>виде</a:t>
            </a:r>
          </a:p>
          <a:p>
            <a:pPr marL="0" indent="0">
              <a:buNone/>
            </a:pPr>
            <a:r>
              <a:rPr lang="ru-RU" sz="1400" dirty="0" smtClean="0">
                <a:latin typeface="HeliosCond" panose="020B0800000000000000" pitchFamily="34" charset="-52"/>
              </a:rPr>
              <a:t>П.26. </a:t>
            </a:r>
            <a:r>
              <a:rPr lang="ru-RU" sz="1400" dirty="0">
                <a:latin typeface="HeliosCond" panose="020B0800000000000000" pitchFamily="34" charset="-52"/>
              </a:rPr>
              <a:t>Допускается возможность фиксации результатов обучения и проверки соответствия знаний и умений </a:t>
            </a:r>
            <a:r>
              <a:rPr lang="ru-RU" sz="1400" dirty="0" smtClean="0">
                <a:latin typeface="HeliosCond" panose="020B0800000000000000" pitchFamily="34" charset="-52"/>
              </a:rPr>
              <a:t>лиц </a:t>
            </a:r>
            <a:r>
              <a:rPr lang="ru-RU" sz="1400" dirty="0">
                <a:latin typeface="HeliosCond" panose="020B0800000000000000" pitchFamily="34" charset="-52"/>
              </a:rPr>
              <a:t>электронной </a:t>
            </a:r>
            <a:r>
              <a:rPr lang="ru-RU" sz="1400" dirty="0" smtClean="0">
                <a:latin typeface="HeliosCond" panose="020B0800000000000000" pitchFamily="34" charset="-52"/>
              </a:rPr>
              <a:t>подписью</a:t>
            </a:r>
          </a:p>
          <a:p>
            <a:pPr marL="0" indent="0">
              <a:buNone/>
            </a:pPr>
            <a:endParaRPr lang="ru-RU" sz="1400" dirty="0" smtClean="0">
              <a:latin typeface="HeliosCond" panose="020B0800000000000000" pitchFamily="34" charset="-52"/>
            </a:endParaRPr>
          </a:p>
          <a:p>
            <a:pPr marL="0" indent="0">
              <a:buNone/>
            </a:pPr>
            <a:r>
              <a:rPr lang="ru-RU" sz="1400" dirty="0" smtClean="0">
                <a:latin typeface="HeliosCond" panose="020B0800000000000000" pitchFamily="34" charset="-52"/>
              </a:rPr>
              <a:t>Вывод: возможно ведение электронного документооборота</a:t>
            </a:r>
          </a:p>
          <a:p>
            <a:pPr marL="0" indent="0">
              <a:buNone/>
            </a:pPr>
            <a:endParaRPr lang="ru-RU" sz="1400" dirty="0" smtClean="0">
              <a:latin typeface="HeliosCond" panose="020B0800000000000000" pitchFamily="34" charset="-52"/>
            </a:endParaRPr>
          </a:p>
        </p:txBody>
      </p:sp>
    </p:spTree>
    <p:extLst>
      <p:ext uri="{BB962C8B-B14F-4D97-AF65-F5344CB8AC3E}">
        <p14:creationId xmlns:p14="http://schemas.microsoft.com/office/powerpoint/2010/main" val="92251834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3A78FA44-0D62-437E-9FB9-759A7CFA09C2}" type="datetime1">
              <a:rPr lang="ru-RU" smtClean="0"/>
              <a:pPr/>
              <a:t>22.05.2024</a:t>
            </a:fld>
            <a:endParaRPr lang="ru-RU"/>
          </a:p>
        </p:txBody>
      </p:sp>
      <p:sp>
        <p:nvSpPr>
          <p:cNvPr id="5" name="Нижний колонтитул 4"/>
          <p:cNvSpPr>
            <a:spLocks noGrp="1"/>
          </p:cNvSpPr>
          <p:nvPr>
            <p:ph type="ftr" sz="quarter" idx="11"/>
          </p:nvPr>
        </p:nvSpPr>
        <p:spPr/>
        <p:txBody>
          <a:bodyPr/>
          <a:lstStyle/>
          <a:p>
            <a:r>
              <a:rPr lang="ru-RU" dirty="0" smtClean="0"/>
              <a:t>Центр обеспечения охраны труда</a:t>
            </a:r>
            <a:endParaRPr lang="ru-RU" dirty="0"/>
          </a:p>
        </p:txBody>
      </p:sp>
      <p:sp>
        <p:nvSpPr>
          <p:cNvPr id="6" name="Номер слайда 5"/>
          <p:cNvSpPr>
            <a:spLocks noGrp="1"/>
          </p:cNvSpPr>
          <p:nvPr>
            <p:ph type="sldNum" sz="quarter" idx="12"/>
          </p:nvPr>
        </p:nvSpPr>
        <p:spPr/>
        <p:txBody>
          <a:bodyPr/>
          <a:lstStyle/>
          <a:p>
            <a:fld id="{36B1CA64-C48E-480E-A5A5-340591A3DC09}" type="slidenum">
              <a:rPr lang="ru-RU" smtClean="0"/>
              <a:pPr/>
              <a:t>6</a:t>
            </a:fld>
            <a:endParaRPr lang="ru-RU"/>
          </a:p>
        </p:txBody>
      </p:sp>
      <p:sp>
        <p:nvSpPr>
          <p:cNvPr id="7" name="Заголовок 6"/>
          <p:cNvSpPr>
            <a:spLocks noGrp="1"/>
          </p:cNvSpPr>
          <p:nvPr>
            <p:ph type="title"/>
          </p:nvPr>
        </p:nvSpPr>
        <p:spPr>
          <a:xfrm>
            <a:off x="3347864" y="346348"/>
            <a:ext cx="5328592" cy="857250"/>
          </a:xfrm>
        </p:spPr>
        <p:txBody>
          <a:bodyPr vert="horz" lIns="91440" tIns="45720" rIns="91440" bIns="45720" rtlCol="0" anchor="ctr">
            <a:noAutofit/>
          </a:bodyPr>
          <a:lstStyle/>
          <a:p>
            <a:pPr lvl="0">
              <a:lnSpc>
                <a:spcPts val="3700"/>
              </a:lnSpc>
            </a:pPr>
            <a:r>
              <a:rPr lang="ru-RU" b="1" dirty="0" smtClean="0"/>
              <a:t>1.1. Законодательство</a:t>
            </a:r>
          </a:p>
        </p:txBody>
      </p:sp>
      <p:sp>
        <p:nvSpPr>
          <p:cNvPr id="9" name="Прямоугольник 8"/>
          <p:cNvSpPr/>
          <p:nvPr/>
        </p:nvSpPr>
        <p:spPr>
          <a:xfrm>
            <a:off x="107504" y="1131590"/>
            <a:ext cx="8964488" cy="400110"/>
          </a:xfrm>
          <a:prstGeom prst="rect">
            <a:avLst/>
          </a:prstGeom>
          <a:noFill/>
        </p:spPr>
        <p:txBody>
          <a:bodyPr wrap="square" lIns="91440" tIns="45720" rIns="91440" bIns="45720">
            <a:spAutoFit/>
          </a:bodyPr>
          <a:lstStyle/>
          <a:p>
            <a:pPr fontAlgn="base"/>
            <a:r>
              <a:rPr lang="ru-RU" sz="2000" dirty="0" smtClean="0">
                <a:solidFill>
                  <a:srgbClr val="FF0000"/>
                </a:solidFill>
                <a:latin typeface="HeliosCond" panose="020B0800000000000000" pitchFamily="34" charset="-52"/>
              </a:rPr>
              <a:t>Инструктаж </a:t>
            </a:r>
            <a:r>
              <a:rPr lang="ru-RU" sz="2000" dirty="0" err="1" smtClean="0">
                <a:solidFill>
                  <a:srgbClr val="FF0000"/>
                </a:solidFill>
                <a:latin typeface="HeliosCond" panose="020B0800000000000000" pitchFamily="34" charset="-52"/>
              </a:rPr>
              <a:t>электронно</a:t>
            </a:r>
            <a:r>
              <a:rPr lang="ru-RU" sz="2000" dirty="0" smtClean="0">
                <a:solidFill>
                  <a:srgbClr val="FF0000"/>
                </a:solidFill>
                <a:latin typeface="HeliosCond" panose="020B0800000000000000" pitchFamily="34" charset="-52"/>
              </a:rPr>
              <a:t>: какие можно, а какие нет</a:t>
            </a:r>
            <a:endParaRPr lang="ru-RU" sz="2000" dirty="0">
              <a:solidFill>
                <a:srgbClr val="FF0000"/>
              </a:solidFill>
              <a:latin typeface="HeliosCond" panose="020B0800000000000000" pitchFamily="34" charset="-52"/>
            </a:endParaRPr>
          </a:p>
        </p:txBody>
      </p:sp>
      <p:sp>
        <p:nvSpPr>
          <p:cNvPr id="8" name="Содержимое 2"/>
          <p:cNvSpPr>
            <a:spLocks noGrp="1"/>
          </p:cNvSpPr>
          <p:nvPr>
            <p:ph sz="half" idx="1"/>
          </p:nvPr>
        </p:nvSpPr>
        <p:spPr>
          <a:xfrm>
            <a:off x="140792" y="1531700"/>
            <a:ext cx="8964488" cy="3200290"/>
          </a:xfrm>
          <a:noFill/>
        </p:spPr>
        <p:txBody>
          <a:bodyPr>
            <a:noAutofit/>
          </a:bodyPr>
          <a:lstStyle/>
          <a:p>
            <a:pPr marL="0" indent="0">
              <a:buNone/>
            </a:pPr>
            <a:r>
              <a:rPr lang="ru-RU" sz="1400" dirty="0" smtClean="0">
                <a:solidFill>
                  <a:schemeClr val="tx2">
                    <a:lumMod val="60000"/>
                    <a:lumOff val="40000"/>
                  </a:schemeClr>
                </a:solidFill>
                <a:latin typeface="HeliosCond" panose="020B0800000000000000" pitchFamily="34" charset="-52"/>
              </a:rPr>
              <a:t>Инструктаж по присвоению первой группы по электробезопасности </a:t>
            </a:r>
          </a:p>
          <a:p>
            <a:pPr marL="0" indent="0">
              <a:buNone/>
            </a:pPr>
            <a:endParaRPr lang="ru-RU" sz="1400" dirty="0" smtClean="0">
              <a:solidFill>
                <a:schemeClr val="tx2">
                  <a:lumMod val="60000"/>
                  <a:lumOff val="40000"/>
                </a:schemeClr>
              </a:solidFill>
              <a:latin typeface="HeliosCond" panose="020B0800000000000000" pitchFamily="34" charset="-52"/>
            </a:endParaRPr>
          </a:p>
          <a:p>
            <a:pPr marL="0" indent="0">
              <a:buNone/>
            </a:pPr>
            <a:r>
              <a:rPr lang="ru-RU" sz="1400" dirty="0" smtClean="0">
                <a:latin typeface="HeliosCond" panose="020B0800000000000000" pitchFamily="34" charset="-52"/>
              </a:rPr>
              <a:t>Документ: </a:t>
            </a:r>
            <a:endParaRPr lang="ru-RU" sz="1400" dirty="0" smtClean="0">
              <a:solidFill>
                <a:schemeClr val="tx2">
                  <a:lumMod val="60000"/>
                  <a:lumOff val="40000"/>
                </a:schemeClr>
              </a:solidFill>
              <a:latin typeface="HeliosCond" panose="020B0800000000000000" pitchFamily="34" charset="-52"/>
            </a:endParaRPr>
          </a:p>
          <a:p>
            <a:pPr marL="0" indent="0">
              <a:buNone/>
            </a:pPr>
            <a:r>
              <a:rPr lang="ru-RU" sz="1400" dirty="0" smtClean="0">
                <a:latin typeface="HeliosCond" panose="020B0800000000000000" pitchFamily="34" charset="-52"/>
              </a:rPr>
              <a:t>Приказ </a:t>
            </a:r>
            <a:r>
              <a:rPr lang="ru-RU" sz="1400" dirty="0">
                <a:latin typeface="HeliosCond" panose="020B0800000000000000" pitchFamily="34" charset="-52"/>
              </a:rPr>
              <a:t>Минтруда России от 15.12.2020 г. № </a:t>
            </a:r>
            <a:r>
              <a:rPr lang="ru-RU" sz="1400" dirty="0" smtClean="0">
                <a:latin typeface="HeliosCond" panose="020B0800000000000000" pitchFamily="34" charset="-52"/>
              </a:rPr>
              <a:t>903н</a:t>
            </a:r>
          </a:p>
          <a:p>
            <a:pPr marL="0" indent="0">
              <a:buNone/>
            </a:pPr>
            <a:endParaRPr lang="ru-RU" sz="1400" dirty="0" smtClean="0">
              <a:latin typeface="HeliosCond" panose="020B0800000000000000" pitchFamily="34" charset="-52"/>
            </a:endParaRPr>
          </a:p>
          <a:p>
            <a:pPr marL="0" indent="0">
              <a:buNone/>
            </a:pPr>
            <a:r>
              <a:rPr lang="ru-RU" sz="1400" dirty="0" smtClean="0">
                <a:latin typeface="HeliosCond" panose="020B0800000000000000" pitchFamily="34" charset="-52"/>
              </a:rPr>
              <a:t>Исходя из Министерства, к которому относится документ, мы понимаем, что это «охрана труда»</a:t>
            </a:r>
          </a:p>
          <a:p>
            <a:pPr marL="0" indent="0">
              <a:buNone/>
            </a:pPr>
            <a:r>
              <a:rPr lang="ru-RU" sz="1400" dirty="0" smtClean="0">
                <a:latin typeface="HeliosCond" panose="020B0800000000000000" pitchFamily="34" charset="-52"/>
              </a:rPr>
              <a:t>Соответственно, в рамках ст.22.1 у нас есть запрет на ведение журналов инструктажа по ОТ в электронном виде.</a:t>
            </a:r>
          </a:p>
          <a:p>
            <a:pPr marL="0" indent="0">
              <a:buNone/>
            </a:pPr>
            <a:endParaRPr lang="ru-RU" sz="1400" dirty="0" smtClean="0">
              <a:latin typeface="HeliosCond" panose="020B0800000000000000" pitchFamily="34" charset="-52"/>
            </a:endParaRPr>
          </a:p>
          <a:p>
            <a:pPr marL="0" indent="0">
              <a:buNone/>
            </a:pPr>
            <a:endParaRPr lang="ru-RU" sz="1400" dirty="0" smtClean="0">
              <a:latin typeface="HeliosCond" panose="020B0800000000000000" pitchFamily="34" charset="-52"/>
            </a:endParaRPr>
          </a:p>
          <a:p>
            <a:pPr marL="0" indent="0">
              <a:buNone/>
            </a:pPr>
            <a:r>
              <a:rPr lang="ru-RU" sz="1400" dirty="0" smtClean="0">
                <a:latin typeface="HeliosCond" panose="020B0800000000000000" pitchFamily="34" charset="-52"/>
              </a:rPr>
              <a:t>Вывод: НЕ возможно ведение электронного документооборота</a:t>
            </a:r>
          </a:p>
          <a:p>
            <a:pPr marL="0" indent="0">
              <a:buNone/>
            </a:pPr>
            <a:endParaRPr lang="ru-RU" sz="1400" dirty="0" smtClean="0">
              <a:latin typeface="HeliosCond" panose="020B0800000000000000" pitchFamily="34" charset="-52"/>
            </a:endParaRPr>
          </a:p>
        </p:txBody>
      </p:sp>
    </p:spTree>
    <p:extLst>
      <p:ext uri="{BB962C8B-B14F-4D97-AF65-F5344CB8AC3E}">
        <p14:creationId xmlns:p14="http://schemas.microsoft.com/office/powerpoint/2010/main" val="78582956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3A78FA44-0D62-437E-9FB9-759A7CFA09C2}" type="datetime1">
              <a:rPr lang="ru-RU" smtClean="0"/>
              <a:pPr/>
              <a:t>22.05.2024</a:t>
            </a:fld>
            <a:endParaRPr lang="ru-RU" dirty="0"/>
          </a:p>
        </p:txBody>
      </p:sp>
      <p:sp>
        <p:nvSpPr>
          <p:cNvPr id="5" name="Нижний колонтитул 4"/>
          <p:cNvSpPr>
            <a:spLocks noGrp="1"/>
          </p:cNvSpPr>
          <p:nvPr>
            <p:ph type="ftr" sz="quarter" idx="11"/>
          </p:nvPr>
        </p:nvSpPr>
        <p:spPr/>
        <p:txBody>
          <a:bodyPr/>
          <a:lstStyle/>
          <a:p>
            <a:r>
              <a:rPr lang="ru-RU" dirty="0" smtClean="0"/>
              <a:t>Центр обеспечения охраны труда</a:t>
            </a:r>
            <a:endParaRPr lang="ru-RU" dirty="0"/>
          </a:p>
        </p:txBody>
      </p:sp>
      <p:sp>
        <p:nvSpPr>
          <p:cNvPr id="6" name="Номер слайда 5"/>
          <p:cNvSpPr>
            <a:spLocks noGrp="1"/>
          </p:cNvSpPr>
          <p:nvPr>
            <p:ph type="sldNum" sz="quarter" idx="12"/>
          </p:nvPr>
        </p:nvSpPr>
        <p:spPr/>
        <p:txBody>
          <a:bodyPr/>
          <a:lstStyle/>
          <a:p>
            <a:fld id="{36B1CA64-C48E-480E-A5A5-340591A3DC09}" type="slidenum">
              <a:rPr lang="ru-RU" smtClean="0"/>
              <a:pPr/>
              <a:t>7</a:t>
            </a:fld>
            <a:endParaRPr lang="ru-RU"/>
          </a:p>
        </p:txBody>
      </p:sp>
      <p:sp>
        <p:nvSpPr>
          <p:cNvPr id="7" name="Заголовок 6"/>
          <p:cNvSpPr>
            <a:spLocks noGrp="1"/>
          </p:cNvSpPr>
          <p:nvPr>
            <p:ph type="title"/>
          </p:nvPr>
        </p:nvSpPr>
        <p:spPr>
          <a:xfrm>
            <a:off x="3347864" y="346348"/>
            <a:ext cx="5328592" cy="857250"/>
          </a:xfrm>
        </p:spPr>
        <p:txBody>
          <a:bodyPr vert="horz" lIns="91440" tIns="45720" rIns="91440" bIns="45720" rtlCol="0" anchor="ctr">
            <a:noAutofit/>
          </a:bodyPr>
          <a:lstStyle/>
          <a:p>
            <a:pPr lvl="0">
              <a:lnSpc>
                <a:spcPts val="3700"/>
              </a:lnSpc>
            </a:pPr>
            <a:r>
              <a:rPr lang="ru-RU" b="1" dirty="0" smtClean="0"/>
              <a:t>1.2. Законодательство</a:t>
            </a:r>
          </a:p>
        </p:txBody>
      </p:sp>
      <p:sp>
        <p:nvSpPr>
          <p:cNvPr id="9" name="Прямоугольник 8"/>
          <p:cNvSpPr/>
          <p:nvPr/>
        </p:nvSpPr>
        <p:spPr>
          <a:xfrm>
            <a:off x="107504" y="1131590"/>
            <a:ext cx="8964488" cy="400110"/>
          </a:xfrm>
          <a:prstGeom prst="rect">
            <a:avLst/>
          </a:prstGeom>
          <a:noFill/>
        </p:spPr>
        <p:txBody>
          <a:bodyPr wrap="square" lIns="91440" tIns="45720" rIns="91440" bIns="45720">
            <a:spAutoFit/>
          </a:bodyPr>
          <a:lstStyle/>
          <a:p>
            <a:pPr fontAlgn="base"/>
            <a:r>
              <a:rPr lang="ru-RU" sz="2000" dirty="0" smtClean="0">
                <a:solidFill>
                  <a:srgbClr val="FF0000"/>
                </a:solidFill>
                <a:latin typeface="HeliosCond" panose="020B0800000000000000" pitchFamily="34" charset="-52"/>
              </a:rPr>
              <a:t>Обучение по охране труда в нерабочее время</a:t>
            </a:r>
            <a:endParaRPr lang="ru-RU" sz="2000" dirty="0">
              <a:solidFill>
                <a:srgbClr val="FF0000"/>
              </a:solidFill>
              <a:latin typeface="HeliosCond" panose="020B0800000000000000" pitchFamily="34" charset="-52"/>
            </a:endParaRPr>
          </a:p>
        </p:txBody>
      </p:sp>
      <p:sp>
        <p:nvSpPr>
          <p:cNvPr id="8" name="Содержимое 2"/>
          <p:cNvSpPr>
            <a:spLocks noGrp="1"/>
          </p:cNvSpPr>
          <p:nvPr>
            <p:ph sz="half" idx="1"/>
          </p:nvPr>
        </p:nvSpPr>
        <p:spPr>
          <a:xfrm>
            <a:off x="107504" y="1531700"/>
            <a:ext cx="8784976" cy="3200290"/>
          </a:xfrm>
          <a:noFill/>
        </p:spPr>
        <p:txBody>
          <a:bodyPr>
            <a:noAutofit/>
          </a:bodyPr>
          <a:lstStyle/>
          <a:p>
            <a:pPr marL="0" indent="0" algn="just">
              <a:buNone/>
            </a:pPr>
            <a:r>
              <a:rPr lang="ru-RU" sz="1400" dirty="0" err="1" smtClean="0">
                <a:latin typeface="HeliosCond" panose="020B0800000000000000" pitchFamily="34" charset="-52"/>
              </a:rPr>
              <a:t>Роструд</a:t>
            </a:r>
            <a:r>
              <a:rPr lang="ru-RU" sz="1400" dirty="0" smtClean="0">
                <a:latin typeface="HeliosCond" panose="020B0800000000000000" pitchFamily="34" charset="-52"/>
              </a:rPr>
              <a:t> дал пояснения о привлечении работника к обучению (в частности по охране труда) в  нерабочее время.</a:t>
            </a:r>
          </a:p>
          <a:p>
            <a:pPr marL="0" indent="0" algn="just">
              <a:buNone/>
            </a:pPr>
            <a:r>
              <a:rPr lang="ru-RU" sz="1400" dirty="0" smtClean="0">
                <a:latin typeface="HeliosCond" panose="020B0800000000000000" pitchFamily="34" charset="-52"/>
              </a:rPr>
              <a:t>В рамках ст.106 ТК РФ Время </a:t>
            </a:r>
            <a:r>
              <a:rPr lang="ru-RU" sz="1400" dirty="0">
                <a:latin typeface="HeliosCond" panose="020B0800000000000000" pitchFamily="34" charset="-52"/>
              </a:rPr>
              <a:t>отдыха — это время, в течение которого работник свободен от исполнения трудовых обязанностей и которое он может использовать по своему </a:t>
            </a:r>
            <a:r>
              <a:rPr lang="ru-RU" sz="1400" dirty="0" smtClean="0">
                <a:latin typeface="HeliosCond" panose="020B0800000000000000" pitchFamily="34" charset="-52"/>
              </a:rPr>
              <a:t>усмотрению</a:t>
            </a:r>
          </a:p>
          <a:p>
            <a:pPr marL="0" indent="0">
              <a:buNone/>
            </a:pPr>
            <a:r>
              <a:rPr lang="ru-RU" sz="1400" dirty="0" smtClean="0">
                <a:latin typeface="HeliosCond" panose="020B0800000000000000" pitchFamily="34" charset="-52"/>
              </a:rPr>
              <a:t>Согласно ст.107 ТК РФ, </a:t>
            </a:r>
            <a:r>
              <a:rPr lang="ru-RU" sz="1400" dirty="0">
                <a:latin typeface="HeliosCond" panose="020B0800000000000000" pitchFamily="34" charset="-52"/>
              </a:rPr>
              <a:t>видами времени отдыха являются:</a:t>
            </a:r>
          </a:p>
          <a:p>
            <a:r>
              <a:rPr lang="ru-RU" sz="1400" dirty="0">
                <a:latin typeface="HeliosCond" panose="020B0800000000000000" pitchFamily="34" charset="-52"/>
              </a:rPr>
              <a:t>Перерывы в течение рабочего дня (смены</a:t>
            </a:r>
            <a:r>
              <a:rPr lang="ru-RU" sz="1400" dirty="0" smtClean="0">
                <a:latin typeface="HeliosCond" panose="020B0800000000000000" pitchFamily="34" charset="-52"/>
              </a:rPr>
              <a:t>); Ежедневный </a:t>
            </a:r>
            <a:r>
              <a:rPr lang="ru-RU" sz="1400" dirty="0">
                <a:latin typeface="HeliosCond" panose="020B0800000000000000" pitchFamily="34" charset="-52"/>
              </a:rPr>
              <a:t>(междусменный) </a:t>
            </a:r>
            <a:r>
              <a:rPr lang="ru-RU" sz="1400" dirty="0" smtClean="0">
                <a:latin typeface="HeliosCond" panose="020B0800000000000000" pitchFamily="34" charset="-52"/>
              </a:rPr>
              <a:t>отдых; Выходные </a:t>
            </a:r>
            <a:r>
              <a:rPr lang="ru-RU" sz="1400" dirty="0">
                <a:latin typeface="HeliosCond" panose="020B0800000000000000" pitchFamily="34" charset="-52"/>
              </a:rPr>
              <a:t>дни (еженедельный непрерывный отдых</a:t>
            </a:r>
            <a:r>
              <a:rPr lang="ru-RU" sz="1400" dirty="0" smtClean="0">
                <a:latin typeface="HeliosCond" panose="020B0800000000000000" pitchFamily="34" charset="-52"/>
              </a:rPr>
              <a:t>); Нерабочие </a:t>
            </a:r>
            <a:r>
              <a:rPr lang="ru-RU" sz="1400" dirty="0">
                <a:latin typeface="HeliosCond" panose="020B0800000000000000" pitchFamily="34" charset="-52"/>
              </a:rPr>
              <a:t>праздничные </a:t>
            </a:r>
            <a:r>
              <a:rPr lang="ru-RU" sz="1400" dirty="0" smtClean="0">
                <a:latin typeface="HeliosCond" panose="020B0800000000000000" pitchFamily="34" charset="-52"/>
              </a:rPr>
              <a:t>дни; Отпуска</a:t>
            </a:r>
            <a:r>
              <a:rPr lang="ru-RU" sz="1400" dirty="0">
                <a:latin typeface="HeliosCond" panose="020B0800000000000000" pitchFamily="34" charset="-52"/>
              </a:rPr>
              <a:t>.</a:t>
            </a:r>
          </a:p>
          <a:p>
            <a:pPr marL="0" indent="0" algn="just">
              <a:buNone/>
            </a:pPr>
            <a:endParaRPr lang="ru-RU" sz="1400" dirty="0" smtClean="0">
              <a:latin typeface="HeliosCond" panose="020B0800000000000000" pitchFamily="34" charset="-52"/>
            </a:endParaRPr>
          </a:p>
          <a:p>
            <a:pPr marL="0" indent="0" algn="just">
              <a:buNone/>
            </a:pPr>
            <a:r>
              <a:rPr lang="ru-RU" sz="1400" dirty="0" smtClean="0">
                <a:latin typeface="HeliosCond" panose="020B0800000000000000" pitchFamily="34" charset="-52"/>
              </a:rPr>
              <a:t>Закон </a:t>
            </a:r>
            <a:r>
              <a:rPr lang="ru-RU" sz="1400" dirty="0">
                <a:latin typeface="HeliosCond" panose="020B0800000000000000" pitchFamily="34" charset="-52"/>
              </a:rPr>
              <a:t>даёт право пользоваться временем отдыха по своему усмотрению, </a:t>
            </a:r>
            <a:r>
              <a:rPr lang="ru-RU" sz="1400" dirty="0" smtClean="0">
                <a:latin typeface="HeliosCond" panose="020B0800000000000000" pitchFamily="34" charset="-52"/>
              </a:rPr>
              <a:t>а это значит, что работодатель </a:t>
            </a:r>
            <a:r>
              <a:rPr lang="ru-RU" sz="1400" dirty="0">
                <a:latin typeface="HeliosCond" panose="020B0800000000000000" pitchFamily="34" charset="-52"/>
              </a:rPr>
              <a:t>не может принудить сотрудника участвовать в </a:t>
            </a:r>
            <a:r>
              <a:rPr lang="ru-RU" sz="1400" dirty="0" smtClean="0">
                <a:latin typeface="HeliosCond" panose="020B0800000000000000" pitchFamily="34" charset="-52"/>
              </a:rPr>
              <a:t>обучении по ОТ после </a:t>
            </a:r>
            <a:r>
              <a:rPr lang="ru-RU" sz="1400" dirty="0">
                <a:latin typeface="HeliosCond" panose="020B0800000000000000" pitchFamily="34" charset="-52"/>
              </a:rPr>
              <a:t>окончания </a:t>
            </a:r>
            <a:r>
              <a:rPr lang="ru-RU" sz="1400" dirty="0" smtClean="0">
                <a:latin typeface="HeliosCond" panose="020B0800000000000000" pitchFamily="34" charset="-52"/>
              </a:rPr>
              <a:t>смены. </a:t>
            </a:r>
          </a:p>
          <a:p>
            <a:pPr marL="0" indent="0" algn="just">
              <a:buNone/>
            </a:pPr>
            <a:r>
              <a:rPr lang="ru-RU" sz="1400" dirty="0" smtClean="0">
                <a:latin typeface="HeliosCond" panose="020B0800000000000000" pitchFamily="34" charset="-52"/>
              </a:rPr>
              <a:t>ВАЖНО! При </a:t>
            </a:r>
            <a:r>
              <a:rPr lang="ru-RU" sz="1400" dirty="0">
                <a:latin typeface="HeliosCond" panose="020B0800000000000000" pitchFamily="34" charset="-52"/>
              </a:rPr>
              <a:t>этом стороны трудовых отношений могут договориться, что сотрудник все же пройдет обучение в нерабочее время, если это диктует производственная необходимость. В таком случае работнику необходимо предоставить гарантии аналогичные тем, которые даются работающим в сверхурочном режиме или в выходные дни. Речь идёт об увеличенной оплате труда и выделении дополнительных дней отдыха</a:t>
            </a:r>
            <a:endParaRPr lang="ru-RU" sz="1400" dirty="0" smtClean="0">
              <a:latin typeface="HeliosCond" panose="020B0800000000000000" pitchFamily="34" charset="-52"/>
            </a:endParaRPr>
          </a:p>
        </p:txBody>
      </p:sp>
    </p:spTree>
    <p:extLst>
      <p:ext uri="{BB962C8B-B14F-4D97-AF65-F5344CB8AC3E}">
        <p14:creationId xmlns:p14="http://schemas.microsoft.com/office/powerpoint/2010/main" val="51956728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3A78FA44-0D62-437E-9FB9-759A7CFA09C2}" type="datetime1">
              <a:rPr lang="ru-RU" smtClean="0"/>
              <a:pPr/>
              <a:t>22.05.2024</a:t>
            </a:fld>
            <a:endParaRPr lang="ru-RU" dirty="0"/>
          </a:p>
        </p:txBody>
      </p:sp>
      <p:sp>
        <p:nvSpPr>
          <p:cNvPr id="5" name="Нижний колонтитул 4"/>
          <p:cNvSpPr>
            <a:spLocks noGrp="1"/>
          </p:cNvSpPr>
          <p:nvPr>
            <p:ph type="ftr" sz="quarter" idx="11"/>
          </p:nvPr>
        </p:nvSpPr>
        <p:spPr/>
        <p:txBody>
          <a:bodyPr/>
          <a:lstStyle/>
          <a:p>
            <a:r>
              <a:rPr lang="ru-RU" dirty="0" smtClean="0"/>
              <a:t>Центр обеспечения охраны труда</a:t>
            </a:r>
            <a:endParaRPr lang="ru-RU" dirty="0"/>
          </a:p>
        </p:txBody>
      </p:sp>
      <p:sp>
        <p:nvSpPr>
          <p:cNvPr id="6" name="Номер слайда 5"/>
          <p:cNvSpPr>
            <a:spLocks noGrp="1"/>
          </p:cNvSpPr>
          <p:nvPr>
            <p:ph type="sldNum" sz="quarter" idx="12"/>
          </p:nvPr>
        </p:nvSpPr>
        <p:spPr/>
        <p:txBody>
          <a:bodyPr/>
          <a:lstStyle/>
          <a:p>
            <a:fld id="{36B1CA64-C48E-480E-A5A5-340591A3DC09}" type="slidenum">
              <a:rPr lang="ru-RU" smtClean="0"/>
              <a:pPr/>
              <a:t>8</a:t>
            </a:fld>
            <a:endParaRPr lang="ru-RU"/>
          </a:p>
        </p:txBody>
      </p:sp>
      <p:sp>
        <p:nvSpPr>
          <p:cNvPr id="7" name="Заголовок 6"/>
          <p:cNvSpPr>
            <a:spLocks noGrp="1"/>
          </p:cNvSpPr>
          <p:nvPr>
            <p:ph type="title"/>
          </p:nvPr>
        </p:nvSpPr>
        <p:spPr>
          <a:xfrm>
            <a:off x="3347864" y="346348"/>
            <a:ext cx="5328592" cy="857250"/>
          </a:xfrm>
        </p:spPr>
        <p:txBody>
          <a:bodyPr vert="horz" lIns="91440" tIns="45720" rIns="91440" bIns="45720" rtlCol="0" anchor="ctr">
            <a:noAutofit/>
          </a:bodyPr>
          <a:lstStyle/>
          <a:p>
            <a:pPr lvl="0">
              <a:lnSpc>
                <a:spcPts val="3700"/>
              </a:lnSpc>
            </a:pPr>
            <a:r>
              <a:rPr lang="ru-RU" b="1" dirty="0" smtClean="0"/>
              <a:t>1.2.2 Законодательство</a:t>
            </a:r>
          </a:p>
        </p:txBody>
      </p:sp>
      <p:sp>
        <p:nvSpPr>
          <p:cNvPr id="9" name="Прямоугольник 8"/>
          <p:cNvSpPr/>
          <p:nvPr/>
        </p:nvSpPr>
        <p:spPr>
          <a:xfrm>
            <a:off x="107504" y="1131590"/>
            <a:ext cx="8964488" cy="400110"/>
          </a:xfrm>
          <a:prstGeom prst="rect">
            <a:avLst/>
          </a:prstGeom>
          <a:noFill/>
        </p:spPr>
        <p:txBody>
          <a:bodyPr wrap="square" lIns="91440" tIns="45720" rIns="91440" bIns="45720">
            <a:spAutoFit/>
          </a:bodyPr>
          <a:lstStyle/>
          <a:p>
            <a:pPr fontAlgn="base"/>
            <a:r>
              <a:rPr lang="ru-RU" sz="2000" dirty="0" smtClean="0">
                <a:solidFill>
                  <a:srgbClr val="FF0000"/>
                </a:solidFill>
                <a:latin typeface="HeliosCond" panose="020B0800000000000000" pitchFamily="34" charset="-52"/>
              </a:rPr>
              <a:t>Обучение по охране труда: перевод на другую должность </a:t>
            </a:r>
            <a:endParaRPr lang="ru-RU" sz="2000" dirty="0">
              <a:solidFill>
                <a:srgbClr val="FF0000"/>
              </a:solidFill>
              <a:latin typeface="HeliosCond" panose="020B0800000000000000" pitchFamily="34" charset="-52"/>
            </a:endParaRPr>
          </a:p>
        </p:txBody>
      </p:sp>
      <p:sp>
        <p:nvSpPr>
          <p:cNvPr id="8" name="Содержимое 2"/>
          <p:cNvSpPr>
            <a:spLocks noGrp="1"/>
          </p:cNvSpPr>
          <p:nvPr>
            <p:ph sz="half" idx="1"/>
          </p:nvPr>
        </p:nvSpPr>
        <p:spPr>
          <a:xfrm>
            <a:off x="107504" y="1531700"/>
            <a:ext cx="8784976" cy="3200290"/>
          </a:xfrm>
          <a:noFill/>
        </p:spPr>
        <p:txBody>
          <a:bodyPr>
            <a:noAutofit/>
          </a:bodyPr>
          <a:lstStyle/>
          <a:p>
            <a:pPr marL="0" indent="0" algn="just">
              <a:buNone/>
            </a:pPr>
            <a:r>
              <a:rPr lang="ru-RU" sz="1400" dirty="0" smtClean="0">
                <a:latin typeface="HeliosCond" panose="020B0800000000000000" pitchFamily="34" charset="-52"/>
              </a:rPr>
              <a:t>Нужна ли внеплановая проверка знаний при переводе на другую должность, если уже проходил такую проверку на прежней должности.</a:t>
            </a:r>
          </a:p>
          <a:p>
            <a:pPr marL="0" indent="0" algn="just">
              <a:buNone/>
            </a:pPr>
            <a:endParaRPr lang="ru-RU" sz="1400" dirty="0">
              <a:latin typeface="HeliosCond" panose="020B0800000000000000" pitchFamily="34" charset="-52"/>
            </a:endParaRPr>
          </a:p>
          <a:p>
            <a:pPr marL="0" indent="0" algn="just">
              <a:buNone/>
            </a:pPr>
            <a:r>
              <a:rPr lang="ru-RU" sz="1400" dirty="0" smtClean="0">
                <a:solidFill>
                  <a:srgbClr val="FF0000"/>
                </a:solidFill>
                <a:latin typeface="HeliosCond" panose="020B0800000000000000" pitchFamily="34" charset="-52"/>
              </a:rPr>
              <a:t>Ответ:</a:t>
            </a:r>
          </a:p>
          <a:p>
            <a:pPr marL="0" indent="0">
              <a:buNone/>
            </a:pPr>
            <a:r>
              <a:rPr lang="ru-RU" sz="1400" dirty="0">
                <a:latin typeface="HeliosCond" panose="020B0800000000000000" pitchFamily="34" charset="-52"/>
              </a:rPr>
              <a:t>Не требуется, но при условии, если сохраняются условия труда работника, а также идентифицированные ранее источники опасности.</a:t>
            </a:r>
          </a:p>
          <a:p>
            <a:pPr marL="0" indent="0">
              <a:buNone/>
            </a:pPr>
            <a:r>
              <a:rPr lang="ru-RU" sz="1400" b="1" dirty="0">
                <a:solidFill>
                  <a:srgbClr val="FF0000"/>
                </a:solidFill>
                <a:latin typeface="HeliosCond" panose="020B0800000000000000" pitchFamily="34" charset="-52"/>
              </a:rPr>
              <a:t>Правовое обоснование:</a:t>
            </a:r>
            <a:endParaRPr lang="ru-RU" sz="1400" dirty="0">
              <a:solidFill>
                <a:srgbClr val="FF0000"/>
              </a:solidFill>
              <a:latin typeface="HeliosCond" panose="020B0800000000000000" pitchFamily="34" charset="-52"/>
            </a:endParaRPr>
          </a:p>
          <a:p>
            <a:pPr marL="0" indent="0">
              <a:buNone/>
            </a:pPr>
            <a:r>
              <a:rPr lang="ru-RU" sz="1400" dirty="0">
                <a:latin typeface="HeliosCond" panose="020B0800000000000000" pitchFamily="34" charset="-52"/>
              </a:rPr>
              <a:t>Согласно п. 7 Правил обучения по охране труда и проверки знания требований охраны труда, утвержденных постановлением Правительства РФ от 24.12.2021 № 2464 «О порядке обучения по охране труда и проверки знания требований охраны труда» при переводе работника, прошедшего необходимое ему в соответствии с настоящими Правилами обучение по охране труда, на другую должность, а также при изменении наименования его рабочего места или структурного подразделения повторное обучение по охране труда и проверка знания требований охраны труда не требуются в случае, если сохраняются условия труда работника, а также идентифицированные ранее источники опасности.</a:t>
            </a:r>
          </a:p>
          <a:p>
            <a:pPr marL="0" indent="0" algn="just">
              <a:buNone/>
            </a:pPr>
            <a:endParaRPr lang="ru-RU" sz="1400" dirty="0" smtClean="0">
              <a:latin typeface="HeliosCond" panose="020B0800000000000000" pitchFamily="34" charset="-52"/>
            </a:endParaRPr>
          </a:p>
        </p:txBody>
      </p:sp>
    </p:spTree>
    <p:extLst>
      <p:ext uri="{BB962C8B-B14F-4D97-AF65-F5344CB8AC3E}">
        <p14:creationId xmlns:p14="http://schemas.microsoft.com/office/powerpoint/2010/main" val="142698377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3A78FA44-0D62-437E-9FB9-759A7CFA09C2}" type="datetime1">
              <a:rPr lang="ru-RU" smtClean="0"/>
              <a:pPr/>
              <a:t>22.05.2024</a:t>
            </a:fld>
            <a:endParaRPr lang="ru-RU" dirty="0"/>
          </a:p>
        </p:txBody>
      </p:sp>
      <p:sp>
        <p:nvSpPr>
          <p:cNvPr id="5" name="Нижний колонтитул 4"/>
          <p:cNvSpPr>
            <a:spLocks noGrp="1"/>
          </p:cNvSpPr>
          <p:nvPr>
            <p:ph type="ftr" sz="quarter" idx="11"/>
          </p:nvPr>
        </p:nvSpPr>
        <p:spPr/>
        <p:txBody>
          <a:bodyPr/>
          <a:lstStyle/>
          <a:p>
            <a:r>
              <a:rPr lang="ru-RU" dirty="0" smtClean="0"/>
              <a:t>Центр обеспечения охраны труда</a:t>
            </a:r>
            <a:endParaRPr lang="ru-RU" dirty="0"/>
          </a:p>
        </p:txBody>
      </p:sp>
      <p:sp>
        <p:nvSpPr>
          <p:cNvPr id="6" name="Номер слайда 5"/>
          <p:cNvSpPr>
            <a:spLocks noGrp="1"/>
          </p:cNvSpPr>
          <p:nvPr>
            <p:ph type="sldNum" sz="quarter" idx="12"/>
          </p:nvPr>
        </p:nvSpPr>
        <p:spPr/>
        <p:txBody>
          <a:bodyPr/>
          <a:lstStyle/>
          <a:p>
            <a:fld id="{36B1CA64-C48E-480E-A5A5-340591A3DC09}" type="slidenum">
              <a:rPr lang="ru-RU" smtClean="0"/>
              <a:pPr/>
              <a:t>9</a:t>
            </a:fld>
            <a:endParaRPr lang="ru-RU"/>
          </a:p>
        </p:txBody>
      </p:sp>
      <p:sp>
        <p:nvSpPr>
          <p:cNvPr id="7" name="Заголовок 6"/>
          <p:cNvSpPr>
            <a:spLocks noGrp="1"/>
          </p:cNvSpPr>
          <p:nvPr>
            <p:ph type="title"/>
          </p:nvPr>
        </p:nvSpPr>
        <p:spPr>
          <a:xfrm>
            <a:off x="3347864" y="346348"/>
            <a:ext cx="5328592" cy="857250"/>
          </a:xfrm>
        </p:spPr>
        <p:txBody>
          <a:bodyPr vert="horz" lIns="91440" tIns="45720" rIns="91440" bIns="45720" rtlCol="0" anchor="ctr">
            <a:noAutofit/>
          </a:bodyPr>
          <a:lstStyle/>
          <a:p>
            <a:pPr lvl="0">
              <a:lnSpc>
                <a:spcPts val="3700"/>
              </a:lnSpc>
            </a:pPr>
            <a:r>
              <a:rPr lang="ru-RU" b="1" dirty="0" smtClean="0"/>
              <a:t>1.2.3 Законодательство</a:t>
            </a:r>
          </a:p>
        </p:txBody>
      </p:sp>
      <p:sp>
        <p:nvSpPr>
          <p:cNvPr id="9" name="Прямоугольник 8"/>
          <p:cNvSpPr/>
          <p:nvPr/>
        </p:nvSpPr>
        <p:spPr>
          <a:xfrm>
            <a:off x="107504" y="1131590"/>
            <a:ext cx="8964488" cy="400110"/>
          </a:xfrm>
          <a:prstGeom prst="rect">
            <a:avLst/>
          </a:prstGeom>
          <a:noFill/>
        </p:spPr>
        <p:txBody>
          <a:bodyPr wrap="square" lIns="91440" tIns="45720" rIns="91440" bIns="45720">
            <a:spAutoFit/>
          </a:bodyPr>
          <a:lstStyle/>
          <a:p>
            <a:pPr fontAlgn="base"/>
            <a:r>
              <a:rPr lang="ru-RU" sz="2000" dirty="0" smtClean="0">
                <a:solidFill>
                  <a:srgbClr val="FF0000"/>
                </a:solidFill>
                <a:latin typeface="HeliosCond" panose="020B0800000000000000" pitchFamily="34" charset="-52"/>
              </a:rPr>
              <a:t>Обучение по охране труда: отстранение или допуск к работе </a:t>
            </a:r>
            <a:endParaRPr lang="ru-RU" sz="2000" dirty="0">
              <a:solidFill>
                <a:srgbClr val="FF0000"/>
              </a:solidFill>
              <a:latin typeface="HeliosCond" panose="020B0800000000000000" pitchFamily="34" charset="-52"/>
            </a:endParaRPr>
          </a:p>
        </p:txBody>
      </p:sp>
      <p:sp>
        <p:nvSpPr>
          <p:cNvPr id="8" name="Содержимое 2"/>
          <p:cNvSpPr>
            <a:spLocks noGrp="1"/>
          </p:cNvSpPr>
          <p:nvPr>
            <p:ph sz="half" idx="1"/>
          </p:nvPr>
        </p:nvSpPr>
        <p:spPr>
          <a:xfrm>
            <a:off x="107504" y="1531700"/>
            <a:ext cx="8784976" cy="3200290"/>
          </a:xfrm>
          <a:noFill/>
        </p:spPr>
        <p:txBody>
          <a:bodyPr>
            <a:noAutofit/>
          </a:bodyPr>
          <a:lstStyle/>
          <a:p>
            <a:pPr marL="0" indent="0">
              <a:buNone/>
            </a:pPr>
            <a:r>
              <a:rPr lang="ru-RU" sz="1400" dirty="0">
                <a:latin typeface="HeliosCond" panose="020B0800000000000000" pitchFamily="34" charset="-52"/>
              </a:rPr>
              <a:t>Может ли быть отстранен от работы работник, не прошедший обучение и проверку знаний и навыков в области охраны труда?</a:t>
            </a:r>
          </a:p>
          <a:p>
            <a:pPr marL="0" indent="0" algn="just">
              <a:buNone/>
            </a:pPr>
            <a:endParaRPr lang="ru-RU" sz="1400" dirty="0">
              <a:latin typeface="HeliosCond" panose="020B0800000000000000" pitchFamily="34" charset="-52"/>
            </a:endParaRPr>
          </a:p>
          <a:p>
            <a:pPr marL="0" indent="0">
              <a:buNone/>
            </a:pPr>
            <a:r>
              <a:rPr lang="ru-RU" sz="1400" b="1" dirty="0">
                <a:solidFill>
                  <a:srgbClr val="FF0000"/>
                </a:solidFill>
                <a:latin typeface="HeliosCond" panose="020B0800000000000000" pitchFamily="34" charset="-52"/>
              </a:rPr>
              <a:t>Ответ:</a:t>
            </a:r>
            <a:endParaRPr lang="ru-RU" sz="1400" dirty="0">
              <a:solidFill>
                <a:srgbClr val="FF0000"/>
              </a:solidFill>
              <a:latin typeface="HeliosCond" panose="020B0800000000000000" pitchFamily="34" charset="-52"/>
            </a:endParaRPr>
          </a:p>
          <a:p>
            <a:pPr marL="0" indent="0">
              <a:buNone/>
            </a:pPr>
            <a:r>
              <a:rPr lang="ru-RU" sz="1400" dirty="0">
                <a:latin typeface="HeliosCond" panose="020B0800000000000000" pitchFamily="34" charset="-52"/>
              </a:rPr>
              <a:t>Отстранение работника от работы в этом случае является обязанностью работодателя.</a:t>
            </a:r>
          </a:p>
          <a:p>
            <a:pPr marL="0" indent="0">
              <a:buNone/>
            </a:pPr>
            <a:r>
              <a:rPr lang="ru-RU" sz="1400" b="1" dirty="0">
                <a:solidFill>
                  <a:srgbClr val="FF0000"/>
                </a:solidFill>
                <a:latin typeface="HeliosCond" panose="020B0800000000000000" pitchFamily="34" charset="-52"/>
              </a:rPr>
              <a:t>Правовое обоснование:</a:t>
            </a:r>
            <a:endParaRPr lang="ru-RU" sz="1400" dirty="0">
              <a:solidFill>
                <a:srgbClr val="FF0000"/>
              </a:solidFill>
              <a:latin typeface="HeliosCond" panose="020B0800000000000000" pitchFamily="34" charset="-52"/>
            </a:endParaRPr>
          </a:p>
          <a:p>
            <a:pPr marL="0" indent="0">
              <a:buNone/>
            </a:pPr>
            <a:r>
              <a:rPr lang="ru-RU" sz="1400" dirty="0">
                <a:latin typeface="HeliosCond" panose="020B0800000000000000" pitchFamily="34" charset="-52"/>
              </a:rPr>
              <a:t>В соответствии со ст. 219 ТК РФ все работники, в том числе руководители организаций, а также работодатели </a:t>
            </a:r>
            <a:r>
              <a:rPr lang="ru-RU" sz="1400" dirty="0" smtClean="0">
                <a:latin typeface="HeliosCond" panose="020B0800000000000000" pitchFamily="34" charset="-52"/>
              </a:rPr>
              <a:t>– ИП обязаны </a:t>
            </a:r>
            <a:r>
              <a:rPr lang="ru-RU" sz="1400" dirty="0">
                <a:latin typeface="HeliosCond" panose="020B0800000000000000" pitchFamily="34" charset="-52"/>
              </a:rPr>
              <a:t>проходить обучение по охране труда и проверку знания требований охраны труда.</a:t>
            </a:r>
          </a:p>
          <a:p>
            <a:pPr marL="0" indent="0">
              <a:buNone/>
            </a:pPr>
            <a:r>
              <a:rPr lang="ru-RU" sz="1400" dirty="0">
                <a:latin typeface="HeliosCond" panose="020B0800000000000000" pitchFamily="34" charset="-52"/>
              </a:rPr>
              <a:t>На основании ч. 1 ст. 76 ТК РФ работодатель обязан отстранить от работы работника, не прошедшего в установленном </a:t>
            </a:r>
            <a:r>
              <a:rPr lang="ru-RU" sz="1400" dirty="0">
                <a:latin typeface="HeliosCond" panose="020B0800000000000000" pitchFamily="34" charset="-52"/>
                <a:hlinkClick r:id="rId2"/>
              </a:rPr>
              <a:t>порядке</a:t>
            </a:r>
            <a:r>
              <a:rPr lang="ru-RU" sz="1400" dirty="0">
                <a:latin typeface="HeliosCond" panose="020B0800000000000000" pitchFamily="34" charset="-52"/>
              </a:rPr>
              <a:t> обучение и проверку знаний и навыков в области охраны труда.</a:t>
            </a:r>
          </a:p>
          <a:p>
            <a:pPr marL="0" indent="0" algn="just">
              <a:buNone/>
            </a:pPr>
            <a:endParaRPr lang="ru-RU" sz="1400" dirty="0" smtClean="0">
              <a:latin typeface="HeliosCond" panose="020B0800000000000000" pitchFamily="34" charset="-52"/>
            </a:endParaRPr>
          </a:p>
          <a:p>
            <a:pPr marL="0" indent="0" algn="just">
              <a:buNone/>
            </a:pPr>
            <a:r>
              <a:rPr lang="ru-RU" sz="1400" dirty="0" smtClean="0">
                <a:solidFill>
                  <a:srgbClr val="FF0000"/>
                </a:solidFill>
                <a:latin typeface="HeliosCond" panose="020B0800000000000000" pitchFamily="34" charset="-52"/>
              </a:rPr>
              <a:t>Случай: </a:t>
            </a:r>
            <a:r>
              <a:rPr lang="ru-RU" sz="1400" dirty="0" smtClean="0">
                <a:latin typeface="HeliosCond" panose="020B0800000000000000" pitchFamily="34" charset="-52"/>
              </a:rPr>
              <a:t>ГИТ оштрафовал организацию за допуск к работе без соответствующего обучения. Работник работал 2-й день, ему требовалось обучение и стажировка на РМ. Процесс обучения шел, а работник уже выполнял работу</a:t>
            </a:r>
          </a:p>
        </p:txBody>
      </p:sp>
    </p:spTree>
    <p:extLst>
      <p:ext uri="{BB962C8B-B14F-4D97-AF65-F5344CB8AC3E}">
        <p14:creationId xmlns:p14="http://schemas.microsoft.com/office/powerpoint/2010/main" val="415252641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3A78FA44-0D62-437E-9FB9-759A7CFA09C2}" type="datetime1">
              <a:rPr lang="ru-RU" smtClean="0"/>
              <a:pPr/>
              <a:t>22.05.2024</a:t>
            </a:fld>
            <a:endParaRPr lang="ru-RU" dirty="0"/>
          </a:p>
        </p:txBody>
      </p:sp>
      <p:sp>
        <p:nvSpPr>
          <p:cNvPr id="5" name="Нижний колонтитул 4"/>
          <p:cNvSpPr>
            <a:spLocks noGrp="1"/>
          </p:cNvSpPr>
          <p:nvPr>
            <p:ph type="ftr" sz="quarter" idx="11"/>
          </p:nvPr>
        </p:nvSpPr>
        <p:spPr/>
        <p:txBody>
          <a:bodyPr/>
          <a:lstStyle/>
          <a:p>
            <a:r>
              <a:rPr lang="ru-RU" dirty="0" smtClean="0"/>
              <a:t>Центр обеспечения охраны труда</a:t>
            </a:r>
            <a:endParaRPr lang="ru-RU" dirty="0"/>
          </a:p>
        </p:txBody>
      </p:sp>
      <p:sp>
        <p:nvSpPr>
          <p:cNvPr id="6" name="Номер слайда 5"/>
          <p:cNvSpPr>
            <a:spLocks noGrp="1"/>
          </p:cNvSpPr>
          <p:nvPr>
            <p:ph type="sldNum" sz="quarter" idx="12"/>
          </p:nvPr>
        </p:nvSpPr>
        <p:spPr/>
        <p:txBody>
          <a:bodyPr/>
          <a:lstStyle/>
          <a:p>
            <a:fld id="{36B1CA64-C48E-480E-A5A5-340591A3DC09}" type="slidenum">
              <a:rPr lang="ru-RU" smtClean="0"/>
              <a:pPr/>
              <a:t>10</a:t>
            </a:fld>
            <a:endParaRPr lang="ru-RU"/>
          </a:p>
        </p:txBody>
      </p:sp>
      <p:sp>
        <p:nvSpPr>
          <p:cNvPr id="7" name="Заголовок 6"/>
          <p:cNvSpPr>
            <a:spLocks noGrp="1"/>
          </p:cNvSpPr>
          <p:nvPr>
            <p:ph type="title"/>
          </p:nvPr>
        </p:nvSpPr>
        <p:spPr>
          <a:xfrm>
            <a:off x="3347864" y="346348"/>
            <a:ext cx="5328592" cy="857250"/>
          </a:xfrm>
        </p:spPr>
        <p:txBody>
          <a:bodyPr vert="horz" lIns="91440" tIns="45720" rIns="91440" bIns="45720" rtlCol="0" anchor="ctr">
            <a:noAutofit/>
          </a:bodyPr>
          <a:lstStyle/>
          <a:p>
            <a:pPr lvl="0">
              <a:lnSpc>
                <a:spcPts val="3700"/>
              </a:lnSpc>
            </a:pPr>
            <a:r>
              <a:rPr lang="ru-RU" b="1" dirty="0" smtClean="0"/>
              <a:t>1.3. Законодательство</a:t>
            </a:r>
          </a:p>
        </p:txBody>
      </p:sp>
      <p:sp>
        <p:nvSpPr>
          <p:cNvPr id="9" name="Прямоугольник 8"/>
          <p:cNvSpPr/>
          <p:nvPr/>
        </p:nvSpPr>
        <p:spPr>
          <a:xfrm>
            <a:off x="0" y="1131590"/>
            <a:ext cx="8964488" cy="369332"/>
          </a:xfrm>
          <a:prstGeom prst="rect">
            <a:avLst/>
          </a:prstGeom>
          <a:noFill/>
        </p:spPr>
        <p:txBody>
          <a:bodyPr wrap="square" lIns="91440" tIns="45720" rIns="91440" bIns="45720">
            <a:spAutoFit/>
          </a:bodyPr>
          <a:lstStyle/>
          <a:p>
            <a:pPr fontAlgn="base"/>
            <a:r>
              <a:rPr lang="ru-RU" dirty="0" smtClean="0">
                <a:solidFill>
                  <a:srgbClr val="FF0000"/>
                </a:solidFill>
                <a:latin typeface="HeliosCond" panose="020B0800000000000000" pitchFamily="34" charset="-52"/>
              </a:rPr>
              <a:t>Должен ли быть преподаватель по ПП в организации и какие требования к МТБ</a:t>
            </a:r>
            <a:endParaRPr lang="ru-RU" dirty="0">
              <a:solidFill>
                <a:srgbClr val="FF0000"/>
              </a:solidFill>
              <a:latin typeface="HeliosCond" panose="020B0800000000000000" pitchFamily="34" charset="-52"/>
            </a:endParaRPr>
          </a:p>
        </p:txBody>
      </p:sp>
      <p:sp>
        <p:nvSpPr>
          <p:cNvPr id="8" name="Содержимое 2"/>
          <p:cNvSpPr>
            <a:spLocks noGrp="1"/>
          </p:cNvSpPr>
          <p:nvPr>
            <p:ph sz="half" idx="1"/>
          </p:nvPr>
        </p:nvSpPr>
        <p:spPr>
          <a:xfrm>
            <a:off x="89756" y="1635646"/>
            <a:ext cx="8784976" cy="3360722"/>
          </a:xfrm>
          <a:noFill/>
        </p:spPr>
        <p:txBody>
          <a:bodyPr>
            <a:noAutofit/>
          </a:bodyPr>
          <a:lstStyle/>
          <a:p>
            <a:pPr marL="0" indent="0">
              <a:buNone/>
            </a:pPr>
            <a:r>
              <a:rPr lang="ru-RU" sz="1600" dirty="0" smtClean="0">
                <a:latin typeface="HeliosCond" panose="020B0800000000000000" pitchFamily="34" charset="-52"/>
              </a:rPr>
              <a:t>Постановление 2464: </a:t>
            </a:r>
          </a:p>
          <a:p>
            <a:pPr marL="0" indent="0">
              <a:buNone/>
            </a:pPr>
            <a:r>
              <a:rPr lang="ru-RU" sz="1600" dirty="0" smtClean="0">
                <a:latin typeface="HeliosCond" panose="020B0800000000000000" pitchFamily="34" charset="-52"/>
              </a:rPr>
              <a:t>П. 96 </a:t>
            </a:r>
          </a:p>
          <a:p>
            <a:pPr>
              <a:buFontTx/>
              <a:buChar char="-"/>
            </a:pPr>
            <a:r>
              <a:rPr lang="ru-RU" sz="1600" dirty="0" smtClean="0">
                <a:latin typeface="HeliosCond" panose="020B0800000000000000" pitchFamily="34" charset="-52"/>
              </a:rPr>
              <a:t>наличие МТБ, </a:t>
            </a:r>
            <a:r>
              <a:rPr lang="ru-RU" sz="1600" dirty="0">
                <a:latin typeface="HeliosCond" panose="020B0800000000000000" pitchFamily="34" charset="-52"/>
              </a:rPr>
              <a:t>в виде мест обучения работников или учебных помещений, а также </a:t>
            </a:r>
            <a:r>
              <a:rPr lang="ru-RU" sz="1600" dirty="0">
                <a:solidFill>
                  <a:srgbClr val="FF0000"/>
                </a:solidFill>
                <a:latin typeface="HeliosCond" panose="020B0800000000000000" pitchFamily="34" charset="-52"/>
              </a:rPr>
              <a:t>оборудования, технических средств обучения </a:t>
            </a:r>
            <a:r>
              <a:rPr lang="ru-RU" sz="1600" dirty="0">
                <a:latin typeface="HeliosCond" panose="020B0800000000000000" pitchFamily="34" charset="-52"/>
              </a:rPr>
              <a:t>для осуществления процесса обучения по охране </a:t>
            </a:r>
            <a:r>
              <a:rPr lang="ru-RU" sz="1600" dirty="0" smtClean="0">
                <a:latin typeface="HeliosCond" panose="020B0800000000000000" pitchFamily="34" charset="-52"/>
              </a:rPr>
              <a:t>труда;</a:t>
            </a:r>
          </a:p>
          <a:p>
            <a:pPr>
              <a:buFontTx/>
              <a:buChar char="-"/>
            </a:pPr>
            <a:r>
              <a:rPr lang="ru-RU" sz="1600" dirty="0" smtClean="0">
                <a:latin typeface="HeliosCond" panose="020B0800000000000000" pitchFamily="34" charset="-52"/>
              </a:rPr>
              <a:t>наличие УМБ в </a:t>
            </a:r>
            <a:r>
              <a:rPr lang="ru-RU" sz="1600" dirty="0">
                <a:latin typeface="HeliosCond" panose="020B0800000000000000" pitchFamily="34" charset="-52"/>
              </a:rPr>
              <a:t>виде программ обучения по охране труда и учебных материалов для каждой программы обучения по охране труда</a:t>
            </a:r>
            <a:r>
              <a:rPr lang="ru-RU" sz="1600" dirty="0" smtClean="0">
                <a:latin typeface="HeliosCond" panose="020B0800000000000000" pitchFamily="34" charset="-52"/>
              </a:rPr>
              <a:t>;</a:t>
            </a:r>
          </a:p>
          <a:p>
            <a:pPr marL="0" indent="0">
              <a:buNone/>
            </a:pPr>
            <a:r>
              <a:rPr lang="ru-RU" sz="1600" dirty="0" smtClean="0">
                <a:latin typeface="HeliosCond" panose="020B0800000000000000" pitchFamily="34" charset="-52"/>
              </a:rPr>
              <a:t>П.35 </a:t>
            </a:r>
          </a:p>
          <a:p>
            <a:pPr marL="0" indent="0">
              <a:buNone/>
            </a:pPr>
            <a:r>
              <a:rPr lang="ru-RU" sz="1600" dirty="0">
                <a:latin typeface="HeliosCond" panose="020B0800000000000000" pitchFamily="34" charset="-52"/>
              </a:rPr>
              <a:t>Обучение работников по оказанию </a:t>
            </a:r>
            <a:r>
              <a:rPr lang="ru-RU" sz="1600" dirty="0" smtClean="0">
                <a:latin typeface="HeliosCond" panose="020B0800000000000000" pitchFamily="34" charset="-52"/>
              </a:rPr>
              <a:t>ПП</a:t>
            </a:r>
            <a:r>
              <a:rPr lang="ru-RU" sz="1600" dirty="0">
                <a:latin typeface="HeliosCond" panose="020B0800000000000000" pitchFamily="34" charset="-52"/>
              </a:rPr>
              <a:t> пострадавшим </a:t>
            </a:r>
            <a:r>
              <a:rPr lang="ru-RU" sz="1600" dirty="0" smtClean="0">
                <a:latin typeface="HeliosCond" panose="020B0800000000000000" pitchFamily="34" charset="-52"/>
              </a:rPr>
              <a:t>проводится с </a:t>
            </a:r>
            <a:r>
              <a:rPr lang="ru-RU" sz="1600" dirty="0">
                <a:latin typeface="HeliosCond" panose="020B0800000000000000" pitchFamily="34" charset="-52"/>
              </a:rPr>
              <a:t>привлечением работников или иных специалистов, имеющих подготовку по оказанию </a:t>
            </a:r>
            <a:r>
              <a:rPr lang="ru-RU" sz="1600" dirty="0" smtClean="0">
                <a:latin typeface="HeliosCond" panose="020B0800000000000000" pitchFamily="34" charset="-52"/>
              </a:rPr>
              <a:t>ПП</a:t>
            </a:r>
            <a:r>
              <a:rPr lang="ru-RU" sz="1600" dirty="0">
                <a:latin typeface="HeliosCond" panose="020B0800000000000000" pitchFamily="34" charset="-52"/>
              </a:rPr>
              <a:t> в объеме не менее 8 часов </a:t>
            </a:r>
            <a:r>
              <a:rPr lang="ru-RU" sz="1600" dirty="0" smtClean="0">
                <a:latin typeface="HeliosCond" panose="020B0800000000000000" pitchFamily="34" charset="-52"/>
              </a:rPr>
              <a:t>и </a:t>
            </a:r>
            <a:r>
              <a:rPr lang="ru-RU" sz="1600" dirty="0">
                <a:latin typeface="HeliosCond" panose="020B0800000000000000" pitchFamily="34" charset="-52"/>
              </a:rPr>
              <a:t>прошедших подготовку по программам </a:t>
            </a:r>
            <a:r>
              <a:rPr lang="ru-RU" sz="1600" dirty="0" smtClean="0">
                <a:latin typeface="HeliosCond" panose="020B0800000000000000" pitchFamily="34" charset="-52"/>
              </a:rPr>
              <a:t>ДПО повышения </a:t>
            </a:r>
            <a:r>
              <a:rPr lang="ru-RU" sz="1600" dirty="0">
                <a:latin typeface="HeliosCond" panose="020B0800000000000000" pitchFamily="34" charset="-52"/>
              </a:rPr>
              <a:t>квалификации по подготовке преподавателей, обучающих приемам оказания первой помощи.</a:t>
            </a:r>
          </a:p>
        </p:txBody>
      </p:sp>
    </p:spTree>
    <p:extLst>
      <p:ext uri="{BB962C8B-B14F-4D97-AF65-F5344CB8AC3E}">
        <p14:creationId xmlns:p14="http://schemas.microsoft.com/office/powerpoint/2010/main" val="170777257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3A78FA44-0D62-437E-9FB9-759A7CFA09C2}" type="datetime1">
              <a:rPr lang="ru-RU" smtClean="0"/>
              <a:pPr/>
              <a:t>22.05.2024</a:t>
            </a:fld>
            <a:endParaRPr lang="ru-RU" dirty="0"/>
          </a:p>
        </p:txBody>
      </p:sp>
      <p:sp>
        <p:nvSpPr>
          <p:cNvPr id="5" name="Нижний колонтитул 4"/>
          <p:cNvSpPr>
            <a:spLocks noGrp="1"/>
          </p:cNvSpPr>
          <p:nvPr>
            <p:ph type="ftr" sz="quarter" idx="11"/>
          </p:nvPr>
        </p:nvSpPr>
        <p:spPr/>
        <p:txBody>
          <a:bodyPr/>
          <a:lstStyle/>
          <a:p>
            <a:r>
              <a:rPr lang="ru-RU" dirty="0" smtClean="0"/>
              <a:t>Центр обеспечения охраны труда</a:t>
            </a:r>
            <a:endParaRPr lang="ru-RU" dirty="0"/>
          </a:p>
        </p:txBody>
      </p:sp>
      <p:sp>
        <p:nvSpPr>
          <p:cNvPr id="6" name="Номер слайда 5"/>
          <p:cNvSpPr>
            <a:spLocks noGrp="1"/>
          </p:cNvSpPr>
          <p:nvPr>
            <p:ph type="sldNum" sz="quarter" idx="12"/>
          </p:nvPr>
        </p:nvSpPr>
        <p:spPr/>
        <p:txBody>
          <a:bodyPr/>
          <a:lstStyle/>
          <a:p>
            <a:fld id="{36B1CA64-C48E-480E-A5A5-340591A3DC09}" type="slidenum">
              <a:rPr lang="ru-RU" smtClean="0"/>
              <a:pPr/>
              <a:t>11</a:t>
            </a:fld>
            <a:endParaRPr lang="ru-RU"/>
          </a:p>
        </p:txBody>
      </p:sp>
      <p:sp>
        <p:nvSpPr>
          <p:cNvPr id="7" name="Заголовок 6"/>
          <p:cNvSpPr>
            <a:spLocks noGrp="1"/>
          </p:cNvSpPr>
          <p:nvPr>
            <p:ph type="title"/>
          </p:nvPr>
        </p:nvSpPr>
        <p:spPr>
          <a:xfrm>
            <a:off x="3347864" y="346348"/>
            <a:ext cx="5328592" cy="857250"/>
          </a:xfrm>
        </p:spPr>
        <p:txBody>
          <a:bodyPr vert="horz" lIns="91440" tIns="45720" rIns="91440" bIns="45720" rtlCol="0" anchor="ctr">
            <a:noAutofit/>
          </a:bodyPr>
          <a:lstStyle/>
          <a:p>
            <a:pPr lvl="0">
              <a:lnSpc>
                <a:spcPts val="3700"/>
              </a:lnSpc>
            </a:pPr>
            <a:r>
              <a:rPr lang="ru-RU" b="1" dirty="0" smtClean="0"/>
              <a:t>1.3. Законодательство</a:t>
            </a:r>
          </a:p>
        </p:txBody>
      </p:sp>
      <p:sp>
        <p:nvSpPr>
          <p:cNvPr id="9" name="Прямоугольник 8"/>
          <p:cNvSpPr/>
          <p:nvPr/>
        </p:nvSpPr>
        <p:spPr>
          <a:xfrm>
            <a:off x="0" y="1131590"/>
            <a:ext cx="8964488" cy="369332"/>
          </a:xfrm>
          <a:prstGeom prst="rect">
            <a:avLst/>
          </a:prstGeom>
          <a:noFill/>
        </p:spPr>
        <p:txBody>
          <a:bodyPr wrap="square" lIns="91440" tIns="45720" rIns="91440" bIns="45720">
            <a:spAutoFit/>
          </a:bodyPr>
          <a:lstStyle/>
          <a:p>
            <a:pPr fontAlgn="base"/>
            <a:r>
              <a:rPr lang="ru-RU" dirty="0" smtClean="0">
                <a:solidFill>
                  <a:srgbClr val="FF0000"/>
                </a:solidFill>
                <a:latin typeface="HeliosCond" panose="020B0800000000000000" pitchFamily="34" charset="-52"/>
              </a:rPr>
              <a:t>Должен ли быть преподаватель по ПП в организации и какие требования к МТБ</a:t>
            </a:r>
            <a:endParaRPr lang="ru-RU" dirty="0">
              <a:solidFill>
                <a:srgbClr val="FF0000"/>
              </a:solidFill>
              <a:latin typeface="HeliosCond" panose="020B0800000000000000" pitchFamily="34" charset="-52"/>
            </a:endParaRPr>
          </a:p>
        </p:txBody>
      </p:sp>
      <p:sp>
        <p:nvSpPr>
          <p:cNvPr id="8" name="Содержимое 2"/>
          <p:cNvSpPr>
            <a:spLocks noGrp="1"/>
          </p:cNvSpPr>
          <p:nvPr>
            <p:ph sz="half" idx="1"/>
          </p:nvPr>
        </p:nvSpPr>
        <p:spPr>
          <a:xfrm>
            <a:off x="89756" y="1635646"/>
            <a:ext cx="8784976" cy="3360722"/>
          </a:xfrm>
          <a:noFill/>
        </p:spPr>
        <p:txBody>
          <a:bodyPr>
            <a:noAutofit/>
          </a:bodyPr>
          <a:lstStyle/>
          <a:p>
            <a:pPr>
              <a:buAutoNum type="arabicPeriod"/>
            </a:pPr>
            <a:r>
              <a:rPr lang="ru-RU" sz="1400" dirty="0" smtClean="0">
                <a:latin typeface="HeliosCond" panose="020B0800000000000000" pitchFamily="34" charset="-52"/>
              </a:rPr>
              <a:t>Поскольку Постановление 2464 выведено из под ФЗ 273, то и требования к преподавателям (их профессиональной подготовке/переподготовке) не применяются </a:t>
            </a:r>
          </a:p>
          <a:p>
            <a:pPr>
              <a:buAutoNum type="arabicPeriod"/>
            </a:pPr>
            <a:r>
              <a:rPr lang="ru-RU" sz="1400" dirty="0" smtClean="0">
                <a:latin typeface="HeliosCond" panose="020B0800000000000000" pitchFamily="34" charset="-52"/>
              </a:rPr>
              <a:t>Письмо Минтруда РФ </a:t>
            </a:r>
            <a:r>
              <a:rPr lang="ru-RU" sz="1400" dirty="0">
                <a:latin typeface="HeliosCond" panose="020B0800000000000000" pitchFamily="34" charset="-52"/>
              </a:rPr>
              <a:t>от 22.09.2022 N 15-2/ООГ-2333 </a:t>
            </a:r>
            <a:r>
              <a:rPr lang="ru-RU" sz="1400" dirty="0" smtClean="0">
                <a:latin typeface="HeliosCond" panose="020B0800000000000000" pitchFamily="34" charset="-52"/>
              </a:rPr>
              <a:t>«О </a:t>
            </a:r>
            <a:r>
              <a:rPr lang="ru-RU" sz="1400" dirty="0">
                <a:latin typeface="HeliosCond" panose="020B0800000000000000" pitchFamily="34" charset="-52"/>
              </a:rPr>
              <a:t>применении Правил обучения по охране труда и проверки знания требований охраны труда, утвержденных постановлением Правительства РФ от 24.12.2021 N </a:t>
            </a:r>
            <a:r>
              <a:rPr lang="ru-RU" sz="1400" dirty="0" smtClean="0">
                <a:latin typeface="HeliosCond" panose="020B0800000000000000" pitchFamily="34" charset="-52"/>
              </a:rPr>
              <a:t>2464»</a:t>
            </a:r>
          </a:p>
          <a:p>
            <a:pPr marL="0" indent="0">
              <a:buNone/>
            </a:pPr>
            <a:r>
              <a:rPr lang="ru-RU" sz="1400" dirty="0" smtClean="0">
                <a:latin typeface="HeliosCond" panose="020B0800000000000000" pitchFamily="34" charset="-52"/>
              </a:rPr>
              <a:t>Согласно ГОСТ Р 53626-2009 технические средства обучения - </a:t>
            </a:r>
            <a:r>
              <a:rPr lang="ru-RU" sz="1400" dirty="0">
                <a:latin typeface="HeliosCond" panose="020B0800000000000000" pitchFamily="34" charset="-52"/>
              </a:rPr>
              <a:t>это специализированные технические средства, предназначенные для использования в образовательном процессе в целях повышения качества и эффективности обучения.</a:t>
            </a:r>
          </a:p>
          <a:p>
            <a:pPr marL="0" indent="0">
              <a:buNone/>
            </a:pPr>
            <a:r>
              <a:rPr lang="ru-RU" sz="1400" dirty="0">
                <a:latin typeface="HeliosCond" panose="020B0800000000000000" pitchFamily="34" charset="-52"/>
              </a:rPr>
              <a:t>ТСО могут быть в виде устройства, аппаратуры, оборудования, информационно-программного обеспечения или комбинации этих средств с учетом их функционального назначения в образовательном процессе</a:t>
            </a:r>
          </a:p>
          <a:p>
            <a:pPr marL="0" indent="0">
              <a:buNone/>
            </a:pPr>
            <a:endParaRPr lang="ru-RU" sz="1400" smtClean="0">
              <a:latin typeface="HeliosCond" panose="020B0800000000000000" pitchFamily="34" charset="-52"/>
            </a:endParaRPr>
          </a:p>
          <a:p>
            <a:pPr marL="0" indent="0">
              <a:buNone/>
            </a:pPr>
            <a:r>
              <a:rPr lang="ru-RU" sz="1400" smtClean="0">
                <a:latin typeface="HeliosCond" panose="020B0800000000000000" pitchFamily="34" charset="-52"/>
              </a:rPr>
              <a:t>Соответственно</a:t>
            </a:r>
            <a:r>
              <a:rPr lang="ru-RU" sz="1400" dirty="0">
                <a:latin typeface="HeliosCond" panose="020B0800000000000000" pitchFamily="34" charset="-52"/>
              </a:rPr>
              <a:t>, к техническим средствам обучения можно отнести как компьютеры, так и тренажеры, полигоны, оборудование для отработки практических навыков, инструменты, приспособления, СИЗ </a:t>
            </a:r>
            <a:r>
              <a:rPr lang="ru-RU" sz="1400" dirty="0" smtClean="0">
                <a:latin typeface="HeliosCond" panose="020B0800000000000000" pitchFamily="34" charset="-52"/>
              </a:rPr>
              <a:t>и</a:t>
            </a:r>
            <a:endParaRPr lang="ru-RU" sz="1400" dirty="0">
              <a:latin typeface="HeliosCond" panose="020B0800000000000000" pitchFamily="34" charset="-52"/>
            </a:endParaRPr>
          </a:p>
        </p:txBody>
      </p:sp>
    </p:spTree>
    <p:extLst>
      <p:ext uri="{BB962C8B-B14F-4D97-AF65-F5344CB8AC3E}">
        <p14:creationId xmlns:p14="http://schemas.microsoft.com/office/powerpoint/2010/main" val="342607936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3A78FA44-0D62-437E-9FB9-759A7CFA09C2}" type="datetime1">
              <a:rPr lang="ru-RU" smtClean="0"/>
              <a:pPr/>
              <a:t>22.05.2024</a:t>
            </a:fld>
            <a:endParaRPr lang="ru-RU" dirty="0"/>
          </a:p>
        </p:txBody>
      </p:sp>
      <p:sp>
        <p:nvSpPr>
          <p:cNvPr id="5" name="Нижний колонтитул 4"/>
          <p:cNvSpPr>
            <a:spLocks noGrp="1"/>
          </p:cNvSpPr>
          <p:nvPr>
            <p:ph type="ftr" sz="quarter" idx="11"/>
          </p:nvPr>
        </p:nvSpPr>
        <p:spPr/>
        <p:txBody>
          <a:bodyPr/>
          <a:lstStyle/>
          <a:p>
            <a:r>
              <a:rPr lang="ru-RU" dirty="0" smtClean="0"/>
              <a:t>Центр обеспечения охраны труда</a:t>
            </a:r>
            <a:endParaRPr lang="ru-RU" dirty="0"/>
          </a:p>
        </p:txBody>
      </p:sp>
      <p:sp>
        <p:nvSpPr>
          <p:cNvPr id="6" name="Номер слайда 5"/>
          <p:cNvSpPr>
            <a:spLocks noGrp="1"/>
          </p:cNvSpPr>
          <p:nvPr>
            <p:ph type="sldNum" sz="quarter" idx="12"/>
          </p:nvPr>
        </p:nvSpPr>
        <p:spPr/>
        <p:txBody>
          <a:bodyPr/>
          <a:lstStyle/>
          <a:p>
            <a:fld id="{36B1CA64-C48E-480E-A5A5-340591A3DC09}" type="slidenum">
              <a:rPr lang="ru-RU" smtClean="0"/>
              <a:pPr/>
              <a:t>12</a:t>
            </a:fld>
            <a:endParaRPr lang="ru-RU"/>
          </a:p>
        </p:txBody>
      </p:sp>
      <p:sp>
        <p:nvSpPr>
          <p:cNvPr id="7" name="Заголовок 6"/>
          <p:cNvSpPr>
            <a:spLocks noGrp="1"/>
          </p:cNvSpPr>
          <p:nvPr>
            <p:ph type="title"/>
          </p:nvPr>
        </p:nvSpPr>
        <p:spPr>
          <a:xfrm>
            <a:off x="3347864" y="346348"/>
            <a:ext cx="5328592" cy="857250"/>
          </a:xfrm>
        </p:spPr>
        <p:txBody>
          <a:bodyPr vert="horz" lIns="91440" tIns="45720" rIns="91440" bIns="45720" rtlCol="0" anchor="ctr">
            <a:noAutofit/>
          </a:bodyPr>
          <a:lstStyle/>
          <a:p>
            <a:pPr lvl="0">
              <a:lnSpc>
                <a:spcPts val="3700"/>
              </a:lnSpc>
            </a:pPr>
            <a:r>
              <a:rPr lang="ru-RU" b="1" dirty="0" smtClean="0"/>
              <a:t>1.4. Законодательство</a:t>
            </a:r>
          </a:p>
        </p:txBody>
      </p:sp>
      <p:sp>
        <p:nvSpPr>
          <p:cNvPr id="9" name="Прямоугольник 8"/>
          <p:cNvSpPr/>
          <p:nvPr/>
        </p:nvSpPr>
        <p:spPr>
          <a:xfrm>
            <a:off x="10468" y="1122760"/>
            <a:ext cx="8964488" cy="923330"/>
          </a:xfrm>
          <a:prstGeom prst="rect">
            <a:avLst/>
          </a:prstGeom>
          <a:noFill/>
        </p:spPr>
        <p:txBody>
          <a:bodyPr wrap="square" lIns="91440" tIns="45720" rIns="91440" bIns="45720">
            <a:spAutoFit/>
          </a:bodyPr>
          <a:lstStyle/>
          <a:p>
            <a:r>
              <a:rPr lang="ru-RU" b="1" dirty="0" smtClean="0">
                <a:solidFill>
                  <a:srgbClr val="FF0000"/>
                </a:solidFill>
                <a:latin typeface="HeliosCond" panose="020B0800000000000000" pitchFamily="34" charset="-52"/>
              </a:rPr>
              <a:t>Письмо Минтруда </a:t>
            </a:r>
            <a:r>
              <a:rPr lang="ru-RU" b="1" dirty="0">
                <a:solidFill>
                  <a:srgbClr val="FF0000"/>
                </a:solidFill>
                <a:latin typeface="HeliosCond" panose="020B0800000000000000" pitchFamily="34" charset="-52"/>
              </a:rPr>
              <a:t>и </a:t>
            </a:r>
            <a:r>
              <a:rPr lang="ru-RU" b="1" dirty="0" smtClean="0">
                <a:solidFill>
                  <a:srgbClr val="FF0000"/>
                </a:solidFill>
                <a:latin typeface="HeliosCond" panose="020B0800000000000000" pitchFamily="34" charset="-52"/>
              </a:rPr>
              <a:t>соцзащиты РФ № </a:t>
            </a:r>
            <a:r>
              <a:rPr lang="ru-RU" b="1" dirty="0">
                <a:solidFill>
                  <a:srgbClr val="FF0000"/>
                </a:solidFill>
                <a:latin typeface="HeliosCond" panose="020B0800000000000000" pitchFamily="34" charset="-52"/>
              </a:rPr>
              <a:t>14-6/ООГ-2091 от </a:t>
            </a:r>
            <a:r>
              <a:rPr lang="ru-RU" b="1" dirty="0" smtClean="0">
                <a:solidFill>
                  <a:srgbClr val="FF0000"/>
                </a:solidFill>
                <a:latin typeface="HeliosCond" panose="020B0800000000000000" pitchFamily="34" charset="-52"/>
              </a:rPr>
              <a:t>09.04.2024</a:t>
            </a:r>
          </a:p>
          <a:p>
            <a:r>
              <a:rPr lang="ru-RU" b="1" dirty="0" smtClean="0">
                <a:solidFill>
                  <a:srgbClr val="FF0000"/>
                </a:solidFill>
                <a:latin typeface="HeliosCond" panose="020B0800000000000000" pitchFamily="34" charset="-52"/>
              </a:rPr>
              <a:t>О </a:t>
            </a:r>
            <a:r>
              <a:rPr lang="ru-RU" b="1" dirty="0">
                <a:solidFill>
                  <a:srgbClr val="FF0000"/>
                </a:solidFill>
                <a:latin typeface="HeliosCond" panose="020B0800000000000000" pitchFamily="34" charset="-52"/>
              </a:rPr>
              <a:t>прохождении работником обязательного периодического медосмотра в выходные дни и его оплате</a:t>
            </a:r>
          </a:p>
        </p:txBody>
      </p:sp>
      <p:sp>
        <p:nvSpPr>
          <p:cNvPr id="8" name="Содержимое 2"/>
          <p:cNvSpPr>
            <a:spLocks noGrp="1"/>
          </p:cNvSpPr>
          <p:nvPr>
            <p:ph sz="half" idx="1"/>
          </p:nvPr>
        </p:nvSpPr>
        <p:spPr>
          <a:xfrm>
            <a:off x="13792" y="2211710"/>
            <a:ext cx="8964488" cy="3360722"/>
          </a:xfrm>
          <a:noFill/>
        </p:spPr>
        <p:txBody>
          <a:bodyPr>
            <a:noAutofit/>
          </a:bodyPr>
          <a:lstStyle/>
          <a:p>
            <a:pPr>
              <a:buFontTx/>
              <a:buChar char="-"/>
            </a:pPr>
            <a:r>
              <a:rPr lang="ru-RU" sz="1600" dirty="0" smtClean="0">
                <a:latin typeface="HeliosCond" panose="020B0800000000000000" pitchFamily="34" charset="-52"/>
              </a:rPr>
              <a:t>Работник </a:t>
            </a:r>
            <a:r>
              <a:rPr lang="ru-RU" sz="1600" dirty="0">
                <a:latin typeface="HeliosCond" panose="020B0800000000000000" pitchFamily="34" charset="-52"/>
              </a:rPr>
              <a:t>подлежит направлению на обязательные </a:t>
            </a:r>
            <a:r>
              <a:rPr lang="ru-RU" sz="1600" dirty="0" smtClean="0">
                <a:latin typeface="HeliosCond" panose="020B0800000000000000" pitchFamily="34" charset="-52"/>
              </a:rPr>
              <a:t>МО на основании Приказе </a:t>
            </a:r>
            <a:r>
              <a:rPr lang="ru-RU" sz="1600" dirty="0">
                <a:latin typeface="HeliosCond" panose="020B0800000000000000" pitchFamily="34" charset="-52"/>
              </a:rPr>
              <a:t>N 988н/1420н и (или) в Приказе N </a:t>
            </a:r>
            <a:r>
              <a:rPr lang="ru-RU" sz="1600" dirty="0" smtClean="0">
                <a:latin typeface="HeliosCond" panose="020B0800000000000000" pitchFamily="34" charset="-52"/>
              </a:rPr>
              <a:t>29н.</a:t>
            </a:r>
          </a:p>
          <a:p>
            <a:pPr>
              <a:buFontTx/>
              <a:buChar char="-"/>
            </a:pPr>
            <a:r>
              <a:rPr lang="ru-RU" sz="1600" dirty="0" smtClean="0">
                <a:latin typeface="HeliosCond" panose="020B0800000000000000" pitchFamily="34" charset="-52"/>
              </a:rPr>
              <a:t>Работодатель </a:t>
            </a:r>
            <a:r>
              <a:rPr lang="ru-RU" sz="1600" dirty="0">
                <a:latin typeface="HeliosCond" panose="020B0800000000000000" pitchFamily="34" charset="-52"/>
              </a:rPr>
              <a:t>обязан обеспечить </a:t>
            </a:r>
            <a:r>
              <a:rPr lang="ru-RU" sz="1600" dirty="0" smtClean="0">
                <a:latin typeface="HeliosCond" panose="020B0800000000000000" pitchFamily="34" charset="-52"/>
              </a:rPr>
              <a:t>организацию </a:t>
            </a:r>
            <a:r>
              <a:rPr lang="ru-RU" sz="1600" dirty="0">
                <a:latin typeface="HeliosCond" panose="020B0800000000000000" pitchFamily="34" charset="-52"/>
              </a:rPr>
              <a:t>проведения за счет собственных средств </a:t>
            </a:r>
            <a:r>
              <a:rPr lang="ru-RU" sz="1600" dirty="0" smtClean="0">
                <a:latin typeface="HeliosCond" panose="020B0800000000000000" pitchFamily="34" charset="-52"/>
              </a:rPr>
              <a:t>МО </a:t>
            </a:r>
          </a:p>
          <a:p>
            <a:pPr>
              <a:buFontTx/>
              <a:buChar char="-"/>
            </a:pPr>
            <a:r>
              <a:rPr lang="ru-RU" sz="1600" dirty="0" smtClean="0">
                <a:latin typeface="HeliosCond" panose="020B0800000000000000" pitchFamily="34" charset="-52"/>
              </a:rPr>
              <a:t>На </a:t>
            </a:r>
            <a:r>
              <a:rPr lang="ru-RU" sz="1600" dirty="0">
                <a:latin typeface="HeliosCond" panose="020B0800000000000000" pitchFamily="34" charset="-52"/>
              </a:rPr>
              <a:t>время прохождения </a:t>
            </a:r>
            <a:r>
              <a:rPr lang="ru-RU" sz="1600" dirty="0" smtClean="0">
                <a:latin typeface="HeliosCond" panose="020B0800000000000000" pitchFamily="34" charset="-52"/>
              </a:rPr>
              <a:t>МО за </a:t>
            </a:r>
            <a:r>
              <a:rPr lang="ru-RU" sz="1600" dirty="0">
                <a:latin typeface="HeliosCond" panose="020B0800000000000000" pitchFamily="34" charset="-52"/>
              </a:rPr>
              <a:t>работниками, </a:t>
            </a:r>
            <a:r>
              <a:rPr lang="ru-RU" sz="1600" dirty="0" smtClean="0">
                <a:latin typeface="HeliosCond" panose="020B0800000000000000" pitchFamily="34" charset="-52"/>
              </a:rPr>
              <a:t>сохраняются </a:t>
            </a:r>
            <a:r>
              <a:rPr lang="ru-RU" sz="1600" dirty="0">
                <a:latin typeface="HeliosCond" panose="020B0800000000000000" pitchFamily="34" charset="-52"/>
              </a:rPr>
              <a:t>место работы (должность) и средний заработок по месту </a:t>
            </a:r>
            <a:r>
              <a:rPr lang="ru-RU" sz="1600" dirty="0" smtClean="0">
                <a:latin typeface="HeliosCond" panose="020B0800000000000000" pitchFamily="34" charset="-52"/>
              </a:rPr>
              <a:t>работы.</a:t>
            </a:r>
          </a:p>
          <a:p>
            <a:pPr>
              <a:buFontTx/>
              <a:buChar char="-"/>
            </a:pPr>
            <a:r>
              <a:rPr lang="ru-RU" sz="1600" dirty="0" smtClean="0">
                <a:latin typeface="HeliosCond" panose="020B0800000000000000" pitchFamily="34" charset="-52"/>
              </a:rPr>
              <a:t>Работник </a:t>
            </a:r>
            <a:r>
              <a:rPr lang="ru-RU" sz="1600" dirty="0">
                <a:latin typeface="HeliosCond" panose="020B0800000000000000" pitchFamily="34" charset="-52"/>
              </a:rPr>
              <a:t>имеет право в том числе на </a:t>
            </a:r>
            <a:r>
              <a:rPr lang="ru-RU" sz="1600" dirty="0" smtClean="0">
                <a:latin typeface="HeliosCond" panose="020B0800000000000000" pitchFamily="34" charset="-52"/>
              </a:rPr>
              <a:t>отдых. Направление </a:t>
            </a:r>
            <a:r>
              <a:rPr lang="ru-RU" sz="1600" dirty="0">
                <a:latin typeface="HeliosCond" panose="020B0800000000000000" pitchFamily="34" charset="-52"/>
              </a:rPr>
              <a:t>работника на медицинский осмотр в его выходной день должно производиться по тем же правилам, что и привлечение к работе в нерабочие или праздничные дни</a:t>
            </a:r>
            <a:r>
              <a:rPr lang="ru-RU" sz="1600" dirty="0" smtClean="0">
                <a:latin typeface="HeliosCond" panose="020B0800000000000000" pitchFamily="34" charset="-52"/>
              </a:rPr>
              <a:t>.</a:t>
            </a:r>
            <a:endParaRPr lang="ru-RU" sz="1600" dirty="0">
              <a:latin typeface="HeliosCond" panose="020B0800000000000000" pitchFamily="34" charset="-52"/>
            </a:endParaRPr>
          </a:p>
        </p:txBody>
      </p:sp>
    </p:spTree>
    <p:extLst>
      <p:ext uri="{BB962C8B-B14F-4D97-AF65-F5344CB8AC3E}">
        <p14:creationId xmlns:p14="http://schemas.microsoft.com/office/powerpoint/2010/main" val="129127757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3A78FA44-0D62-437E-9FB9-759A7CFA09C2}" type="datetime1">
              <a:rPr lang="ru-RU" smtClean="0"/>
              <a:pPr/>
              <a:t>22.05.2024</a:t>
            </a:fld>
            <a:endParaRPr lang="ru-RU" dirty="0"/>
          </a:p>
        </p:txBody>
      </p:sp>
      <p:sp>
        <p:nvSpPr>
          <p:cNvPr id="5" name="Нижний колонтитул 4"/>
          <p:cNvSpPr>
            <a:spLocks noGrp="1"/>
          </p:cNvSpPr>
          <p:nvPr>
            <p:ph type="ftr" sz="quarter" idx="11"/>
          </p:nvPr>
        </p:nvSpPr>
        <p:spPr/>
        <p:txBody>
          <a:bodyPr/>
          <a:lstStyle/>
          <a:p>
            <a:r>
              <a:rPr lang="ru-RU" dirty="0" smtClean="0"/>
              <a:t>Центр обеспечения охраны труда</a:t>
            </a:r>
            <a:endParaRPr lang="ru-RU" dirty="0"/>
          </a:p>
        </p:txBody>
      </p:sp>
      <p:sp>
        <p:nvSpPr>
          <p:cNvPr id="6" name="Номер слайда 5"/>
          <p:cNvSpPr>
            <a:spLocks noGrp="1"/>
          </p:cNvSpPr>
          <p:nvPr>
            <p:ph type="sldNum" sz="quarter" idx="12"/>
          </p:nvPr>
        </p:nvSpPr>
        <p:spPr/>
        <p:txBody>
          <a:bodyPr/>
          <a:lstStyle/>
          <a:p>
            <a:fld id="{36B1CA64-C48E-480E-A5A5-340591A3DC09}" type="slidenum">
              <a:rPr lang="ru-RU" smtClean="0"/>
              <a:pPr/>
              <a:t>13</a:t>
            </a:fld>
            <a:endParaRPr lang="ru-RU"/>
          </a:p>
        </p:txBody>
      </p:sp>
      <p:sp>
        <p:nvSpPr>
          <p:cNvPr id="7" name="Заголовок 6"/>
          <p:cNvSpPr>
            <a:spLocks noGrp="1"/>
          </p:cNvSpPr>
          <p:nvPr>
            <p:ph type="title"/>
          </p:nvPr>
        </p:nvSpPr>
        <p:spPr>
          <a:xfrm>
            <a:off x="3347864" y="346348"/>
            <a:ext cx="5328592" cy="857250"/>
          </a:xfrm>
        </p:spPr>
        <p:txBody>
          <a:bodyPr vert="horz" lIns="91440" tIns="45720" rIns="91440" bIns="45720" rtlCol="0" anchor="ctr">
            <a:noAutofit/>
          </a:bodyPr>
          <a:lstStyle/>
          <a:p>
            <a:pPr lvl="0">
              <a:lnSpc>
                <a:spcPts val="3700"/>
              </a:lnSpc>
            </a:pPr>
            <a:r>
              <a:rPr lang="ru-RU" b="1" dirty="0" smtClean="0"/>
              <a:t>1.4.</a:t>
            </a:r>
            <a:r>
              <a:rPr lang="en-US" b="1" dirty="0" smtClean="0"/>
              <a:t>2</a:t>
            </a:r>
            <a:r>
              <a:rPr lang="ru-RU" b="1" dirty="0" smtClean="0"/>
              <a:t> Законодательство</a:t>
            </a:r>
          </a:p>
        </p:txBody>
      </p:sp>
      <p:sp>
        <p:nvSpPr>
          <p:cNvPr id="9" name="Прямоугольник 8"/>
          <p:cNvSpPr/>
          <p:nvPr/>
        </p:nvSpPr>
        <p:spPr>
          <a:xfrm>
            <a:off x="0" y="987574"/>
            <a:ext cx="8964488" cy="646331"/>
          </a:xfrm>
          <a:prstGeom prst="rect">
            <a:avLst/>
          </a:prstGeom>
          <a:noFill/>
        </p:spPr>
        <p:txBody>
          <a:bodyPr wrap="square" lIns="91440" tIns="45720" rIns="91440" bIns="45720">
            <a:spAutoFit/>
          </a:bodyPr>
          <a:lstStyle/>
          <a:p>
            <a:r>
              <a:rPr lang="ru-RU" dirty="0">
                <a:solidFill>
                  <a:srgbClr val="FF0000"/>
                </a:solidFill>
                <a:latin typeface="HeliosCond" panose="020B0800000000000000" pitchFamily="34" charset="-52"/>
              </a:rPr>
              <a:t>Письмо </a:t>
            </a:r>
            <a:r>
              <a:rPr lang="ru-RU" dirty="0" err="1">
                <a:solidFill>
                  <a:srgbClr val="FF0000"/>
                </a:solidFill>
                <a:latin typeface="HeliosCond" panose="020B0800000000000000" pitchFamily="34" charset="-52"/>
              </a:rPr>
              <a:t>Роструда</a:t>
            </a:r>
            <a:r>
              <a:rPr lang="ru-RU" dirty="0">
                <a:solidFill>
                  <a:srgbClr val="FF0000"/>
                </a:solidFill>
                <a:latin typeface="HeliosCond" panose="020B0800000000000000" pitchFamily="34" charset="-52"/>
              </a:rPr>
              <a:t> от 02.04.2024  </a:t>
            </a:r>
            <a:r>
              <a:rPr lang="ru-RU" dirty="0" smtClean="0">
                <a:solidFill>
                  <a:srgbClr val="FF0000"/>
                </a:solidFill>
                <a:latin typeface="HeliosCond" panose="020B0800000000000000" pitchFamily="34" charset="-52"/>
              </a:rPr>
              <a:t> </a:t>
            </a:r>
            <a:r>
              <a:rPr lang="ru-RU" dirty="0">
                <a:solidFill>
                  <a:srgbClr val="FF0000"/>
                </a:solidFill>
                <a:latin typeface="HeliosCond" panose="020B0800000000000000" pitchFamily="34" charset="-52"/>
              </a:rPr>
              <a:t>№ </a:t>
            </a:r>
            <a:r>
              <a:rPr lang="ru-RU" dirty="0" smtClean="0">
                <a:solidFill>
                  <a:srgbClr val="FF0000"/>
                </a:solidFill>
                <a:latin typeface="HeliosCond" panose="020B0800000000000000" pitchFamily="34" charset="-52"/>
              </a:rPr>
              <a:t>ПГ/04897-6-1</a:t>
            </a:r>
            <a:endParaRPr lang="en-US" dirty="0" smtClean="0">
              <a:solidFill>
                <a:srgbClr val="FF0000"/>
              </a:solidFill>
              <a:latin typeface="HeliosCond" panose="020B0800000000000000" pitchFamily="34" charset="-52"/>
            </a:endParaRPr>
          </a:p>
          <a:p>
            <a:r>
              <a:rPr lang="ru-RU" b="1" dirty="0" smtClean="0">
                <a:solidFill>
                  <a:srgbClr val="FF0000"/>
                </a:solidFill>
                <a:latin typeface="HeliosCond" panose="020B0800000000000000" pitchFamily="34" charset="-52"/>
              </a:rPr>
              <a:t>«О прохождение ПО водителем погрузчика»</a:t>
            </a:r>
            <a:endParaRPr lang="ru-RU" b="1" dirty="0">
              <a:solidFill>
                <a:srgbClr val="FF0000"/>
              </a:solidFill>
              <a:latin typeface="HeliosCond" panose="020B0800000000000000" pitchFamily="34" charset="-52"/>
            </a:endParaRPr>
          </a:p>
        </p:txBody>
      </p:sp>
      <p:sp>
        <p:nvSpPr>
          <p:cNvPr id="8" name="Содержимое 2"/>
          <p:cNvSpPr>
            <a:spLocks noGrp="1"/>
          </p:cNvSpPr>
          <p:nvPr>
            <p:ph sz="half" idx="1"/>
          </p:nvPr>
        </p:nvSpPr>
        <p:spPr>
          <a:xfrm>
            <a:off x="31924" y="1635646"/>
            <a:ext cx="8964488" cy="3360722"/>
          </a:xfrm>
          <a:noFill/>
        </p:spPr>
        <p:txBody>
          <a:bodyPr>
            <a:noAutofit/>
          </a:bodyPr>
          <a:lstStyle/>
          <a:p>
            <a:pPr marL="0" indent="0">
              <a:buNone/>
            </a:pPr>
            <a:r>
              <a:rPr lang="ru-RU" sz="1400" dirty="0">
                <a:latin typeface="HeliosCond" panose="020B0800000000000000" pitchFamily="34" charset="-52"/>
              </a:rPr>
              <a:t>Согласно </a:t>
            </a:r>
            <a:r>
              <a:rPr lang="ru-RU" sz="1400" dirty="0" smtClean="0">
                <a:latin typeface="HeliosCond" panose="020B0800000000000000" pitchFamily="34" charset="-52"/>
              </a:rPr>
              <a:t>ч.8 ст.220 ТК РФ работники</a:t>
            </a:r>
            <a:r>
              <a:rPr lang="ru-RU" sz="1400" dirty="0">
                <a:latin typeface="HeliosCond" panose="020B0800000000000000" pitchFamily="34" charset="-52"/>
              </a:rPr>
              <a:t>, осуществляющие отдельные виды деятельности, проходят обязательное психиатрическое </a:t>
            </a:r>
            <a:r>
              <a:rPr lang="ru-RU" sz="1400" dirty="0" smtClean="0">
                <a:latin typeface="HeliosCond" panose="020B0800000000000000" pitchFamily="34" charset="-52"/>
              </a:rPr>
              <a:t>освидетельствование в соответствии с Порядком (Приказ 342н) </a:t>
            </a:r>
          </a:p>
          <a:p>
            <a:pPr marL="0" indent="0">
              <a:buNone/>
            </a:pPr>
            <a:r>
              <a:rPr lang="ru-RU" sz="1400" dirty="0">
                <a:latin typeface="HeliosCond" panose="020B0800000000000000" pitchFamily="34" charset="-52"/>
              </a:rPr>
              <a:t>Следует отметить, что кратность психиатрического освидетельствования работников, осуществляющих отдельные виды деятельности, Порядком не </a:t>
            </a:r>
            <a:r>
              <a:rPr lang="ru-RU" sz="1400" dirty="0" smtClean="0">
                <a:latin typeface="HeliosCond" panose="020B0800000000000000" pitchFamily="34" charset="-52"/>
              </a:rPr>
              <a:t>определена</a:t>
            </a:r>
          </a:p>
          <a:p>
            <a:pPr marL="0" indent="0">
              <a:buNone/>
            </a:pPr>
            <a:r>
              <a:rPr lang="ru-RU" sz="1400" dirty="0">
                <a:latin typeface="HeliosCond" panose="020B0800000000000000" pitchFamily="34" charset="-52"/>
              </a:rPr>
              <a:t>К видам деятельности, при осуществлении которых проводится </a:t>
            </a:r>
            <a:r>
              <a:rPr lang="ru-RU" sz="1400" dirty="0" smtClean="0">
                <a:latin typeface="HeliosCond" panose="020B0800000000000000" pitchFamily="34" charset="-52"/>
              </a:rPr>
              <a:t>ПО, </a:t>
            </a:r>
            <a:r>
              <a:rPr lang="ru-RU" sz="1400" dirty="0">
                <a:latin typeface="HeliosCond" panose="020B0800000000000000" pitchFamily="34" charset="-52"/>
              </a:rPr>
              <a:t>относится деятельность, связанная с управлением </a:t>
            </a:r>
            <a:r>
              <a:rPr lang="ru-RU" sz="1400" dirty="0" smtClean="0">
                <a:latin typeface="HeliosCond" panose="020B0800000000000000" pitchFamily="34" charset="-52"/>
              </a:rPr>
              <a:t>ТС или </a:t>
            </a:r>
            <a:r>
              <a:rPr lang="ru-RU" sz="1400" dirty="0">
                <a:latin typeface="HeliosCond" panose="020B0800000000000000" pitchFamily="34" charset="-52"/>
              </a:rPr>
              <a:t>управлением движением транспортных средств, по профессиям и должностям согласно перечню работ, профессий, должностей, непосредственно связанных с управлением </a:t>
            </a:r>
            <a:r>
              <a:rPr lang="ru-RU" sz="1400" dirty="0" smtClean="0">
                <a:latin typeface="HeliosCond" panose="020B0800000000000000" pitchFamily="34" charset="-52"/>
              </a:rPr>
              <a:t>ТС или </a:t>
            </a:r>
            <a:r>
              <a:rPr lang="ru-RU" sz="1400" dirty="0">
                <a:latin typeface="HeliosCond" panose="020B0800000000000000" pitchFamily="34" charset="-52"/>
              </a:rPr>
              <a:t>управлением движением транспортных </a:t>
            </a:r>
            <a:r>
              <a:rPr lang="ru-RU" sz="1400" dirty="0" smtClean="0">
                <a:latin typeface="HeliosCond" panose="020B0800000000000000" pitchFamily="34" charset="-52"/>
              </a:rPr>
              <a:t>средств (п.1 Прил. №2)</a:t>
            </a:r>
          </a:p>
          <a:p>
            <a:pPr marL="0" indent="0">
              <a:buNone/>
            </a:pPr>
            <a:r>
              <a:rPr lang="ru-RU" sz="1400" u="sng" dirty="0">
                <a:solidFill>
                  <a:schemeClr val="tx2"/>
                </a:solidFill>
                <a:latin typeface="HeliosCond" panose="020B0800000000000000" pitchFamily="34" charset="-52"/>
              </a:rPr>
              <a:t>Раздел I</a:t>
            </a:r>
            <a:r>
              <a:rPr lang="ru-RU" sz="1400" dirty="0">
                <a:latin typeface="HeliosCond" panose="020B0800000000000000" pitchFamily="34" charset="-52"/>
              </a:rPr>
              <a:t> "Автомобильный, городской наземный электрический транспорт, промышленный транспорт, дорожное хозяйство" Перечня работ, профессий, должностей, непосредственно связанных с управлением </a:t>
            </a:r>
            <a:r>
              <a:rPr lang="ru-RU" sz="1400" dirty="0" smtClean="0">
                <a:latin typeface="HeliosCond" panose="020B0800000000000000" pitchFamily="34" charset="-52"/>
              </a:rPr>
              <a:t>ТС или </a:t>
            </a:r>
            <a:r>
              <a:rPr lang="ru-RU" sz="1400" dirty="0">
                <a:latin typeface="HeliosCond" panose="020B0800000000000000" pitchFamily="34" charset="-52"/>
              </a:rPr>
              <a:t>управлением движением транспортных средств, утвержденного </a:t>
            </a:r>
            <a:r>
              <a:rPr lang="ru-RU" sz="1400" u="sng" dirty="0">
                <a:solidFill>
                  <a:schemeClr val="tx2"/>
                </a:solidFill>
                <a:latin typeface="HeliosCond" panose="020B0800000000000000" pitchFamily="34" charset="-52"/>
              </a:rPr>
              <a:t>постановлением Правительства Российской Федерации от 29 декабря 2020 года № 2349</a:t>
            </a:r>
            <a:r>
              <a:rPr lang="ru-RU" sz="1400" dirty="0">
                <a:latin typeface="HeliosCond" panose="020B0800000000000000" pitchFamily="34" charset="-52"/>
              </a:rPr>
              <a:t>, включает профессию "водитель погрузчика" и работы, выполняемые по этой профессии</a:t>
            </a:r>
            <a:r>
              <a:rPr lang="ru-RU" sz="1400" dirty="0" smtClean="0">
                <a:latin typeface="HeliosCond" panose="020B0800000000000000" pitchFamily="34" charset="-52"/>
              </a:rPr>
              <a:t>. </a:t>
            </a:r>
            <a:endParaRPr lang="ru-RU" sz="1400" dirty="0">
              <a:latin typeface="HeliosCond" panose="020B0800000000000000" pitchFamily="34" charset="-52"/>
            </a:endParaRPr>
          </a:p>
          <a:p>
            <a:pPr marL="0" indent="0">
              <a:buNone/>
            </a:pPr>
            <a:r>
              <a:rPr lang="ru-RU" sz="1400" dirty="0">
                <a:latin typeface="HeliosCond" panose="020B0800000000000000" pitchFamily="34" charset="-52"/>
              </a:rPr>
              <a:t>Таким образом, полагаем, что в отношении водителей погрузчика предусмотрено прохождение </a:t>
            </a:r>
            <a:r>
              <a:rPr lang="ru-RU" sz="1400" dirty="0" smtClean="0">
                <a:latin typeface="HeliosCond" panose="020B0800000000000000" pitchFamily="34" charset="-52"/>
              </a:rPr>
              <a:t>обязательного ПО.</a:t>
            </a:r>
            <a:endParaRPr lang="ru-RU" sz="1400" dirty="0">
              <a:latin typeface="HeliosCond" panose="020B0800000000000000" pitchFamily="34" charset="-52"/>
            </a:endParaRPr>
          </a:p>
          <a:p>
            <a:pPr marL="0" indent="0">
              <a:buNone/>
            </a:pPr>
            <a:endParaRPr lang="ru-RU" sz="1400" dirty="0">
              <a:latin typeface="HeliosCond" panose="020B0800000000000000" pitchFamily="34" charset="-52"/>
            </a:endParaRPr>
          </a:p>
        </p:txBody>
      </p:sp>
    </p:spTree>
    <p:extLst>
      <p:ext uri="{BB962C8B-B14F-4D97-AF65-F5344CB8AC3E}">
        <p14:creationId xmlns:p14="http://schemas.microsoft.com/office/powerpoint/2010/main" val="362684047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3A78FA44-0D62-437E-9FB9-759A7CFA09C2}" type="datetime1">
              <a:rPr lang="ru-RU" smtClean="0"/>
              <a:pPr/>
              <a:t>22.05.2024</a:t>
            </a:fld>
            <a:endParaRPr lang="ru-RU" dirty="0"/>
          </a:p>
        </p:txBody>
      </p:sp>
      <p:sp>
        <p:nvSpPr>
          <p:cNvPr id="5" name="Нижний колонтитул 4"/>
          <p:cNvSpPr>
            <a:spLocks noGrp="1"/>
          </p:cNvSpPr>
          <p:nvPr>
            <p:ph type="ftr" sz="quarter" idx="11"/>
          </p:nvPr>
        </p:nvSpPr>
        <p:spPr/>
        <p:txBody>
          <a:bodyPr/>
          <a:lstStyle/>
          <a:p>
            <a:r>
              <a:rPr lang="ru-RU" dirty="0" smtClean="0"/>
              <a:t>Центр обеспечения охраны труда</a:t>
            </a:r>
            <a:endParaRPr lang="ru-RU" dirty="0"/>
          </a:p>
        </p:txBody>
      </p:sp>
      <p:sp>
        <p:nvSpPr>
          <p:cNvPr id="6" name="Номер слайда 5"/>
          <p:cNvSpPr>
            <a:spLocks noGrp="1"/>
          </p:cNvSpPr>
          <p:nvPr>
            <p:ph type="sldNum" sz="quarter" idx="12"/>
          </p:nvPr>
        </p:nvSpPr>
        <p:spPr/>
        <p:txBody>
          <a:bodyPr/>
          <a:lstStyle/>
          <a:p>
            <a:fld id="{36B1CA64-C48E-480E-A5A5-340591A3DC09}" type="slidenum">
              <a:rPr lang="ru-RU" smtClean="0"/>
              <a:pPr/>
              <a:t>14</a:t>
            </a:fld>
            <a:endParaRPr lang="ru-RU"/>
          </a:p>
        </p:txBody>
      </p:sp>
      <p:sp>
        <p:nvSpPr>
          <p:cNvPr id="7" name="Заголовок 6"/>
          <p:cNvSpPr>
            <a:spLocks noGrp="1"/>
          </p:cNvSpPr>
          <p:nvPr>
            <p:ph type="title"/>
          </p:nvPr>
        </p:nvSpPr>
        <p:spPr>
          <a:xfrm>
            <a:off x="3347864" y="346348"/>
            <a:ext cx="5328592" cy="857250"/>
          </a:xfrm>
        </p:spPr>
        <p:txBody>
          <a:bodyPr vert="horz" lIns="91440" tIns="45720" rIns="91440" bIns="45720" rtlCol="0" anchor="ctr">
            <a:noAutofit/>
          </a:bodyPr>
          <a:lstStyle/>
          <a:p>
            <a:pPr lvl="0">
              <a:lnSpc>
                <a:spcPts val="3700"/>
              </a:lnSpc>
            </a:pPr>
            <a:r>
              <a:rPr lang="ru-RU" b="1" dirty="0" smtClean="0"/>
              <a:t>1.5. Законодательство</a:t>
            </a:r>
          </a:p>
        </p:txBody>
      </p:sp>
      <p:sp>
        <p:nvSpPr>
          <p:cNvPr id="9" name="Прямоугольник 8"/>
          <p:cNvSpPr/>
          <p:nvPr/>
        </p:nvSpPr>
        <p:spPr>
          <a:xfrm>
            <a:off x="10468" y="1122760"/>
            <a:ext cx="8964488" cy="646331"/>
          </a:xfrm>
          <a:prstGeom prst="rect">
            <a:avLst/>
          </a:prstGeom>
          <a:noFill/>
        </p:spPr>
        <p:txBody>
          <a:bodyPr wrap="square" lIns="91440" tIns="45720" rIns="91440" bIns="45720">
            <a:spAutoFit/>
          </a:bodyPr>
          <a:lstStyle/>
          <a:p>
            <a:pPr fontAlgn="base"/>
            <a:r>
              <a:rPr lang="ru-RU" b="1" dirty="0" smtClean="0">
                <a:solidFill>
                  <a:srgbClr val="FF0000"/>
                </a:solidFill>
                <a:latin typeface="HeliosCond" panose="020B0800000000000000" pitchFamily="34" charset="-52"/>
              </a:rPr>
              <a:t>Письмо </a:t>
            </a:r>
            <a:r>
              <a:rPr lang="ru-RU" b="1" dirty="0">
                <a:solidFill>
                  <a:srgbClr val="FF0000"/>
                </a:solidFill>
                <a:latin typeface="HeliosCond" panose="020B0800000000000000" pitchFamily="34" charset="-52"/>
              </a:rPr>
              <a:t>Минэнерго России от 26.04.2024 № 05-3143  </a:t>
            </a:r>
            <a:endParaRPr lang="ru-RU" b="1" dirty="0" smtClean="0">
              <a:solidFill>
                <a:srgbClr val="FF0000"/>
              </a:solidFill>
              <a:latin typeface="HeliosCond" panose="020B0800000000000000" pitchFamily="34" charset="-52"/>
            </a:endParaRPr>
          </a:p>
          <a:p>
            <a:pPr fontAlgn="base"/>
            <a:r>
              <a:rPr lang="ru-RU" b="1" dirty="0" smtClean="0">
                <a:solidFill>
                  <a:srgbClr val="FF0000"/>
                </a:solidFill>
                <a:latin typeface="HeliosCond" panose="020B0800000000000000" pitchFamily="34" charset="-52"/>
              </a:rPr>
              <a:t>«Может ли специалист по охране труда быть в комиссии по ЭБ»</a:t>
            </a:r>
            <a:endParaRPr lang="ru-RU" dirty="0">
              <a:solidFill>
                <a:srgbClr val="FF0000"/>
              </a:solidFill>
              <a:latin typeface="HeliosCond" panose="020B0800000000000000" pitchFamily="34" charset="-52"/>
            </a:endParaRPr>
          </a:p>
        </p:txBody>
      </p:sp>
      <p:sp>
        <p:nvSpPr>
          <p:cNvPr id="8" name="Содержимое 2"/>
          <p:cNvSpPr>
            <a:spLocks noGrp="1"/>
          </p:cNvSpPr>
          <p:nvPr>
            <p:ph sz="half" idx="1"/>
          </p:nvPr>
        </p:nvSpPr>
        <p:spPr>
          <a:xfrm>
            <a:off x="22796" y="1810460"/>
            <a:ext cx="8964488" cy="3360722"/>
          </a:xfrm>
          <a:noFill/>
        </p:spPr>
        <p:txBody>
          <a:bodyPr>
            <a:noAutofit/>
          </a:bodyPr>
          <a:lstStyle/>
          <a:p>
            <a:pPr marL="0" indent="0">
              <a:buNone/>
            </a:pPr>
            <a:r>
              <a:rPr lang="ru-RU" sz="1600" dirty="0" smtClean="0">
                <a:latin typeface="HeliosCond" panose="020B0800000000000000" pitchFamily="34" charset="-52"/>
              </a:rPr>
              <a:t>П.51 Приказа Минэнерго РФ  «</a:t>
            </a:r>
            <a:r>
              <a:rPr lang="ru-RU" sz="1600" b="1" dirty="0" smtClean="0">
                <a:latin typeface="HeliosCond" panose="020B0800000000000000" pitchFamily="34" charset="-52"/>
              </a:rPr>
              <a:t>Правила </a:t>
            </a:r>
            <a:r>
              <a:rPr lang="ru-RU" sz="1600" b="1" dirty="0">
                <a:latin typeface="HeliosCond" panose="020B0800000000000000" pitchFamily="34" charset="-52"/>
              </a:rPr>
              <a:t>работы с персоналом в организациях электроэнергетики Российской </a:t>
            </a:r>
            <a:r>
              <a:rPr lang="ru-RU" sz="1600" b="1" dirty="0" smtClean="0">
                <a:latin typeface="HeliosCond" panose="020B0800000000000000" pitchFamily="34" charset="-52"/>
              </a:rPr>
              <a:t>Федерации»</a:t>
            </a:r>
          </a:p>
          <a:p>
            <a:pPr marL="0" indent="0">
              <a:buNone/>
            </a:pPr>
            <a:r>
              <a:rPr lang="ru-RU" sz="1600" dirty="0">
                <a:latin typeface="HeliosCond" panose="020B0800000000000000" pitchFamily="34" charset="-52"/>
              </a:rPr>
              <a:t>Комиссия по проверке знаний организации должна состоять не менее чем из пяти человек, включая председателя и заместителя(ей) председателя комиссии. В состав комиссии по проверке знаний организации должны включаться работники из числа административно-технического персонала организации (ее филиала, представительства) по направлениям проверки </a:t>
            </a:r>
            <a:r>
              <a:rPr lang="ru-RU" sz="1600" dirty="0" smtClean="0">
                <a:latin typeface="HeliosCond" panose="020B0800000000000000" pitchFamily="34" charset="-52"/>
              </a:rPr>
              <a:t>знаний.</a:t>
            </a:r>
          </a:p>
          <a:p>
            <a:pPr marL="0" indent="0">
              <a:buNone/>
            </a:pPr>
            <a:r>
              <a:rPr lang="ru-RU" sz="1600" dirty="0" smtClean="0">
                <a:latin typeface="HeliosCond" panose="020B0800000000000000" pitchFamily="34" charset="-52"/>
              </a:rPr>
              <a:t>П.2.3. Приказа Минтруда </a:t>
            </a:r>
            <a:r>
              <a:rPr lang="ru-RU" sz="1600" dirty="0">
                <a:latin typeface="HeliosCond" panose="020B0800000000000000" pitchFamily="34" charset="-52"/>
              </a:rPr>
              <a:t>от 15.12.2020 № </a:t>
            </a:r>
            <a:r>
              <a:rPr lang="ru-RU" sz="1600" dirty="0" smtClean="0">
                <a:latin typeface="HeliosCond" panose="020B0800000000000000" pitchFamily="34" charset="-52"/>
              </a:rPr>
              <a:t>903н</a:t>
            </a:r>
          </a:p>
          <a:p>
            <a:pPr marL="0" indent="0">
              <a:buNone/>
            </a:pPr>
            <a:r>
              <a:rPr lang="ru-RU" sz="1600" dirty="0" smtClean="0">
                <a:latin typeface="HeliosCond" panose="020B0800000000000000" pitchFamily="34" charset="-52"/>
              </a:rPr>
              <a:t>Специалист по охране труда является иной категорий персонала. Он контролирующий (инспектирующий) персонал </a:t>
            </a:r>
          </a:p>
          <a:p>
            <a:pPr marL="0" indent="0">
              <a:buNone/>
            </a:pPr>
            <a:r>
              <a:rPr lang="ru-RU" sz="1600" b="1" dirty="0">
                <a:solidFill>
                  <a:srgbClr val="FF0000"/>
                </a:solidFill>
                <a:latin typeface="HeliosCond" panose="020B0800000000000000" pitchFamily="34" charset="-52"/>
              </a:rPr>
              <a:t>В</a:t>
            </a:r>
            <a:r>
              <a:rPr lang="ru-RU" sz="1600" b="1" dirty="0" smtClean="0">
                <a:solidFill>
                  <a:srgbClr val="FF0000"/>
                </a:solidFill>
                <a:latin typeface="HeliosCond" panose="020B0800000000000000" pitchFamily="34" charset="-52"/>
              </a:rPr>
              <a:t>ключение </a:t>
            </a:r>
            <a:r>
              <a:rPr lang="ru-RU" sz="1600" b="1" dirty="0">
                <a:solidFill>
                  <a:srgbClr val="FF0000"/>
                </a:solidFill>
                <a:latin typeface="HeliosCond" panose="020B0800000000000000" pitchFamily="34" charset="-52"/>
              </a:rPr>
              <a:t>в состав комиссии по проверке знаний организации (ее филиала, представительства) специалиста по охране труда ПРП не предусмотрено</a:t>
            </a:r>
            <a:endParaRPr lang="ru-RU" sz="1600" dirty="0">
              <a:solidFill>
                <a:srgbClr val="FF0000"/>
              </a:solidFill>
              <a:latin typeface="HeliosCond" panose="020B0800000000000000" pitchFamily="34" charset="-52"/>
            </a:endParaRPr>
          </a:p>
        </p:txBody>
      </p:sp>
    </p:spTree>
    <p:extLst>
      <p:ext uri="{BB962C8B-B14F-4D97-AF65-F5344CB8AC3E}">
        <p14:creationId xmlns:p14="http://schemas.microsoft.com/office/powerpoint/2010/main" val="58307157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3A78FA44-0D62-437E-9FB9-759A7CFA09C2}" type="datetime1">
              <a:rPr lang="ru-RU" smtClean="0"/>
              <a:pPr/>
              <a:t>22.05.2024</a:t>
            </a:fld>
            <a:endParaRPr lang="ru-RU" dirty="0"/>
          </a:p>
        </p:txBody>
      </p:sp>
      <p:sp>
        <p:nvSpPr>
          <p:cNvPr id="5" name="Нижний колонтитул 4"/>
          <p:cNvSpPr>
            <a:spLocks noGrp="1"/>
          </p:cNvSpPr>
          <p:nvPr>
            <p:ph type="ftr" sz="quarter" idx="11"/>
          </p:nvPr>
        </p:nvSpPr>
        <p:spPr/>
        <p:txBody>
          <a:bodyPr/>
          <a:lstStyle/>
          <a:p>
            <a:r>
              <a:rPr lang="ru-RU" dirty="0" smtClean="0"/>
              <a:t>Центр обеспечения охраны труда</a:t>
            </a:r>
            <a:endParaRPr lang="ru-RU" dirty="0"/>
          </a:p>
        </p:txBody>
      </p:sp>
      <p:sp>
        <p:nvSpPr>
          <p:cNvPr id="6" name="Номер слайда 5"/>
          <p:cNvSpPr>
            <a:spLocks noGrp="1"/>
          </p:cNvSpPr>
          <p:nvPr>
            <p:ph type="sldNum" sz="quarter" idx="12"/>
          </p:nvPr>
        </p:nvSpPr>
        <p:spPr/>
        <p:txBody>
          <a:bodyPr/>
          <a:lstStyle/>
          <a:p>
            <a:fld id="{36B1CA64-C48E-480E-A5A5-340591A3DC09}" type="slidenum">
              <a:rPr lang="ru-RU" smtClean="0"/>
              <a:pPr/>
              <a:t>15</a:t>
            </a:fld>
            <a:endParaRPr lang="ru-RU"/>
          </a:p>
        </p:txBody>
      </p:sp>
      <p:sp>
        <p:nvSpPr>
          <p:cNvPr id="7" name="Заголовок 6"/>
          <p:cNvSpPr>
            <a:spLocks noGrp="1"/>
          </p:cNvSpPr>
          <p:nvPr>
            <p:ph type="title"/>
          </p:nvPr>
        </p:nvSpPr>
        <p:spPr>
          <a:xfrm>
            <a:off x="3347864" y="346348"/>
            <a:ext cx="5328592" cy="857250"/>
          </a:xfrm>
        </p:spPr>
        <p:txBody>
          <a:bodyPr vert="horz" lIns="91440" tIns="45720" rIns="91440" bIns="45720" rtlCol="0" anchor="ctr">
            <a:noAutofit/>
          </a:bodyPr>
          <a:lstStyle/>
          <a:p>
            <a:pPr lvl="0">
              <a:lnSpc>
                <a:spcPts val="3700"/>
              </a:lnSpc>
            </a:pPr>
            <a:r>
              <a:rPr lang="ru-RU" b="1" dirty="0" smtClean="0"/>
              <a:t>1.5.2 Законодательство</a:t>
            </a:r>
          </a:p>
        </p:txBody>
      </p:sp>
      <p:sp>
        <p:nvSpPr>
          <p:cNvPr id="9" name="Прямоугольник 8"/>
          <p:cNvSpPr/>
          <p:nvPr/>
        </p:nvSpPr>
        <p:spPr>
          <a:xfrm>
            <a:off x="10468" y="1122760"/>
            <a:ext cx="8964488" cy="646331"/>
          </a:xfrm>
          <a:prstGeom prst="rect">
            <a:avLst/>
          </a:prstGeom>
          <a:noFill/>
        </p:spPr>
        <p:txBody>
          <a:bodyPr wrap="square" lIns="91440" tIns="45720" rIns="91440" bIns="45720">
            <a:spAutoFit/>
          </a:bodyPr>
          <a:lstStyle/>
          <a:p>
            <a:r>
              <a:rPr lang="ru-RU" dirty="0">
                <a:solidFill>
                  <a:srgbClr val="FF0000"/>
                </a:solidFill>
                <a:latin typeface="HeliosCond" panose="020B0800000000000000" pitchFamily="34" charset="-52"/>
              </a:rPr>
              <a:t>Может ли председателем комиссии по расследованию несчастного случая быть специалист по охране труда?</a:t>
            </a:r>
          </a:p>
        </p:txBody>
      </p:sp>
      <p:sp>
        <p:nvSpPr>
          <p:cNvPr id="8" name="Содержимое 2"/>
          <p:cNvSpPr>
            <a:spLocks noGrp="1"/>
          </p:cNvSpPr>
          <p:nvPr>
            <p:ph sz="half" idx="1"/>
          </p:nvPr>
        </p:nvSpPr>
        <p:spPr>
          <a:xfrm>
            <a:off x="10468" y="1707654"/>
            <a:ext cx="8964488" cy="3360722"/>
          </a:xfrm>
          <a:noFill/>
        </p:spPr>
        <p:txBody>
          <a:bodyPr>
            <a:noAutofit/>
          </a:bodyPr>
          <a:lstStyle/>
          <a:p>
            <a:pPr marL="0" indent="0">
              <a:buNone/>
            </a:pPr>
            <a:r>
              <a:rPr lang="ru-RU" sz="1500" b="1" dirty="0">
                <a:solidFill>
                  <a:srgbClr val="FF0000"/>
                </a:solidFill>
                <a:latin typeface="HeliosCond" panose="020B0800000000000000" pitchFamily="34" charset="-52"/>
              </a:rPr>
              <a:t>Ответ:</a:t>
            </a:r>
            <a:endParaRPr lang="ru-RU" sz="1500" dirty="0">
              <a:solidFill>
                <a:srgbClr val="FF0000"/>
              </a:solidFill>
              <a:latin typeface="HeliosCond" panose="020B0800000000000000" pitchFamily="34" charset="-52"/>
            </a:endParaRPr>
          </a:p>
          <a:p>
            <a:pPr marL="0" indent="0">
              <a:buNone/>
            </a:pPr>
            <a:r>
              <a:rPr lang="ru-RU" sz="1500" dirty="0">
                <a:latin typeface="HeliosCond" panose="020B0800000000000000" pitchFamily="34" charset="-52"/>
              </a:rPr>
              <a:t>Нет, не может.</a:t>
            </a:r>
          </a:p>
          <a:p>
            <a:pPr marL="0" indent="0">
              <a:buNone/>
            </a:pPr>
            <a:r>
              <a:rPr lang="ru-RU" sz="1500" b="1" dirty="0">
                <a:solidFill>
                  <a:srgbClr val="FF0000"/>
                </a:solidFill>
                <a:latin typeface="HeliosCond" panose="020B0800000000000000" pitchFamily="34" charset="-52"/>
              </a:rPr>
              <a:t>Правовое обоснование:</a:t>
            </a:r>
            <a:endParaRPr lang="ru-RU" sz="1500" dirty="0">
              <a:solidFill>
                <a:srgbClr val="FF0000"/>
              </a:solidFill>
              <a:latin typeface="HeliosCond" panose="020B0800000000000000" pitchFamily="34" charset="-52"/>
            </a:endParaRPr>
          </a:p>
          <a:p>
            <a:pPr marL="0" indent="0">
              <a:buNone/>
            </a:pPr>
            <a:r>
              <a:rPr lang="ru-RU" sz="1500" dirty="0">
                <a:latin typeface="HeliosCond" panose="020B0800000000000000" pitchFamily="34" charset="-52"/>
              </a:rPr>
              <a:t>Согласно ст. 229 ТК РФ для расследования несчастного случая работодатель (его представитель) незамедлительно образует комиссию в составе не менее трех человек.</a:t>
            </a:r>
          </a:p>
          <a:p>
            <a:pPr marL="0" indent="0">
              <a:buNone/>
            </a:pPr>
            <a:r>
              <a:rPr lang="ru-RU" sz="1500" dirty="0">
                <a:latin typeface="HeliosCond" panose="020B0800000000000000" pitchFamily="34" charset="-52"/>
              </a:rPr>
              <a:t>В состав комиссии включаются </a:t>
            </a:r>
            <a:r>
              <a:rPr lang="ru-RU" sz="1500" dirty="0" smtClean="0">
                <a:latin typeface="HeliosCond" panose="020B0800000000000000" pitchFamily="34" charset="-52"/>
              </a:rPr>
              <a:t>СОТ или </a:t>
            </a:r>
            <a:r>
              <a:rPr lang="ru-RU" sz="1500" dirty="0">
                <a:latin typeface="HeliosCond" panose="020B0800000000000000" pitchFamily="34" charset="-52"/>
              </a:rPr>
              <a:t>лицо, назначенное ответственным за организацию работы по охране труда приказом (распоряжением) работодателя, представители работодателя, представители выборного органа первичной профсоюзной организации или иного уполномоченного представительного органа работников (при наличии такого представительного органа), уполномоченный по охране труда (при наличии).</a:t>
            </a:r>
          </a:p>
          <a:p>
            <a:pPr marL="0" indent="0">
              <a:buNone/>
            </a:pPr>
            <a:r>
              <a:rPr lang="ru-RU" sz="1500" dirty="0" smtClean="0">
                <a:latin typeface="HeliosCond" panose="020B0800000000000000" pitchFamily="34" charset="-52"/>
              </a:rPr>
              <a:t>Комиссию </a:t>
            </a:r>
            <a:r>
              <a:rPr lang="ru-RU" sz="1500" dirty="0">
                <a:latin typeface="HeliosCond" panose="020B0800000000000000" pitchFamily="34" charset="-52"/>
              </a:rPr>
              <a:t>возглавляет работодатель (его представитель), а в случаях, предусмотренных ТК РФ, - должностное лицо соответствующего </a:t>
            </a:r>
            <a:r>
              <a:rPr lang="ru-RU" sz="1500" dirty="0" smtClean="0">
                <a:latin typeface="HeliosCond" panose="020B0800000000000000" pitchFamily="34" charset="-52"/>
              </a:rPr>
              <a:t>ФОИВ, </a:t>
            </a:r>
            <a:r>
              <a:rPr lang="ru-RU" sz="1500" dirty="0">
                <a:latin typeface="HeliosCond" panose="020B0800000000000000" pitchFamily="34" charset="-52"/>
              </a:rPr>
              <a:t>осуществляющего государственный контроль (надзор) в установленной сфере деятельности.</a:t>
            </a:r>
          </a:p>
        </p:txBody>
      </p:sp>
    </p:spTree>
    <p:extLst>
      <p:ext uri="{BB962C8B-B14F-4D97-AF65-F5344CB8AC3E}">
        <p14:creationId xmlns:p14="http://schemas.microsoft.com/office/powerpoint/2010/main" val="191181706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3A78FA44-0D62-437E-9FB9-759A7CFA09C2}" type="datetime1">
              <a:rPr lang="ru-RU" smtClean="0"/>
              <a:pPr/>
              <a:t>22.05.2024</a:t>
            </a:fld>
            <a:endParaRPr lang="ru-RU" dirty="0"/>
          </a:p>
        </p:txBody>
      </p:sp>
      <p:sp>
        <p:nvSpPr>
          <p:cNvPr id="5" name="Нижний колонтитул 4"/>
          <p:cNvSpPr>
            <a:spLocks noGrp="1"/>
          </p:cNvSpPr>
          <p:nvPr>
            <p:ph type="ftr" sz="quarter" idx="11"/>
          </p:nvPr>
        </p:nvSpPr>
        <p:spPr/>
        <p:txBody>
          <a:bodyPr/>
          <a:lstStyle/>
          <a:p>
            <a:r>
              <a:rPr lang="ru-RU" dirty="0" smtClean="0"/>
              <a:t>Центр обеспечения охраны труда</a:t>
            </a:r>
            <a:endParaRPr lang="ru-RU" dirty="0"/>
          </a:p>
        </p:txBody>
      </p:sp>
      <p:sp>
        <p:nvSpPr>
          <p:cNvPr id="6" name="Номер слайда 5"/>
          <p:cNvSpPr>
            <a:spLocks noGrp="1"/>
          </p:cNvSpPr>
          <p:nvPr>
            <p:ph type="sldNum" sz="quarter" idx="12"/>
          </p:nvPr>
        </p:nvSpPr>
        <p:spPr/>
        <p:txBody>
          <a:bodyPr/>
          <a:lstStyle/>
          <a:p>
            <a:fld id="{36B1CA64-C48E-480E-A5A5-340591A3DC09}" type="slidenum">
              <a:rPr lang="ru-RU" smtClean="0"/>
              <a:pPr/>
              <a:t>16</a:t>
            </a:fld>
            <a:endParaRPr lang="ru-RU"/>
          </a:p>
        </p:txBody>
      </p:sp>
      <p:sp>
        <p:nvSpPr>
          <p:cNvPr id="7" name="Заголовок 6"/>
          <p:cNvSpPr>
            <a:spLocks noGrp="1"/>
          </p:cNvSpPr>
          <p:nvPr>
            <p:ph type="title"/>
          </p:nvPr>
        </p:nvSpPr>
        <p:spPr>
          <a:xfrm>
            <a:off x="3347864" y="346348"/>
            <a:ext cx="5328592" cy="857250"/>
          </a:xfrm>
        </p:spPr>
        <p:txBody>
          <a:bodyPr vert="horz" lIns="91440" tIns="45720" rIns="91440" bIns="45720" rtlCol="0" anchor="ctr">
            <a:noAutofit/>
          </a:bodyPr>
          <a:lstStyle/>
          <a:p>
            <a:pPr lvl="0">
              <a:lnSpc>
                <a:spcPts val="3700"/>
              </a:lnSpc>
            </a:pPr>
            <a:r>
              <a:rPr lang="ru-RU" b="1" dirty="0" smtClean="0"/>
              <a:t>1.6. Законодательство</a:t>
            </a:r>
          </a:p>
        </p:txBody>
      </p:sp>
      <p:sp>
        <p:nvSpPr>
          <p:cNvPr id="9" name="Прямоугольник 8"/>
          <p:cNvSpPr/>
          <p:nvPr/>
        </p:nvSpPr>
        <p:spPr>
          <a:xfrm>
            <a:off x="10468" y="1122760"/>
            <a:ext cx="8964488" cy="646331"/>
          </a:xfrm>
          <a:prstGeom prst="rect">
            <a:avLst/>
          </a:prstGeom>
          <a:noFill/>
        </p:spPr>
        <p:txBody>
          <a:bodyPr wrap="square" lIns="91440" tIns="45720" rIns="91440" bIns="45720">
            <a:spAutoFit/>
          </a:bodyPr>
          <a:lstStyle/>
          <a:p>
            <a:pPr fontAlgn="base"/>
            <a:r>
              <a:rPr lang="ru-RU" dirty="0" smtClean="0">
                <a:solidFill>
                  <a:srgbClr val="FF0000"/>
                </a:solidFill>
                <a:latin typeface="HeliosCond" panose="020B0800000000000000" pitchFamily="34" charset="-52"/>
              </a:rPr>
              <a:t>Клещи наступают: укус клеща в рабочее время является несчастным случаем на производстве</a:t>
            </a:r>
            <a:endParaRPr lang="ru-RU" dirty="0">
              <a:solidFill>
                <a:srgbClr val="FF0000"/>
              </a:solidFill>
              <a:latin typeface="HeliosCond" panose="020B0800000000000000" pitchFamily="34" charset="-52"/>
            </a:endParaRPr>
          </a:p>
        </p:txBody>
      </p:sp>
      <p:sp>
        <p:nvSpPr>
          <p:cNvPr id="8" name="Содержимое 2"/>
          <p:cNvSpPr>
            <a:spLocks noGrp="1"/>
          </p:cNvSpPr>
          <p:nvPr>
            <p:ph sz="half" idx="1"/>
          </p:nvPr>
        </p:nvSpPr>
        <p:spPr>
          <a:xfrm>
            <a:off x="26616" y="1782778"/>
            <a:ext cx="8964488" cy="3360722"/>
          </a:xfrm>
          <a:noFill/>
        </p:spPr>
        <p:txBody>
          <a:bodyPr>
            <a:noAutofit/>
          </a:bodyPr>
          <a:lstStyle/>
          <a:p>
            <a:pPr marL="0" indent="0">
              <a:buNone/>
            </a:pPr>
            <a:r>
              <a:rPr lang="ru-RU" sz="1600" dirty="0" smtClean="0">
                <a:latin typeface="HeliosCond" panose="020B0800000000000000" pitchFamily="34" charset="-52"/>
              </a:rPr>
              <a:t>Ст. 227 ТК РФ </a:t>
            </a:r>
          </a:p>
          <a:p>
            <a:pPr marL="0" indent="0">
              <a:buNone/>
            </a:pPr>
            <a:r>
              <a:rPr lang="ru-RU" sz="1600" dirty="0">
                <a:latin typeface="HeliosCond" panose="020B0800000000000000" pitchFamily="34" charset="-52"/>
              </a:rPr>
              <a:t>Расследованию в установленном порядке как несчастные случаи подлежат события, в результате которых пострадавшими были получены: телесные повреждения (травмы), в том числе нанесенные другим лицом; тепловой удар; ожог; обморожение; отравление; утопление; поражение электрическим током, молнией, излучением; укусы и другие телесные повреждения, нанесенные животными, в том числе насекомыми и </a:t>
            </a:r>
            <a:r>
              <a:rPr lang="ru-RU" sz="1600" dirty="0">
                <a:solidFill>
                  <a:srgbClr val="FF0000"/>
                </a:solidFill>
                <a:latin typeface="HeliosCond" panose="020B0800000000000000" pitchFamily="34" charset="-52"/>
              </a:rPr>
              <a:t>паукообразными</a:t>
            </a:r>
            <a:r>
              <a:rPr lang="ru-RU" sz="1600" dirty="0" smtClean="0">
                <a:solidFill>
                  <a:srgbClr val="FF0000"/>
                </a:solidFill>
                <a:latin typeface="HeliosCond" panose="020B0800000000000000" pitchFamily="34" charset="-52"/>
              </a:rPr>
              <a:t>;</a:t>
            </a:r>
          </a:p>
          <a:p>
            <a:pPr marL="0" indent="0">
              <a:buNone/>
            </a:pPr>
            <a:r>
              <a:rPr lang="ru-RU" sz="1600" dirty="0" smtClean="0">
                <a:solidFill>
                  <a:srgbClr val="FF0000"/>
                </a:solidFill>
                <a:latin typeface="HeliosCond" panose="020B0800000000000000" pitchFamily="34" charset="-52"/>
              </a:rPr>
              <a:t>Если укусил клещ: </a:t>
            </a:r>
          </a:p>
          <a:p>
            <a:pPr>
              <a:buAutoNum type="arabicPeriod"/>
            </a:pPr>
            <a:r>
              <a:rPr lang="ru-RU" sz="1600" dirty="0" smtClean="0">
                <a:latin typeface="HeliosCond" panose="020B0800000000000000" pitchFamily="34" charset="-52"/>
              </a:rPr>
              <a:t>Удаляем клеща </a:t>
            </a:r>
          </a:p>
          <a:p>
            <a:pPr>
              <a:buAutoNum type="arabicPeriod"/>
            </a:pPr>
            <a:r>
              <a:rPr lang="ru-RU" sz="1600" dirty="0" smtClean="0">
                <a:latin typeface="HeliosCond" panose="020B0800000000000000" pitchFamily="34" charset="-52"/>
              </a:rPr>
              <a:t>Отправляем клеща на исследование </a:t>
            </a:r>
          </a:p>
          <a:p>
            <a:pPr>
              <a:buAutoNum type="arabicPeriod"/>
            </a:pPr>
            <a:r>
              <a:rPr lang="ru-RU" sz="1600" dirty="0" smtClean="0">
                <a:latin typeface="HeliosCond" panose="020B0800000000000000" pitchFamily="34" charset="-52"/>
              </a:rPr>
              <a:t>Ждем результат </a:t>
            </a:r>
            <a:endParaRPr lang="ru-RU" sz="1600" dirty="0">
              <a:latin typeface="HeliosCond" panose="020B0800000000000000" pitchFamily="34" charset="-52"/>
            </a:endParaRPr>
          </a:p>
        </p:txBody>
      </p:sp>
    </p:spTree>
    <p:extLst>
      <p:ext uri="{BB962C8B-B14F-4D97-AF65-F5344CB8AC3E}">
        <p14:creationId xmlns:p14="http://schemas.microsoft.com/office/powerpoint/2010/main" val="277299827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3A78FA44-0D62-437E-9FB9-759A7CFA09C2}" type="datetime1">
              <a:rPr lang="ru-RU" smtClean="0"/>
              <a:pPr/>
              <a:t>22.05.2024</a:t>
            </a:fld>
            <a:endParaRPr lang="ru-RU" dirty="0"/>
          </a:p>
        </p:txBody>
      </p:sp>
      <p:sp>
        <p:nvSpPr>
          <p:cNvPr id="5" name="Нижний колонтитул 4"/>
          <p:cNvSpPr>
            <a:spLocks noGrp="1"/>
          </p:cNvSpPr>
          <p:nvPr>
            <p:ph type="ftr" sz="quarter" idx="11"/>
          </p:nvPr>
        </p:nvSpPr>
        <p:spPr/>
        <p:txBody>
          <a:bodyPr/>
          <a:lstStyle/>
          <a:p>
            <a:r>
              <a:rPr lang="ru-RU" dirty="0" smtClean="0"/>
              <a:t>Центр обеспечения охраны труда</a:t>
            </a:r>
            <a:endParaRPr lang="ru-RU" dirty="0"/>
          </a:p>
        </p:txBody>
      </p:sp>
      <p:sp>
        <p:nvSpPr>
          <p:cNvPr id="6" name="Номер слайда 5"/>
          <p:cNvSpPr>
            <a:spLocks noGrp="1"/>
          </p:cNvSpPr>
          <p:nvPr>
            <p:ph type="sldNum" sz="quarter" idx="12"/>
          </p:nvPr>
        </p:nvSpPr>
        <p:spPr/>
        <p:txBody>
          <a:bodyPr/>
          <a:lstStyle/>
          <a:p>
            <a:fld id="{36B1CA64-C48E-480E-A5A5-340591A3DC09}" type="slidenum">
              <a:rPr lang="ru-RU" smtClean="0"/>
              <a:pPr/>
              <a:t>17</a:t>
            </a:fld>
            <a:endParaRPr lang="ru-RU"/>
          </a:p>
        </p:txBody>
      </p:sp>
      <p:sp>
        <p:nvSpPr>
          <p:cNvPr id="7" name="Заголовок 6"/>
          <p:cNvSpPr>
            <a:spLocks noGrp="1"/>
          </p:cNvSpPr>
          <p:nvPr>
            <p:ph type="title"/>
          </p:nvPr>
        </p:nvSpPr>
        <p:spPr>
          <a:xfrm>
            <a:off x="3347864" y="346348"/>
            <a:ext cx="5328592" cy="857250"/>
          </a:xfrm>
        </p:spPr>
        <p:txBody>
          <a:bodyPr vert="horz" lIns="91440" tIns="45720" rIns="91440" bIns="45720" rtlCol="0" anchor="ctr">
            <a:noAutofit/>
          </a:bodyPr>
          <a:lstStyle/>
          <a:p>
            <a:pPr lvl="0">
              <a:lnSpc>
                <a:spcPts val="3700"/>
              </a:lnSpc>
            </a:pPr>
            <a:r>
              <a:rPr lang="ru-RU" b="1" dirty="0" smtClean="0"/>
              <a:t>1.6. Законодательство</a:t>
            </a:r>
          </a:p>
        </p:txBody>
      </p:sp>
      <p:sp>
        <p:nvSpPr>
          <p:cNvPr id="9" name="Прямоугольник 8"/>
          <p:cNvSpPr/>
          <p:nvPr/>
        </p:nvSpPr>
        <p:spPr>
          <a:xfrm>
            <a:off x="10468" y="1122760"/>
            <a:ext cx="8964488" cy="369332"/>
          </a:xfrm>
          <a:prstGeom prst="rect">
            <a:avLst/>
          </a:prstGeom>
          <a:noFill/>
        </p:spPr>
        <p:txBody>
          <a:bodyPr wrap="square" lIns="91440" tIns="45720" rIns="91440" bIns="45720">
            <a:spAutoFit/>
          </a:bodyPr>
          <a:lstStyle/>
          <a:p>
            <a:pPr fontAlgn="base"/>
            <a:r>
              <a:rPr lang="ru-RU" dirty="0" smtClean="0">
                <a:solidFill>
                  <a:srgbClr val="FF0000"/>
                </a:solidFill>
                <a:latin typeface="HeliosCond" panose="020B0800000000000000" pitchFamily="34" charset="-52"/>
              </a:rPr>
              <a:t>Ситуация</a:t>
            </a:r>
            <a:endParaRPr lang="ru-RU" dirty="0">
              <a:solidFill>
                <a:srgbClr val="FF0000"/>
              </a:solidFill>
              <a:latin typeface="HeliosCond" panose="020B0800000000000000" pitchFamily="34" charset="-52"/>
            </a:endParaRPr>
          </a:p>
        </p:txBody>
      </p:sp>
      <p:sp>
        <p:nvSpPr>
          <p:cNvPr id="8" name="Содержимое 2"/>
          <p:cNvSpPr>
            <a:spLocks noGrp="1"/>
          </p:cNvSpPr>
          <p:nvPr>
            <p:ph sz="half" idx="1"/>
          </p:nvPr>
        </p:nvSpPr>
        <p:spPr>
          <a:xfrm>
            <a:off x="15404" y="1519154"/>
            <a:ext cx="8964488" cy="3360722"/>
          </a:xfrm>
          <a:noFill/>
        </p:spPr>
        <p:txBody>
          <a:bodyPr>
            <a:noAutofit/>
          </a:bodyPr>
          <a:lstStyle/>
          <a:p>
            <a:pPr marL="0" indent="0">
              <a:buNone/>
            </a:pPr>
            <a:r>
              <a:rPr lang="ru-RU" sz="1600" dirty="0" smtClean="0">
                <a:latin typeface="HeliosCond" panose="020B0800000000000000" pitchFamily="34" charset="-52"/>
              </a:rPr>
              <a:t>Рабочий (21 год) при производстве работ был укушен </a:t>
            </a:r>
            <a:r>
              <a:rPr lang="ru-RU" sz="1600" dirty="0" err="1" smtClean="0">
                <a:latin typeface="HeliosCond" panose="020B0800000000000000" pitchFamily="34" charset="-52"/>
              </a:rPr>
              <a:t>клещем</a:t>
            </a:r>
            <a:r>
              <a:rPr lang="ru-RU" sz="1600" dirty="0" smtClean="0">
                <a:latin typeface="HeliosCond" panose="020B0800000000000000" pitchFamily="34" charset="-52"/>
              </a:rPr>
              <a:t> в область лопатки – 13.06.2022.</a:t>
            </a:r>
          </a:p>
          <a:p>
            <a:pPr marL="0" indent="0">
              <a:buNone/>
            </a:pPr>
            <a:r>
              <a:rPr lang="ru-RU" sz="1600" dirty="0" smtClean="0">
                <a:latin typeface="HeliosCond" panose="020B0800000000000000" pitchFamily="34" charset="-52"/>
              </a:rPr>
              <a:t>Не обратили внимание, но в итоге рабочему стало плохо. Его госпитализировали в больницу</a:t>
            </a:r>
          </a:p>
          <a:p>
            <a:pPr marL="0" indent="0">
              <a:buNone/>
            </a:pPr>
            <a:r>
              <a:rPr lang="ru-RU" sz="1600" dirty="0" smtClean="0">
                <a:latin typeface="HeliosCond" panose="020B0800000000000000" pitchFamily="34" charset="-52"/>
              </a:rPr>
              <a:t>22.08.2022 рабочий умер. Причина клещевой энцефалит </a:t>
            </a:r>
          </a:p>
          <a:p>
            <a:pPr marL="0" indent="0">
              <a:buNone/>
            </a:pPr>
            <a:r>
              <a:rPr lang="ru-RU" sz="1600" dirty="0" smtClean="0">
                <a:latin typeface="HeliosCond" panose="020B0800000000000000" pitchFamily="34" charset="-52"/>
              </a:rPr>
              <a:t>Мать  пострадавшего обратилась в суд за компенсацией морального вреда и признанием несчастного случая связанного с производством.</a:t>
            </a:r>
          </a:p>
          <a:p>
            <a:pPr marL="0" indent="0">
              <a:buNone/>
            </a:pPr>
            <a:r>
              <a:rPr lang="ru-RU" sz="1600" dirty="0" smtClean="0">
                <a:latin typeface="HeliosCond" panose="020B0800000000000000" pitchFamily="34" charset="-52"/>
              </a:rPr>
              <a:t>Основание: не обеспечил СИЗ, не было ДСИЗ от кровососущих, не было вакцинации против клещевого энцефалита.</a:t>
            </a:r>
          </a:p>
          <a:p>
            <a:pPr marL="0" indent="0">
              <a:buNone/>
            </a:pPr>
            <a:r>
              <a:rPr lang="ru-RU" sz="1600" dirty="0" smtClean="0">
                <a:latin typeface="HeliosCond" panose="020B0800000000000000" pitchFamily="34" charset="-52"/>
              </a:rPr>
              <a:t>ИТОГ: решение суда в пользу матери. Компенсация 1,5 млн. рублей (просила 2) и возмещение похоронных издержек – 83.000 </a:t>
            </a:r>
          </a:p>
          <a:p>
            <a:pPr marL="0" indent="0">
              <a:buNone/>
            </a:pPr>
            <a:r>
              <a:rPr lang="ru-RU" sz="1600" dirty="0" smtClean="0">
                <a:latin typeface="HeliosCond" panose="020B0800000000000000" pitchFamily="34" charset="-52"/>
              </a:rPr>
              <a:t>Несчастный случай признан как связанный </a:t>
            </a:r>
            <a:r>
              <a:rPr lang="ru-RU" sz="1600" smtClean="0">
                <a:latin typeface="HeliosCond" panose="020B0800000000000000" pitchFamily="34" charset="-52"/>
              </a:rPr>
              <a:t>с производством</a:t>
            </a:r>
            <a:endParaRPr lang="ru-RU" sz="1600" dirty="0">
              <a:latin typeface="HeliosCond" panose="020B0800000000000000" pitchFamily="34" charset="-52"/>
            </a:endParaRPr>
          </a:p>
        </p:txBody>
      </p:sp>
    </p:spTree>
    <p:extLst>
      <p:ext uri="{BB962C8B-B14F-4D97-AF65-F5344CB8AC3E}">
        <p14:creationId xmlns:p14="http://schemas.microsoft.com/office/powerpoint/2010/main" val="126549282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3A78FA44-0D62-437E-9FB9-759A7CFA09C2}" type="datetime1">
              <a:rPr lang="ru-RU" smtClean="0"/>
              <a:pPr/>
              <a:t>22.05.2024</a:t>
            </a:fld>
            <a:endParaRPr lang="ru-RU" dirty="0"/>
          </a:p>
        </p:txBody>
      </p:sp>
      <p:sp>
        <p:nvSpPr>
          <p:cNvPr id="5" name="Нижний колонтитул 4"/>
          <p:cNvSpPr>
            <a:spLocks noGrp="1"/>
          </p:cNvSpPr>
          <p:nvPr>
            <p:ph type="ftr" sz="quarter" idx="11"/>
          </p:nvPr>
        </p:nvSpPr>
        <p:spPr/>
        <p:txBody>
          <a:bodyPr/>
          <a:lstStyle/>
          <a:p>
            <a:r>
              <a:rPr lang="ru-RU" dirty="0" smtClean="0"/>
              <a:t>Центр обеспечения охраны труда</a:t>
            </a:r>
            <a:endParaRPr lang="ru-RU" dirty="0"/>
          </a:p>
        </p:txBody>
      </p:sp>
      <p:sp>
        <p:nvSpPr>
          <p:cNvPr id="6" name="Номер слайда 5"/>
          <p:cNvSpPr>
            <a:spLocks noGrp="1"/>
          </p:cNvSpPr>
          <p:nvPr>
            <p:ph type="sldNum" sz="quarter" idx="12"/>
          </p:nvPr>
        </p:nvSpPr>
        <p:spPr/>
        <p:txBody>
          <a:bodyPr/>
          <a:lstStyle/>
          <a:p>
            <a:fld id="{36B1CA64-C48E-480E-A5A5-340591A3DC09}" type="slidenum">
              <a:rPr lang="ru-RU" smtClean="0"/>
              <a:pPr/>
              <a:t>18</a:t>
            </a:fld>
            <a:endParaRPr lang="ru-RU"/>
          </a:p>
        </p:txBody>
      </p:sp>
      <p:sp>
        <p:nvSpPr>
          <p:cNvPr id="7" name="Заголовок 6"/>
          <p:cNvSpPr>
            <a:spLocks noGrp="1"/>
          </p:cNvSpPr>
          <p:nvPr>
            <p:ph type="title"/>
          </p:nvPr>
        </p:nvSpPr>
        <p:spPr>
          <a:xfrm>
            <a:off x="3347864" y="346348"/>
            <a:ext cx="5328592" cy="857250"/>
          </a:xfrm>
        </p:spPr>
        <p:txBody>
          <a:bodyPr vert="horz" lIns="91440" tIns="45720" rIns="91440" bIns="45720" rtlCol="0" anchor="ctr">
            <a:noAutofit/>
          </a:bodyPr>
          <a:lstStyle/>
          <a:p>
            <a:pPr lvl="0">
              <a:lnSpc>
                <a:spcPts val="3700"/>
              </a:lnSpc>
            </a:pPr>
            <a:r>
              <a:rPr lang="ru-RU" b="1" dirty="0" smtClean="0"/>
              <a:t>1.</a:t>
            </a:r>
            <a:r>
              <a:rPr lang="en-US" b="1" dirty="0" smtClean="0"/>
              <a:t>7</a:t>
            </a:r>
            <a:r>
              <a:rPr lang="ru-RU" b="1" dirty="0" smtClean="0"/>
              <a:t>. Законодательство</a:t>
            </a:r>
          </a:p>
        </p:txBody>
      </p:sp>
      <p:sp>
        <p:nvSpPr>
          <p:cNvPr id="8" name="Содержимое 2"/>
          <p:cNvSpPr>
            <a:spLocks noGrp="1"/>
          </p:cNvSpPr>
          <p:nvPr>
            <p:ph sz="half" idx="1"/>
          </p:nvPr>
        </p:nvSpPr>
        <p:spPr>
          <a:xfrm>
            <a:off x="10468" y="1923678"/>
            <a:ext cx="8784976" cy="2160240"/>
          </a:xfrm>
          <a:noFill/>
        </p:spPr>
        <p:txBody>
          <a:bodyPr>
            <a:noAutofit/>
          </a:bodyPr>
          <a:lstStyle/>
          <a:p>
            <a:pPr marL="0" indent="0" fontAlgn="base">
              <a:buNone/>
            </a:pPr>
            <a:r>
              <a:rPr lang="ru-RU" sz="1500" dirty="0" smtClean="0">
                <a:latin typeface="HeliosCond" panose="020B0800000000000000" pitchFamily="34" charset="-52"/>
              </a:rPr>
              <a:t>При проведении дополнительного расследования несчастного случая, государственной инспекцией труда было установлено нарушение по ч.3 ст.5.27.1 (допуск к выполнению работы без прохождения медицинского осмотра и психушки) </a:t>
            </a:r>
          </a:p>
          <a:p>
            <a:pPr marL="0" indent="0" fontAlgn="base">
              <a:buNone/>
            </a:pPr>
            <a:r>
              <a:rPr lang="ru-RU" sz="1500" dirty="0" smtClean="0">
                <a:latin typeface="HeliosCond" panose="020B0800000000000000" pitchFamily="34" charset="-52"/>
              </a:rPr>
              <a:t>Инспектор в отношении организации назначил штраф в размере 110.000 рублей </a:t>
            </a:r>
          </a:p>
          <a:p>
            <a:pPr marL="0" indent="0" fontAlgn="base">
              <a:buNone/>
            </a:pPr>
            <a:r>
              <a:rPr lang="ru-RU" sz="1500" dirty="0" smtClean="0">
                <a:latin typeface="HeliosCond" panose="020B0800000000000000" pitchFamily="34" charset="-52"/>
              </a:rPr>
              <a:t>Работодатель обратился в суд с целью снизить штраф. Основание – работодатель субъект малого предпринимательства </a:t>
            </a:r>
          </a:p>
          <a:p>
            <a:pPr marL="0" indent="0" fontAlgn="base">
              <a:buNone/>
            </a:pPr>
            <a:r>
              <a:rPr lang="ru-RU" sz="1500" dirty="0" smtClean="0">
                <a:latin typeface="HeliosCond" panose="020B0800000000000000" pitchFamily="34" charset="-52"/>
              </a:rPr>
              <a:t>Суд согласился с доводом работодателя и снизил штраф до 15.000 рублей </a:t>
            </a:r>
          </a:p>
          <a:p>
            <a:pPr marL="0" indent="0" fontAlgn="base">
              <a:buNone/>
            </a:pPr>
            <a:r>
              <a:rPr lang="ru-RU" sz="1500" dirty="0" smtClean="0">
                <a:latin typeface="HeliosCond" panose="020B0800000000000000" pitchFamily="34" charset="-52"/>
              </a:rPr>
              <a:t>Основание ст.4.1.2 КоАП</a:t>
            </a:r>
          </a:p>
          <a:p>
            <a:pPr marL="0" indent="0" fontAlgn="base">
              <a:buNone/>
            </a:pPr>
            <a:endParaRPr lang="ru-RU" sz="1500" dirty="0">
              <a:latin typeface="HeliosCond" panose="020B0800000000000000" pitchFamily="34" charset="-52"/>
            </a:endParaRPr>
          </a:p>
        </p:txBody>
      </p:sp>
      <p:sp>
        <p:nvSpPr>
          <p:cNvPr id="9" name="Прямоугольник 8"/>
          <p:cNvSpPr/>
          <p:nvPr/>
        </p:nvSpPr>
        <p:spPr>
          <a:xfrm>
            <a:off x="10468" y="1122760"/>
            <a:ext cx="8964488" cy="1015663"/>
          </a:xfrm>
          <a:prstGeom prst="rect">
            <a:avLst/>
          </a:prstGeom>
          <a:noFill/>
        </p:spPr>
        <p:txBody>
          <a:bodyPr wrap="square" lIns="91440" tIns="45720" rIns="91440" bIns="45720">
            <a:spAutoFit/>
          </a:bodyPr>
          <a:lstStyle/>
          <a:p>
            <a:r>
              <a:rPr lang="ru-RU" sz="2000" dirty="0" err="1" smtClean="0">
                <a:solidFill>
                  <a:srgbClr val="FF0000"/>
                </a:solidFill>
                <a:latin typeface="HeliosCond" panose="020B0800000000000000" pitchFamily="34" charset="-52"/>
              </a:rPr>
              <a:t>Новошешминский</a:t>
            </a:r>
            <a:r>
              <a:rPr lang="ru-RU" sz="2000" dirty="0" smtClean="0">
                <a:solidFill>
                  <a:srgbClr val="FF0000"/>
                </a:solidFill>
                <a:latin typeface="HeliosCond" panose="020B0800000000000000" pitchFamily="34" charset="-52"/>
              </a:rPr>
              <a:t> районный суд </a:t>
            </a:r>
            <a:r>
              <a:rPr lang="ru-RU" sz="2000" dirty="0">
                <a:solidFill>
                  <a:srgbClr val="FF0000"/>
                </a:solidFill>
                <a:latin typeface="HeliosCond" panose="020B0800000000000000" pitchFamily="34" charset="-52"/>
              </a:rPr>
              <a:t>Республики </a:t>
            </a:r>
            <a:r>
              <a:rPr lang="ru-RU" sz="2000" dirty="0" smtClean="0">
                <a:solidFill>
                  <a:srgbClr val="FF0000"/>
                </a:solidFill>
                <a:latin typeface="HeliosCond" panose="020B0800000000000000" pitchFamily="34" charset="-52"/>
              </a:rPr>
              <a:t>Татарстан. Дело </a:t>
            </a:r>
            <a:r>
              <a:rPr lang="ru-RU" sz="2000" dirty="0">
                <a:solidFill>
                  <a:srgbClr val="FF0000"/>
                </a:solidFill>
                <a:latin typeface="HeliosCond" panose="020B0800000000000000" pitchFamily="34" charset="-52"/>
              </a:rPr>
              <a:t>№ </a:t>
            </a:r>
            <a:r>
              <a:rPr lang="ru-RU" sz="2000" dirty="0" smtClean="0">
                <a:solidFill>
                  <a:srgbClr val="FF0000"/>
                </a:solidFill>
                <a:latin typeface="HeliosCond" panose="020B0800000000000000" pitchFamily="34" charset="-52"/>
              </a:rPr>
              <a:t>12-7/2023:</a:t>
            </a:r>
            <a:endParaRPr lang="ru-RU" sz="2000" b="1" dirty="0" smtClean="0">
              <a:solidFill>
                <a:srgbClr val="FF0000"/>
              </a:solidFill>
              <a:latin typeface="HeliosCond" panose="020B0800000000000000" pitchFamily="34" charset="-52"/>
            </a:endParaRPr>
          </a:p>
          <a:p>
            <a:r>
              <a:rPr lang="ru-RU" sz="2000" b="1" dirty="0" smtClean="0">
                <a:solidFill>
                  <a:srgbClr val="FF0000"/>
                </a:solidFill>
                <a:latin typeface="HeliosCond" panose="020B0800000000000000" pitchFamily="34" charset="-52"/>
              </a:rPr>
              <a:t>Снижение штрафа за нарушение требований охраны труда</a:t>
            </a:r>
          </a:p>
          <a:p>
            <a:r>
              <a:rPr lang="ru-RU" sz="2000" b="1" dirty="0" smtClean="0">
                <a:solidFill>
                  <a:srgbClr val="FF0000"/>
                </a:solidFill>
                <a:latin typeface="HeliosCond" panose="020B0800000000000000" pitchFamily="34" charset="-52"/>
              </a:rPr>
              <a:t> </a:t>
            </a:r>
            <a:endParaRPr lang="ru-RU" sz="2000" dirty="0">
              <a:solidFill>
                <a:srgbClr val="FF0000"/>
              </a:solidFill>
              <a:latin typeface="HeliosCond" panose="020B0800000000000000" pitchFamily="34" charset="-52"/>
            </a:endParaRPr>
          </a:p>
        </p:txBody>
      </p:sp>
    </p:spTree>
    <p:extLst>
      <p:ext uri="{BB962C8B-B14F-4D97-AF65-F5344CB8AC3E}">
        <p14:creationId xmlns:p14="http://schemas.microsoft.com/office/powerpoint/2010/main" val="423585300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3A78FA44-0D62-437E-9FB9-759A7CFA09C2}" type="datetime1">
              <a:rPr lang="ru-RU" smtClean="0"/>
              <a:pPr/>
              <a:t>22.05.2024</a:t>
            </a:fld>
            <a:endParaRPr lang="ru-RU" dirty="0"/>
          </a:p>
        </p:txBody>
      </p:sp>
      <p:sp>
        <p:nvSpPr>
          <p:cNvPr id="5" name="Нижний колонтитул 4"/>
          <p:cNvSpPr>
            <a:spLocks noGrp="1"/>
          </p:cNvSpPr>
          <p:nvPr>
            <p:ph type="ftr" sz="quarter" idx="11"/>
          </p:nvPr>
        </p:nvSpPr>
        <p:spPr/>
        <p:txBody>
          <a:bodyPr/>
          <a:lstStyle/>
          <a:p>
            <a:r>
              <a:rPr lang="ru-RU" dirty="0" smtClean="0"/>
              <a:t>Центр обеспечения охраны труда</a:t>
            </a:r>
            <a:endParaRPr lang="ru-RU" dirty="0"/>
          </a:p>
        </p:txBody>
      </p:sp>
      <p:sp>
        <p:nvSpPr>
          <p:cNvPr id="6" name="Номер слайда 5"/>
          <p:cNvSpPr>
            <a:spLocks noGrp="1"/>
          </p:cNvSpPr>
          <p:nvPr>
            <p:ph type="sldNum" sz="quarter" idx="12"/>
          </p:nvPr>
        </p:nvSpPr>
        <p:spPr/>
        <p:txBody>
          <a:bodyPr/>
          <a:lstStyle/>
          <a:p>
            <a:fld id="{36B1CA64-C48E-480E-A5A5-340591A3DC09}" type="slidenum">
              <a:rPr lang="ru-RU" smtClean="0"/>
              <a:pPr/>
              <a:t>19</a:t>
            </a:fld>
            <a:endParaRPr lang="ru-RU"/>
          </a:p>
        </p:txBody>
      </p:sp>
      <p:sp>
        <p:nvSpPr>
          <p:cNvPr id="7" name="Заголовок 6"/>
          <p:cNvSpPr>
            <a:spLocks noGrp="1"/>
          </p:cNvSpPr>
          <p:nvPr>
            <p:ph type="title"/>
          </p:nvPr>
        </p:nvSpPr>
        <p:spPr>
          <a:xfrm>
            <a:off x="3347864" y="346348"/>
            <a:ext cx="5328592" cy="857250"/>
          </a:xfrm>
        </p:spPr>
        <p:txBody>
          <a:bodyPr vert="horz" lIns="91440" tIns="45720" rIns="91440" bIns="45720" rtlCol="0" anchor="ctr">
            <a:noAutofit/>
          </a:bodyPr>
          <a:lstStyle/>
          <a:p>
            <a:pPr lvl="0">
              <a:lnSpc>
                <a:spcPts val="3700"/>
              </a:lnSpc>
            </a:pPr>
            <a:r>
              <a:rPr lang="ru-RU" b="1" dirty="0" smtClean="0"/>
              <a:t>1.8. Законодательство</a:t>
            </a:r>
          </a:p>
        </p:txBody>
      </p:sp>
      <p:sp>
        <p:nvSpPr>
          <p:cNvPr id="8" name="Содержимое 2"/>
          <p:cNvSpPr>
            <a:spLocks noGrp="1"/>
          </p:cNvSpPr>
          <p:nvPr>
            <p:ph sz="half" idx="1"/>
          </p:nvPr>
        </p:nvSpPr>
        <p:spPr>
          <a:xfrm>
            <a:off x="0" y="1779662"/>
            <a:ext cx="8784976" cy="2160240"/>
          </a:xfrm>
          <a:noFill/>
        </p:spPr>
        <p:txBody>
          <a:bodyPr>
            <a:noAutofit/>
          </a:bodyPr>
          <a:lstStyle/>
          <a:p>
            <a:pPr marL="0" indent="0" fontAlgn="base">
              <a:buNone/>
            </a:pPr>
            <a:r>
              <a:rPr lang="ru-RU" sz="1600" dirty="0" smtClean="0">
                <a:latin typeface="HeliosCond" panose="020B0800000000000000" pitchFamily="34" charset="-52"/>
              </a:rPr>
              <a:t>ФКУ Колония-поселение №3 против ГИТ по Архангельской области</a:t>
            </a:r>
          </a:p>
          <a:p>
            <a:pPr marL="0" indent="0" fontAlgn="base">
              <a:buNone/>
            </a:pPr>
            <a:r>
              <a:rPr lang="ru-RU" sz="1600" dirty="0">
                <a:latin typeface="HeliosCond" panose="020B0800000000000000" pitchFamily="34" charset="-52"/>
              </a:rPr>
              <a:t>в период с 18 по 30 мая 2023 года проведена документарная проверка соблюдения трудового законодательства в ФКУ КП-3 УФСИН России по Архангельской </a:t>
            </a:r>
            <a:r>
              <a:rPr lang="ru-RU" sz="1600" dirty="0" smtClean="0">
                <a:latin typeface="HeliosCond" panose="020B0800000000000000" pitchFamily="34" charset="-52"/>
              </a:rPr>
              <a:t>области, </a:t>
            </a:r>
            <a:r>
              <a:rPr lang="ru-RU" sz="1600" dirty="0">
                <a:latin typeface="HeliosCond" panose="020B0800000000000000" pitchFamily="34" charset="-52"/>
              </a:rPr>
              <a:t>в ходе которой были выявлены нарушения статьей 22, 76, 214, </a:t>
            </a:r>
            <a:r>
              <a:rPr lang="ru-RU" sz="1600" dirty="0" smtClean="0">
                <a:latin typeface="HeliosCond" panose="020B0800000000000000" pitchFamily="34" charset="-52"/>
              </a:rPr>
              <a:t>219, 220</a:t>
            </a:r>
          </a:p>
          <a:p>
            <a:pPr marL="0" indent="0" fontAlgn="base">
              <a:buNone/>
            </a:pPr>
            <a:r>
              <a:rPr lang="ru-RU" sz="1600" dirty="0">
                <a:latin typeface="HeliosCond" panose="020B0800000000000000" pitchFamily="34" charset="-52"/>
              </a:rPr>
              <a:t>трудоустроенная с 16 марта 2023 года в столовой в качестве кухонного рабочего, К.., отбывающая наказание в ФКУ КП-3 УФСИН России по Архангельской области, осуществляла выполнение должностных обязанностей без прохождения ею предварительного медицинского осмотра, а также без проведенного с ней вводного и первичного </a:t>
            </a:r>
            <a:r>
              <a:rPr lang="ru-RU" sz="1600" dirty="0" smtClean="0">
                <a:latin typeface="HeliosCond" panose="020B0800000000000000" pitchFamily="34" charset="-52"/>
              </a:rPr>
              <a:t>инструктажей</a:t>
            </a:r>
          </a:p>
          <a:p>
            <a:pPr marL="0" indent="0" fontAlgn="base">
              <a:buNone/>
            </a:pPr>
            <a:r>
              <a:rPr lang="ru-RU" sz="1600" dirty="0">
                <a:latin typeface="HeliosCond" panose="020B0800000000000000" pitchFamily="34" charset="-52"/>
              </a:rPr>
              <a:t>Согласно приказу </a:t>
            </a:r>
            <a:r>
              <a:rPr lang="ru-RU" sz="1600" dirty="0" err="1">
                <a:latin typeface="HeliosCond" panose="020B0800000000000000" pitchFamily="34" charset="-52"/>
              </a:rPr>
              <a:t>врио</a:t>
            </a:r>
            <a:r>
              <a:rPr lang="ru-RU" sz="1600" dirty="0">
                <a:latin typeface="HeliosCond" panose="020B0800000000000000" pitchFamily="34" charset="-52"/>
              </a:rPr>
              <a:t> начальника ФКУ КП-3 УФСИН России по Архангельской области № 62-ос от 15 марта 2023 года трудовое использование осужденной К.. начато с 16 марта 2023 </a:t>
            </a:r>
            <a:r>
              <a:rPr lang="ru-RU" sz="1600" dirty="0" smtClean="0">
                <a:latin typeface="HeliosCond" panose="020B0800000000000000" pitchFamily="34" charset="-52"/>
              </a:rPr>
              <a:t>года</a:t>
            </a:r>
          </a:p>
          <a:p>
            <a:pPr marL="0" indent="0" fontAlgn="base">
              <a:buNone/>
            </a:pPr>
            <a:r>
              <a:rPr lang="ru-RU" sz="1600" dirty="0">
                <a:latin typeface="HeliosCond" panose="020B0800000000000000" pitchFamily="34" charset="-52"/>
              </a:rPr>
              <a:t>Вводный и первичный инструктажи с ней не проводились</a:t>
            </a:r>
          </a:p>
        </p:txBody>
      </p:sp>
      <p:sp>
        <p:nvSpPr>
          <p:cNvPr id="9" name="Прямоугольник 8"/>
          <p:cNvSpPr/>
          <p:nvPr/>
        </p:nvSpPr>
        <p:spPr>
          <a:xfrm>
            <a:off x="10468" y="1122760"/>
            <a:ext cx="8964488" cy="1015663"/>
          </a:xfrm>
          <a:prstGeom prst="rect">
            <a:avLst/>
          </a:prstGeom>
          <a:noFill/>
        </p:spPr>
        <p:txBody>
          <a:bodyPr wrap="square" lIns="91440" tIns="45720" rIns="91440" bIns="45720">
            <a:spAutoFit/>
          </a:bodyPr>
          <a:lstStyle/>
          <a:p>
            <a:r>
              <a:rPr lang="ru-RU" sz="2000" dirty="0" smtClean="0">
                <a:solidFill>
                  <a:srgbClr val="FF0000"/>
                </a:solidFill>
                <a:latin typeface="HeliosCond" panose="020B0800000000000000" pitchFamily="34" charset="-52"/>
              </a:rPr>
              <a:t>Архангельский областной суд. Дело </a:t>
            </a:r>
            <a:r>
              <a:rPr lang="ru-RU" sz="2000" dirty="0">
                <a:solidFill>
                  <a:srgbClr val="FF0000"/>
                </a:solidFill>
                <a:latin typeface="HeliosCond" panose="020B0800000000000000" pitchFamily="34" charset="-52"/>
              </a:rPr>
              <a:t>№ 7р-856</a:t>
            </a:r>
            <a:r>
              <a:rPr lang="ru-RU" sz="2000" dirty="0" smtClean="0">
                <a:solidFill>
                  <a:srgbClr val="FF0000"/>
                </a:solidFill>
                <a:latin typeface="HeliosCond" panose="020B0800000000000000" pitchFamily="34" charset="-52"/>
              </a:rPr>
              <a:t>:</a:t>
            </a:r>
            <a:endParaRPr lang="ru-RU" sz="2000" b="1" dirty="0" smtClean="0">
              <a:solidFill>
                <a:srgbClr val="FF0000"/>
              </a:solidFill>
              <a:latin typeface="HeliosCond" panose="020B0800000000000000" pitchFamily="34" charset="-52"/>
            </a:endParaRPr>
          </a:p>
          <a:p>
            <a:r>
              <a:rPr lang="ru-RU" sz="2000" b="1" dirty="0" smtClean="0">
                <a:solidFill>
                  <a:srgbClr val="FF0000"/>
                </a:solidFill>
                <a:latin typeface="HeliosCond" panose="020B0800000000000000" pitchFamily="34" charset="-52"/>
              </a:rPr>
              <a:t>Инструктаж по охране труда</a:t>
            </a:r>
          </a:p>
          <a:p>
            <a:r>
              <a:rPr lang="ru-RU" sz="2000" b="1" dirty="0" smtClean="0">
                <a:solidFill>
                  <a:srgbClr val="FF0000"/>
                </a:solidFill>
                <a:latin typeface="HeliosCond" panose="020B0800000000000000" pitchFamily="34" charset="-52"/>
              </a:rPr>
              <a:t> </a:t>
            </a:r>
            <a:endParaRPr lang="ru-RU" sz="2000" dirty="0">
              <a:solidFill>
                <a:srgbClr val="FF0000"/>
              </a:solidFill>
              <a:latin typeface="HeliosCond" panose="020B0800000000000000" pitchFamily="34" charset="-52"/>
            </a:endParaRPr>
          </a:p>
        </p:txBody>
      </p:sp>
    </p:spTree>
    <p:extLst>
      <p:ext uri="{BB962C8B-B14F-4D97-AF65-F5344CB8AC3E}">
        <p14:creationId xmlns:p14="http://schemas.microsoft.com/office/powerpoint/2010/main" val="129940645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3A78FA44-0D62-437E-9FB9-759A7CFA09C2}" type="datetime1">
              <a:rPr lang="ru-RU" smtClean="0"/>
              <a:pPr/>
              <a:t>22.05.2024</a:t>
            </a:fld>
            <a:endParaRPr lang="ru-RU" dirty="0"/>
          </a:p>
        </p:txBody>
      </p:sp>
      <p:sp>
        <p:nvSpPr>
          <p:cNvPr id="5" name="Нижний колонтитул 4"/>
          <p:cNvSpPr>
            <a:spLocks noGrp="1"/>
          </p:cNvSpPr>
          <p:nvPr>
            <p:ph type="ftr" sz="quarter" idx="11"/>
          </p:nvPr>
        </p:nvSpPr>
        <p:spPr/>
        <p:txBody>
          <a:bodyPr/>
          <a:lstStyle/>
          <a:p>
            <a:r>
              <a:rPr lang="ru-RU" dirty="0" smtClean="0"/>
              <a:t>Центр обеспечения охраны труда</a:t>
            </a:r>
            <a:endParaRPr lang="ru-RU" dirty="0"/>
          </a:p>
        </p:txBody>
      </p:sp>
      <p:sp>
        <p:nvSpPr>
          <p:cNvPr id="6" name="Номер слайда 5"/>
          <p:cNvSpPr>
            <a:spLocks noGrp="1"/>
          </p:cNvSpPr>
          <p:nvPr>
            <p:ph type="sldNum" sz="quarter" idx="12"/>
          </p:nvPr>
        </p:nvSpPr>
        <p:spPr/>
        <p:txBody>
          <a:bodyPr/>
          <a:lstStyle/>
          <a:p>
            <a:fld id="{36B1CA64-C48E-480E-A5A5-340591A3DC09}" type="slidenum">
              <a:rPr lang="ru-RU" smtClean="0"/>
              <a:pPr/>
              <a:t>20</a:t>
            </a:fld>
            <a:endParaRPr lang="ru-RU"/>
          </a:p>
        </p:txBody>
      </p:sp>
      <p:sp>
        <p:nvSpPr>
          <p:cNvPr id="7" name="Заголовок 6"/>
          <p:cNvSpPr>
            <a:spLocks noGrp="1"/>
          </p:cNvSpPr>
          <p:nvPr>
            <p:ph type="title"/>
          </p:nvPr>
        </p:nvSpPr>
        <p:spPr>
          <a:xfrm>
            <a:off x="3347864" y="346348"/>
            <a:ext cx="5328592" cy="857250"/>
          </a:xfrm>
        </p:spPr>
        <p:txBody>
          <a:bodyPr vert="horz" lIns="91440" tIns="45720" rIns="91440" bIns="45720" rtlCol="0" anchor="ctr">
            <a:noAutofit/>
          </a:bodyPr>
          <a:lstStyle/>
          <a:p>
            <a:pPr lvl="0">
              <a:lnSpc>
                <a:spcPts val="3700"/>
              </a:lnSpc>
            </a:pPr>
            <a:r>
              <a:rPr lang="ru-RU" b="1" dirty="0" smtClean="0"/>
              <a:t>1.8. Законодательство</a:t>
            </a:r>
          </a:p>
        </p:txBody>
      </p:sp>
      <p:sp>
        <p:nvSpPr>
          <p:cNvPr id="8" name="Содержимое 2"/>
          <p:cNvSpPr>
            <a:spLocks noGrp="1"/>
          </p:cNvSpPr>
          <p:nvPr>
            <p:ph sz="half" idx="1"/>
          </p:nvPr>
        </p:nvSpPr>
        <p:spPr>
          <a:xfrm>
            <a:off x="107504" y="1203598"/>
            <a:ext cx="8784976" cy="3384376"/>
          </a:xfrm>
          <a:noFill/>
        </p:spPr>
        <p:txBody>
          <a:bodyPr>
            <a:noAutofit/>
          </a:bodyPr>
          <a:lstStyle/>
          <a:p>
            <a:pPr marL="0" indent="0" fontAlgn="base">
              <a:buNone/>
            </a:pPr>
            <a:r>
              <a:rPr lang="ru-RU" sz="1600" dirty="0">
                <a:latin typeface="HeliosCond" panose="020B0800000000000000" pitchFamily="34" charset="-52"/>
              </a:rPr>
              <a:t>ФКУ КП-3 УФСИН России по Архангельской области обоснованно признано виновным в совершении административного правонарушения, предусмотренного частью 3 статьи 5.27.1 КоАП РФ</a:t>
            </a:r>
            <a:r>
              <a:rPr lang="ru-RU" sz="1600" dirty="0" smtClean="0">
                <a:latin typeface="HeliosCond" panose="020B0800000000000000" pitchFamily="34" charset="-52"/>
              </a:rPr>
              <a:t>.</a:t>
            </a:r>
          </a:p>
          <a:p>
            <a:pPr marL="0" indent="0" fontAlgn="base">
              <a:buNone/>
            </a:pPr>
            <a:r>
              <a:rPr lang="ru-RU" sz="1600" dirty="0">
                <a:latin typeface="HeliosCond" panose="020B0800000000000000" pitchFamily="34" charset="-52"/>
              </a:rPr>
              <a:t>У учреждения имелась реальная возможность по соблюдению государственных нормативных требований охраны труда, однако не были предприняты исчерпывающие меры по соблюдению установленных законодательством требований в целях недопущения совершения </a:t>
            </a:r>
            <a:r>
              <a:rPr lang="ru-RU" sz="1600" dirty="0" smtClean="0">
                <a:latin typeface="HeliosCond" panose="020B0800000000000000" pitchFamily="34" charset="-52"/>
              </a:rPr>
              <a:t>нарушения</a:t>
            </a:r>
          </a:p>
          <a:p>
            <a:pPr marL="0" indent="0" fontAlgn="base">
              <a:buNone/>
            </a:pPr>
            <a:r>
              <a:rPr lang="ru-RU" sz="1600" dirty="0">
                <a:latin typeface="HeliosCond" panose="020B0800000000000000" pitchFamily="34" charset="-52"/>
              </a:rPr>
              <a:t>Доказательств невозможности исполнения требований законодательства учреждением не </a:t>
            </a:r>
            <a:r>
              <a:rPr lang="ru-RU" sz="1600" dirty="0" smtClean="0">
                <a:latin typeface="HeliosCond" panose="020B0800000000000000" pitchFamily="34" charset="-52"/>
              </a:rPr>
              <a:t>представлено</a:t>
            </a:r>
          </a:p>
          <a:p>
            <a:pPr marL="0" indent="0" fontAlgn="base">
              <a:buNone/>
            </a:pPr>
            <a:r>
              <a:rPr lang="ru-RU" sz="1600" dirty="0" smtClean="0">
                <a:latin typeface="HeliosCond" panose="020B0800000000000000" pitchFamily="34" charset="-52"/>
              </a:rPr>
              <a:t>Правоотношения</a:t>
            </a:r>
            <a:r>
              <a:rPr lang="ru-RU" sz="1600" dirty="0">
                <a:latin typeface="HeliosCond" panose="020B0800000000000000" pitchFamily="34" charset="-52"/>
              </a:rPr>
              <a:t>, возникающие в связи с осуществлением осужденными трудовой деятельности, регулируются нормами как уголовно-исполнительного, так и трудового </a:t>
            </a:r>
            <a:r>
              <a:rPr lang="ru-RU" sz="1600" dirty="0" smtClean="0">
                <a:latin typeface="HeliosCond" panose="020B0800000000000000" pitchFamily="34" charset="-52"/>
              </a:rPr>
              <a:t>законодательства</a:t>
            </a:r>
          </a:p>
          <a:p>
            <a:pPr marL="0" indent="0" fontAlgn="base">
              <a:buNone/>
            </a:pPr>
            <a:r>
              <a:rPr lang="ru-RU" sz="1600" dirty="0">
                <a:latin typeface="HeliosCond" panose="020B0800000000000000" pitchFamily="34" charset="-52"/>
              </a:rPr>
              <a:t>Следовательно, правила охраны труда, техники безопасности и производственной санитарии, установленные законодательством Российской Федерации о труде, распространяются и на осужденных, привлеченных к труду</a:t>
            </a:r>
          </a:p>
        </p:txBody>
      </p:sp>
    </p:spTree>
    <p:extLst>
      <p:ext uri="{BB962C8B-B14F-4D97-AF65-F5344CB8AC3E}">
        <p14:creationId xmlns:p14="http://schemas.microsoft.com/office/powerpoint/2010/main" val="80743788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3A78FA44-0D62-437E-9FB9-759A7CFA09C2}" type="datetime1">
              <a:rPr lang="ru-RU" smtClean="0"/>
              <a:pPr/>
              <a:t>22.05.2024</a:t>
            </a:fld>
            <a:endParaRPr lang="ru-RU" dirty="0"/>
          </a:p>
        </p:txBody>
      </p:sp>
      <p:sp>
        <p:nvSpPr>
          <p:cNvPr id="5" name="Нижний колонтитул 4"/>
          <p:cNvSpPr>
            <a:spLocks noGrp="1"/>
          </p:cNvSpPr>
          <p:nvPr>
            <p:ph type="ftr" sz="quarter" idx="11"/>
          </p:nvPr>
        </p:nvSpPr>
        <p:spPr/>
        <p:txBody>
          <a:bodyPr/>
          <a:lstStyle/>
          <a:p>
            <a:r>
              <a:rPr lang="ru-RU" dirty="0" smtClean="0"/>
              <a:t>Центр обеспечения охраны труда</a:t>
            </a:r>
            <a:endParaRPr lang="ru-RU" dirty="0"/>
          </a:p>
        </p:txBody>
      </p:sp>
      <p:sp>
        <p:nvSpPr>
          <p:cNvPr id="6" name="Номер слайда 5"/>
          <p:cNvSpPr>
            <a:spLocks noGrp="1"/>
          </p:cNvSpPr>
          <p:nvPr>
            <p:ph type="sldNum" sz="quarter" idx="12"/>
          </p:nvPr>
        </p:nvSpPr>
        <p:spPr/>
        <p:txBody>
          <a:bodyPr/>
          <a:lstStyle/>
          <a:p>
            <a:fld id="{36B1CA64-C48E-480E-A5A5-340591A3DC09}" type="slidenum">
              <a:rPr lang="ru-RU" smtClean="0"/>
              <a:pPr/>
              <a:t>21</a:t>
            </a:fld>
            <a:endParaRPr lang="ru-RU"/>
          </a:p>
        </p:txBody>
      </p:sp>
      <p:sp>
        <p:nvSpPr>
          <p:cNvPr id="7" name="Заголовок 6"/>
          <p:cNvSpPr>
            <a:spLocks noGrp="1"/>
          </p:cNvSpPr>
          <p:nvPr>
            <p:ph type="title"/>
          </p:nvPr>
        </p:nvSpPr>
        <p:spPr>
          <a:xfrm>
            <a:off x="3347864" y="346348"/>
            <a:ext cx="5328592" cy="857250"/>
          </a:xfrm>
        </p:spPr>
        <p:txBody>
          <a:bodyPr vert="horz" lIns="91440" tIns="45720" rIns="91440" bIns="45720" rtlCol="0" anchor="ctr">
            <a:noAutofit/>
          </a:bodyPr>
          <a:lstStyle/>
          <a:p>
            <a:pPr lvl="0">
              <a:lnSpc>
                <a:spcPts val="3700"/>
              </a:lnSpc>
            </a:pPr>
            <a:r>
              <a:rPr lang="ru-RU" b="1" dirty="0" smtClean="0"/>
              <a:t>1.8. Законодательство</a:t>
            </a:r>
          </a:p>
        </p:txBody>
      </p:sp>
      <p:sp>
        <p:nvSpPr>
          <p:cNvPr id="8" name="Содержимое 2"/>
          <p:cNvSpPr>
            <a:spLocks noGrp="1"/>
          </p:cNvSpPr>
          <p:nvPr>
            <p:ph sz="half" idx="1"/>
          </p:nvPr>
        </p:nvSpPr>
        <p:spPr>
          <a:xfrm>
            <a:off x="107504" y="1203598"/>
            <a:ext cx="8784976" cy="3384376"/>
          </a:xfrm>
          <a:noFill/>
        </p:spPr>
        <p:txBody>
          <a:bodyPr>
            <a:noAutofit/>
          </a:bodyPr>
          <a:lstStyle/>
          <a:p>
            <a:pPr marL="0" indent="0" fontAlgn="base">
              <a:buNone/>
            </a:pPr>
            <a:r>
              <a:rPr lang="ru-RU" sz="1600" dirty="0">
                <a:latin typeface="HeliosCond" panose="020B0800000000000000" pitchFamily="34" charset="-52"/>
              </a:rPr>
              <a:t>ФКУ КП-3 УФСИН </a:t>
            </a:r>
            <a:r>
              <a:rPr lang="ru-RU" sz="1600" dirty="0" smtClean="0">
                <a:latin typeface="HeliosCond" panose="020B0800000000000000" pitchFamily="34" charset="-52"/>
              </a:rPr>
              <a:t>заявило, что проводило инструктаж </a:t>
            </a:r>
          </a:p>
          <a:p>
            <a:pPr marL="0" indent="0" fontAlgn="base">
              <a:buNone/>
            </a:pPr>
            <a:r>
              <a:rPr lang="ru-RU" sz="1600" dirty="0" smtClean="0">
                <a:latin typeface="HeliosCond" panose="020B0800000000000000" pitchFamily="34" charset="-52"/>
              </a:rPr>
              <a:t>НО КАКОЙ: </a:t>
            </a:r>
          </a:p>
          <a:p>
            <a:pPr marL="0" indent="0" fontAlgn="base">
              <a:buNone/>
            </a:pPr>
            <a:r>
              <a:rPr lang="ru-RU" sz="1600" dirty="0" smtClean="0">
                <a:latin typeface="HeliosCond" panose="020B0800000000000000" pitchFamily="34" charset="-52"/>
              </a:rPr>
              <a:t>Проводило ежедневный инструктаж </a:t>
            </a:r>
            <a:r>
              <a:rPr lang="ru-RU" sz="1600" dirty="0">
                <a:latin typeface="HeliosCond" panose="020B0800000000000000" pitchFamily="34" charset="-52"/>
              </a:rPr>
              <a:t>по охране труда и технике безопасности </a:t>
            </a:r>
            <a:r>
              <a:rPr lang="ru-RU" sz="1600" dirty="0" smtClean="0">
                <a:latin typeface="HeliosCond" panose="020B0800000000000000" pitchFamily="34" charset="-52"/>
              </a:rPr>
              <a:t>и фиксировало в соответствующем журнале </a:t>
            </a:r>
          </a:p>
          <a:p>
            <a:pPr marL="0" indent="0" fontAlgn="base">
              <a:buNone/>
            </a:pPr>
            <a:r>
              <a:rPr lang="ru-RU" sz="1600" dirty="0" smtClean="0">
                <a:latin typeface="HeliosCond" panose="020B0800000000000000" pitchFamily="34" charset="-52"/>
              </a:rPr>
              <a:t>ВАЖНО! </a:t>
            </a:r>
          </a:p>
          <a:p>
            <a:pPr marL="0" indent="0" fontAlgn="base">
              <a:buNone/>
            </a:pPr>
            <a:r>
              <a:rPr lang="ru-RU" sz="1600" dirty="0" smtClean="0">
                <a:latin typeface="HeliosCond" panose="020B0800000000000000" pitchFamily="34" charset="-52"/>
              </a:rPr>
              <a:t>Правового </a:t>
            </a:r>
            <a:r>
              <a:rPr lang="ru-RU" sz="1600" dirty="0">
                <a:latin typeface="HeliosCond" panose="020B0800000000000000" pitchFamily="34" charset="-52"/>
              </a:rPr>
              <a:t>значения </a:t>
            </a:r>
            <a:r>
              <a:rPr lang="ru-RU" sz="1600" dirty="0" smtClean="0">
                <a:latin typeface="HeliosCond" panose="020B0800000000000000" pitchFamily="34" charset="-52"/>
              </a:rPr>
              <a:t>такой инструктаж не </a:t>
            </a:r>
            <a:r>
              <a:rPr lang="ru-RU" sz="1600" dirty="0">
                <a:latin typeface="HeliosCond" panose="020B0800000000000000" pitchFamily="34" charset="-52"/>
              </a:rPr>
              <a:t>имеет, поскольку такой инструктаж не является вводным и первичным инструктажами и не подменяет их</a:t>
            </a:r>
            <a:r>
              <a:rPr lang="ru-RU" sz="1600" dirty="0" smtClean="0">
                <a:latin typeface="HeliosCond" panose="020B0800000000000000" pitchFamily="34" charset="-52"/>
              </a:rPr>
              <a:t>. И его вообще не существует как такового </a:t>
            </a:r>
          </a:p>
          <a:p>
            <a:pPr marL="0" indent="0" fontAlgn="base">
              <a:buNone/>
            </a:pPr>
            <a:endParaRPr lang="ru-RU" sz="1600" dirty="0">
              <a:latin typeface="HeliosCond" panose="020B0800000000000000" pitchFamily="34" charset="-52"/>
            </a:endParaRPr>
          </a:p>
          <a:p>
            <a:pPr marL="0" indent="0" fontAlgn="base">
              <a:buNone/>
            </a:pPr>
            <a:r>
              <a:rPr lang="ru-RU" sz="1600" dirty="0" smtClean="0">
                <a:latin typeface="HeliosCond" panose="020B0800000000000000" pitchFamily="34" charset="-52"/>
              </a:rPr>
              <a:t>ИТОГ: </a:t>
            </a:r>
          </a:p>
          <a:p>
            <a:pPr marL="0" indent="0" fontAlgn="base">
              <a:buNone/>
            </a:pPr>
            <a:r>
              <a:rPr lang="ru-RU" sz="1600" dirty="0" smtClean="0">
                <a:latin typeface="HeliosCond" panose="020B0800000000000000" pitchFamily="34" charset="-52"/>
              </a:rPr>
              <a:t>Решение оставлено без изменений </a:t>
            </a:r>
          </a:p>
          <a:p>
            <a:pPr marL="0" indent="0" fontAlgn="base">
              <a:buNone/>
            </a:pPr>
            <a:r>
              <a:rPr lang="ru-RU" sz="1600" dirty="0" smtClean="0">
                <a:latin typeface="HeliosCond" panose="020B0800000000000000" pitchFamily="34" charset="-52"/>
              </a:rPr>
              <a:t>Штраф 55.000 рублей</a:t>
            </a:r>
          </a:p>
        </p:txBody>
      </p:sp>
    </p:spTree>
    <p:extLst>
      <p:ext uri="{BB962C8B-B14F-4D97-AF65-F5344CB8AC3E}">
        <p14:creationId xmlns:p14="http://schemas.microsoft.com/office/powerpoint/2010/main" val="262283574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3A78FA44-0D62-437E-9FB9-759A7CFA09C2}" type="datetime1">
              <a:rPr lang="ru-RU" smtClean="0"/>
              <a:pPr/>
              <a:t>22.05.2024</a:t>
            </a:fld>
            <a:endParaRPr lang="ru-RU" dirty="0"/>
          </a:p>
        </p:txBody>
      </p:sp>
      <p:sp>
        <p:nvSpPr>
          <p:cNvPr id="5" name="Нижний колонтитул 4"/>
          <p:cNvSpPr>
            <a:spLocks noGrp="1"/>
          </p:cNvSpPr>
          <p:nvPr>
            <p:ph type="ftr" sz="quarter" idx="11"/>
          </p:nvPr>
        </p:nvSpPr>
        <p:spPr/>
        <p:txBody>
          <a:bodyPr/>
          <a:lstStyle/>
          <a:p>
            <a:r>
              <a:rPr lang="ru-RU" dirty="0" smtClean="0"/>
              <a:t>Центр обеспечения охраны труда</a:t>
            </a:r>
            <a:endParaRPr lang="ru-RU" dirty="0"/>
          </a:p>
        </p:txBody>
      </p:sp>
      <p:sp>
        <p:nvSpPr>
          <p:cNvPr id="6" name="Номер слайда 5"/>
          <p:cNvSpPr>
            <a:spLocks noGrp="1"/>
          </p:cNvSpPr>
          <p:nvPr>
            <p:ph type="sldNum" sz="quarter" idx="12"/>
          </p:nvPr>
        </p:nvSpPr>
        <p:spPr/>
        <p:txBody>
          <a:bodyPr/>
          <a:lstStyle/>
          <a:p>
            <a:fld id="{36B1CA64-C48E-480E-A5A5-340591A3DC09}" type="slidenum">
              <a:rPr lang="ru-RU" smtClean="0"/>
              <a:pPr/>
              <a:t>22</a:t>
            </a:fld>
            <a:endParaRPr lang="ru-RU"/>
          </a:p>
        </p:txBody>
      </p:sp>
      <p:sp>
        <p:nvSpPr>
          <p:cNvPr id="7" name="Заголовок 6"/>
          <p:cNvSpPr>
            <a:spLocks noGrp="1"/>
          </p:cNvSpPr>
          <p:nvPr>
            <p:ph type="title"/>
          </p:nvPr>
        </p:nvSpPr>
        <p:spPr>
          <a:xfrm>
            <a:off x="3347864" y="346348"/>
            <a:ext cx="5328592" cy="857250"/>
          </a:xfrm>
        </p:spPr>
        <p:txBody>
          <a:bodyPr vert="horz" lIns="91440" tIns="45720" rIns="91440" bIns="45720" rtlCol="0" anchor="ctr">
            <a:noAutofit/>
          </a:bodyPr>
          <a:lstStyle/>
          <a:p>
            <a:pPr lvl="0">
              <a:lnSpc>
                <a:spcPts val="3700"/>
              </a:lnSpc>
            </a:pPr>
            <a:r>
              <a:rPr lang="ru-RU" b="1" dirty="0" smtClean="0"/>
              <a:t>1.9. Законодательство</a:t>
            </a:r>
          </a:p>
        </p:txBody>
      </p:sp>
      <p:sp>
        <p:nvSpPr>
          <p:cNvPr id="8" name="Содержимое 2"/>
          <p:cNvSpPr>
            <a:spLocks noGrp="1"/>
          </p:cNvSpPr>
          <p:nvPr>
            <p:ph sz="half" idx="1"/>
          </p:nvPr>
        </p:nvSpPr>
        <p:spPr>
          <a:xfrm>
            <a:off x="0" y="1779662"/>
            <a:ext cx="8784976" cy="3168352"/>
          </a:xfrm>
          <a:noFill/>
        </p:spPr>
        <p:txBody>
          <a:bodyPr>
            <a:noAutofit/>
          </a:bodyPr>
          <a:lstStyle/>
          <a:p>
            <a:pPr marL="0" indent="0" fontAlgn="base">
              <a:buNone/>
            </a:pPr>
            <a:r>
              <a:rPr lang="ru-RU" sz="1500" dirty="0" smtClean="0">
                <a:latin typeface="HeliosCond" panose="020B0800000000000000" pitchFamily="34" charset="-52"/>
              </a:rPr>
              <a:t>ООО «Разрез» против ГИТ </a:t>
            </a:r>
          </a:p>
          <a:p>
            <a:pPr marL="0" indent="0" fontAlgn="base">
              <a:buNone/>
            </a:pPr>
            <a:r>
              <a:rPr lang="ru-RU" sz="1500" dirty="0" smtClean="0">
                <a:latin typeface="HeliosCond" panose="020B0800000000000000" pitchFamily="34" charset="-52"/>
              </a:rPr>
              <a:t>Проведено дополнительное расследование несчастного случая (основание: обращение пострадавшей стороны (</a:t>
            </a:r>
            <a:r>
              <a:rPr lang="ru-RU" sz="1500" dirty="0" err="1" smtClean="0">
                <a:latin typeface="HeliosCond" panose="020B0800000000000000" pitchFamily="34" charset="-52"/>
              </a:rPr>
              <a:t>Зенцова</a:t>
            </a:r>
            <a:r>
              <a:rPr lang="ru-RU" sz="1500" dirty="0" smtClean="0">
                <a:latin typeface="HeliosCond" panose="020B0800000000000000" pitchFamily="34" charset="-52"/>
              </a:rPr>
              <a:t> Н.В.) в ГИТ, в котором она не согласна с результатами расследования н/</a:t>
            </a:r>
            <a:r>
              <a:rPr lang="ru-RU" sz="1500" dirty="0" err="1" smtClean="0">
                <a:latin typeface="HeliosCond" panose="020B0800000000000000" pitchFamily="34" charset="-52"/>
              </a:rPr>
              <a:t>сл</a:t>
            </a:r>
            <a:r>
              <a:rPr lang="ru-RU" sz="1500" dirty="0" smtClean="0">
                <a:latin typeface="HeliosCond" panose="020B0800000000000000" pitchFamily="34" charset="-52"/>
              </a:rPr>
              <a:t>)</a:t>
            </a:r>
          </a:p>
          <a:p>
            <a:pPr marL="0" indent="0" fontAlgn="base">
              <a:buNone/>
            </a:pPr>
            <a:r>
              <a:rPr lang="ru-RU" sz="1500" dirty="0" smtClean="0">
                <a:latin typeface="HeliosCond" panose="020B0800000000000000" pitchFamily="34" charset="-52"/>
              </a:rPr>
              <a:t>Итог: акт по форме 4 признать утратившим силу. Составить акт по форме Н-1 и признать н/</a:t>
            </a:r>
            <a:r>
              <a:rPr lang="ru-RU" sz="1500" dirty="0" err="1" smtClean="0">
                <a:latin typeface="HeliosCond" panose="020B0800000000000000" pitchFamily="34" charset="-52"/>
              </a:rPr>
              <a:t>сл</a:t>
            </a:r>
            <a:r>
              <a:rPr lang="ru-RU" sz="1500" dirty="0" smtClean="0">
                <a:latin typeface="HeliosCond" panose="020B0800000000000000" pitchFamily="34" charset="-52"/>
              </a:rPr>
              <a:t> (как следствие) связанным с производством.</a:t>
            </a:r>
          </a:p>
          <a:p>
            <a:pPr marL="0" indent="0" fontAlgn="base">
              <a:buNone/>
            </a:pPr>
            <a:r>
              <a:rPr lang="ru-RU" sz="1600" dirty="0">
                <a:solidFill>
                  <a:srgbClr val="FF0000"/>
                </a:solidFill>
                <a:latin typeface="HeliosCond" panose="020B0800000000000000" pitchFamily="34" charset="-52"/>
              </a:rPr>
              <a:t>Расследование ГИТ: </a:t>
            </a:r>
          </a:p>
          <a:p>
            <a:pPr marL="0" indent="0" fontAlgn="base">
              <a:buNone/>
            </a:pPr>
            <a:r>
              <a:rPr lang="ru-RU" sz="1600" dirty="0">
                <a:latin typeface="HeliosCond" panose="020B0800000000000000" pitchFamily="34" charset="-52"/>
              </a:rPr>
              <a:t>несчастный случай признан производственной травмой, так как пострадавшей </a:t>
            </a:r>
            <a:r>
              <a:rPr lang="ru-RU" sz="1600" dirty="0" err="1">
                <a:latin typeface="HeliosCond" panose="020B0800000000000000" pitchFamily="34" charset="-52"/>
              </a:rPr>
              <a:t>Зенковой</a:t>
            </a:r>
            <a:r>
              <a:rPr lang="ru-RU" sz="1600" dirty="0">
                <a:latin typeface="HeliosCond" panose="020B0800000000000000" pitchFamily="34" charset="-52"/>
              </a:rPr>
              <a:t> Н.В. - работником организации ООО «Разрез » получены телесные повреждения (травмы), нанесенные другим лицом в течение рабочего времени на территории работодателя, повлекшие за собой временную утрату </a:t>
            </a:r>
            <a:r>
              <a:rPr lang="ru-RU" sz="1600" dirty="0" smtClean="0">
                <a:latin typeface="HeliosCond" panose="020B0800000000000000" pitchFamily="34" charset="-52"/>
              </a:rPr>
              <a:t>трудоспособности</a:t>
            </a:r>
            <a:endParaRPr lang="ru-RU" sz="1600" dirty="0">
              <a:latin typeface="HeliosCond" panose="020B0800000000000000" pitchFamily="34" charset="-52"/>
            </a:endParaRPr>
          </a:p>
        </p:txBody>
      </p:sp>
      <p:sp>
        <p:nvSpPr>
          <p:cNvPr id="9" name="Прямоугольник 8"/>
          <p:cNvSpPr/>
          <p:nvPr/>
        </p:nvSpPr>
        <p:spPr>
          <a:xfrm>
            <a:off x="10468" y="1122760"/>
            <a:ext cx="8964488" cy="1015663"/>
          </a:xfrm>
          <a:prstGeom prst="rect">
            <a:avLst/>
          </a:prstGeom>
          <a:noFill/>
        </p:spPr>
        <p:txBody>
          <a:bodyPr wrap="square" lIns="91440" tIns="45720" rIns="91440" bIns="45720">
            <a:spAutoFit/>
          </a:bodyPr>
          <a:lstStyle/>
          <a:p>
            <a:r>
              <a:rPr lang="ru-RU" sz="2000" dirty="0" smtClean="0">
                <a:solidFill>
                  <a:srgbClr val="FF0000"/>
                </a:solidFill>
                <a:latin typeface="HeliosCond" panose="020B0800000000000000" pitchFamily="34" charset="-52"/>
              </a:rPr>
              <a:t>Кемеровский областной суд. Дело №33а-3896/2023:</a:t>
            </a:r>
            <a:endParaRPr lang="ru-RU" sz="2000" b="1" dirty="0" smtClean="0">
              <a:solidFill>
                <a:srgbClr val="FF0000"/>
              </a:solidFill>
              <a:latin typeface="HeliosCond" panose="020B0800000000000000" pitchFamily="34" charset="-52"/>
            </a:endParaRPr>
          </a:p>
          <a:p>
            <a:r>
              <a:rPr lang="ru-RU" sz="2000" b="1" dirty="0" smtClean="0">
                <a:solidFill>
                  <a:srgbClr val="FF0000"/>
                </a:solidFill>
                <a:latin typeface="HeliosCond" panose="020B0800000000000000" pitchFamily="34" charset="-52"/>
              </a:rPr>
              <a:t>Драка на территории </a:t>
            </a:r>
          </a:p>
          <a:p>
            <a:r>
              <a:rPr lang="ru-RU" sz="2000" b="1" dirty="0" smtClean="0">
                <a:solidFill>
                  <a:srgbClr val="FF0000"/>
                </a:solidFill>
                <a:latin typeface="HeliosCond" panose="020B0800000000000000" pitchFamily="34" charset="-52"/>
              </a:rPr>
              <a:t> </a:t>
            </a:r>
            <a:endParaRPr lang="ru-RU" sz="2000" dirty="0">
              <a:solidFill>
                <a:srgbClr val="FF0000"/>
              </a:solidFill>
              <a:latin typeface="HeliosCond" panose="020B0800000000000000" pitchFamily="34" charset="-52"/>
            </a:endParaRPr>
          </a:p>
        </p:txBody>
      </p:sp>
    </p:spTree>
    <p:extLst>
      <p:ext uri="{BB962C8B-B14F-4D97-AF65-F5344CB8AC3E}">
        <p14:creationId xmlns:p14="http://schemas.microsoft.com/office/powerpoint/2010/main" val="264394195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3A78FA44-0D62-437E-9FB9-759A7CFA09C2}" type="datetime1">
              <a:rPr lang="ru-RU" smtClean="0"/>
              <a:pPr/>
              <a:t>22.05.2024</a:t>
            </a:fld>
            <a:endParaRPr lang="ru-RU" dirty="0"/>
          </a:p>
        </p:txBody>
      </p:sp>
      <p:sp>
        <p:nvSpPr>
          <p:cNvPr id="5" name="Нижний колонтитул 4"/>
          <p:cNvSpPr>
            <a:spLocks noGrp="1"/>
          </p:cNvSpPr>
          <p:nvPr>
            <p:ph type="ftr" sz="quarter" idx="11"/>
          </p:nvPr>
        </p:nvSpPr>
        <p:spPr/>
        <p:txBody>
          <a:bodyPr/>
          <a:lstStyle/>
          <a:p>
            <a:r>
              <a:rPr lang="ru-RU" dirty="0" smtClean="0"/>
              <a:t>Центр обеспечения охраны труда</a:t>
            </a:r>
            <a:endParaRPr lang="ru-RU" dirty="0"/>
          </a:p>
        </p:txBody>
      </p:sp>
      <p:sp>
        <p:nvSpPr>
          <p:cNvPr id="6" name="Номер слайда 5"/>
          <p:cNvSpPr>
            <a:spLocks noGrp="1"/>
          </p:cNvSpPr>
          <p:nvPr>
            <p:ph type="sldNum" sz="quarter" idx="12"/>
          </p:nvPr>
        </p:nvSpPr>
        <p:spPr/>
        <p:txBody>
          <a:bodyPr/>
          <a:lstStyle/>
          <a:p>
            <a:fld id="{36B1CA64-C48E-480E-A5A5-340591A3DC09}" type="slidenum">
              <a:rPr lang="ru-RU" smtClean="0"/>
              <a:pPr/>
              <a:t>23</a:t>
            </a:fld>
            <a:endParaRPr lang="ru-RU"/>
          </a:p>
        </p:txBody>
      </p:sp>
      <p:sp>
        <p:nvSpPr>
          <p:cNvPr id="7" name="Заголовок 6"/>
          <p:cNvSpPr>
            <a:spLocks noGrp="1"/>
          </p:cNvSpPr>
          <p:nvPr>
            <p:ph type="title"/>
          </p:nvPr>
        </p:nvSpPr>
        <p:spPr>
          <a:xfrm>
            <a:off x="3347864" y="346348"/>
            <a:ext cx="5328592" cy="857250"/>
          </a:xfrm>
        </p:spPr>
        <p:txBody>
          <a:bodyPr vert="horz" lIns="91440" tIns="45720" rIns="91440" bIns="45720" rtlCol="0" anchor="ctr">
            <a:noAutofit/>
          </a:bodyPr>
          <a:lstStyle/>
          <a:p>
            <a:pPr lvl="0">
              <a:lnSpc>
                <a:spcPts val="3700"/>
              </a:lnSpc>
            </a:pPr>
            <a:r>
              <a:rPr lang="ru-RU" b="1" dirty="0" smtClean="0"/>
              <a:t>1.9. Законодательство</a:t>
            </a:r>
          </a:p>
        </p:txBody>
      </p:sp>
      <p:sp>
        <p:nvSpPr>
          <p:cNvPr id="8" name="Содержимое 2"/>
          <p:cNvSpPr>
            <a:spLocks noGrp="1"/>
          </p:cNvSpPr>
          <p:nvPr>
            <p:ph sz="half" idx="1"/>
          </p:nvPr>
        </p:nvSpPr>
        <p:spPr>
          <a:xfrm>
            <a:off x="107504" y="1131590"/>
            <a:ext cx="8784976" cy="3168352"/>
          </a:xfrm>
          <a:noFill/>
        </p:spPr>
        <p:txBody>
          <a:bodyPr>
            <a:noAutofit/>
          </a:bodyPr>
          <a:lstStyle/>
          <a:p>
            <a:pPr marL="0" indent="0" fontAlgn="base">
              <a:buNone/>
            </a:pPr>
            <a:r>
              <a:rPr lang="ru-RU" sz="1400" dirty="0" smtClean="0">
                <a:solidFill>
                  <a:srgbClr val="FF0000"/>
                </a:solidFill>
                <a:latin typeface="HeliosCond" panose="020B0800000000000000" pitchFamily="34" charset="-52"/>
              </a:rPr>
              <a:t>Работодатель: </a:t>
            </a:r>
          </a:p>
          <a:p>
            <a:pPr marL="0" indent="0" fontAlgn="base">
              <a:buNone/>
            </a:pPr>
            <a:r>
              <a:rPr lang="ru-RU" sz="1400" dirty="0" smtClean="0">
                <a:latin typeface="HeliosCond" panose="020B0800000000000000" pitchFamily="34" charset="-52"/>
              </a:rPr>
              <a:t>Первое расследование: </a:t>
            </a:r>
          </a:p>
          <a:p>
            <a:pPr marL="0" indent="0" fontAlgn="base">
              <a:buNone/>
            </a:pPr>
            <a:r>
              <a:rPr lang="ru-RU" sz="1400" dirty="0" smtClean="0">
                <a:latin typeface="HeliosCond" panose="020B0800000000000000" pitchFamily="34" charset="-52"/>
              </a:rPr>
              <a:t>Комиссией </a:t>
            </a:r>
            <a:r>
              <a:rPr lang="ru-RU" sz="1400" dirty="0">
                <a:latin typeface="HeliosCond" panose="020B0800000000000000" pitchFamily="34" charset="-52"/>
              </a:rPr>
              <a:t>был направлен запрос в ГАУЗ ПГБ ПКО ХЦВЛ ОП о выдаче заключения и о характере, степени тяжести телесных повреждений </a:t>
            </a:r>
            <a:r>
              <a:rPr lang="ru-RU" sz="1400" dirty="0" err="1">
                <a:latin typeface="HeliosCond" panose="020B0800000000000000" pitchFamily="34" charset="-52"/>
              </a:rPr>
              <a:t>Зенковой</a:t>
            </a:r>
            <a:r>
              <a:rPr lang="ru-RU" sz="1400" dirty="0">
                <a:latin typeface="HeliosCond" panose="020B0800000000000000" pitchFamily="34" charset="-52"/>
              </a:rPr>
              <a:t> Н.В. Из ответа следует, что </a:t>
            </a:r>
            <a:r>
              <a:rPr lang="ru-RU" sz="1400" dirty="0" err="1">
                <a:latin typeface="HeliosCond" panose="020B0800000000000000" pitchFamily="34" charset="-52"/>
              </a:rPr>
              <a:t>Зенкова</a:t>
            </a:r>
            <a:r>
              <a:rPr lang="ru-RU" sz="1400" dirty="0">
                <a:latin typeface="HeliosCond" panose="020B0800000000000000" pitchFamily="34" charset="-52"/>
              </a:rPr>
              <a:t> Н.В. в 08-30 час. получила травму средней фаланги 3 пальца левой кисти в результате автодорожного происшествия в маршрутном автобусе при резком торможении. Комиссия пришла к выводу, что данный несчастный случай не связан с производством, не подлежит учету и регистрации в ООО «</a:t>
            </a:r>
            <a:r>
              <a:rPr lang="ru-RU" sz="1400" dirty="0" smtClean="0">
                <a:latin typeface="HeliosCond" panose="020B0800000000000000" pitchFamily="34" charset="-52"/>
              </a:rPr>
              <a:t>Разрез»</a:t>
            </a:r>
          </a:p>
          <a:p>
            <a:pPr marL="0" indent="0" fontAlgn="base">
              <a:buNone/>
            </a:pPr>
            <a:endParaRPr lang="ru-RU" sz="1400" dirty="0">
              <a:latin typeface="HeliosCond" panose="020B0800000000000000" pitchFamily="34" charset="-52"/>
            </a:endParaRPr>
          </a:p>
          <a:p>
            <a:pPr marL="0" indent="0" fontAlgn="base">
              <a:buNone/>
            </a:pPr>
            <a:r>
              <a:rPr lang="ru-RU" sz="1400" dirty="0" smtClean="0">
                <a:latin typeface="HeliosCond" panose="020B0800000000000000" pitchFamily="34" charset="-52"/>
              </a:rPr>
              <a:t>Проведенное </a:t>
            </a:r>
            <a:r>
              <a:rPr lang="ru-RU" sz="1400" dirty="0">
                <a:latin typeface="HeliosCond" panose="020B0800000000000000" pitchFamily="34" charset="-52"/>
              </a:rPr>
              <a:t>повторное расследование ООО «Разрез»: опрос очевидцев, и комиссия пришла к выводу, что травма </a:t>
            </a:r>
            <a:r>
              <a:rPr lang="ru-RU" sz="1400" dirty="0" err="1">
                <a:latin typeface="HeliosCond" panose="020B0800000000000000" pitchFamily="34" charset="-52"/>
              </a:rPr>
              <a:t>Зенковой</a:t>
            </a:r>
            <a:r>
              <a:rPr lang="ru-RU" sz="1400" dirty="0">
                <a:latin typeface="HeliosCond" panose="020B0800000000000000" pitchFamily="34" charset="-52"/>
              </a:rPr>
              <a:t> Н.В. получена не при исполнении труд обязанностей и выполнении какой-либо работы по поручению работодателя или совершении иных правомерных действий, обусловленных </a:t>
            </a:r>
            <a:r>
              <a:rPr lang="ru-RU" sz="1400" dirty="0" err="1">
                <a:latin typeface="HeliosCond" panose="020B0800000000000000" pitchFamily="34" charset="-52"/>
              </a:rPr>
              <a:t>труд.отношениями</a:t>
            </a:r>
            <a:r>
              <a:rPr lang="ru-RU" sz="1400" dirty="0">
                <a:latin typeface="HeliosCond" panose="020B0800000000000000" pitchFamily="34" charset="-52"/>
              </a:rPr>
              <a:t>. </a:t>
            </a:r>
            <a:r>
              <a:rPr lang="ru-RU" sz="1400" dirty="0" err="1">
                <a:latin typeface="HeliosCond" panose="020B0800000000000000" pitchFamily="34" charset="-52"/>
              </a:rPr>
              <a:t>Зенкова</a:t>
            </a:r>
            <a:r>
              <a:rPr lang="ru-RU" sz="1400" dirty="0">
                <a:latin typeface="HeliosCond" panose="020B0800000000000000" pitchFamily="34" charset="-52"/>
              </a:rPr>
              <a:t> Н.В. своими действиями нарушила Кодекс корпоративной этики ООО «Разрез», в части проявления агрессии, пренебрежительного и насмешливого отношения к коллеге, нанесения морального оскорбления и ПВТР ООО «Разрез», в части использования рабочего времени для решения вопросов, не обусловленных трудовыми отношениями с </a:t>
            </a:r>
            <a:r>
              <a:rPr lang="ru-RU" sz="1400" dirty="0" smtClean="0">
                <a:latin typeface="HeliosCond" panose="020B0800000000000000" pitchFamily="34" charset="-52"/>
              </a:rPr>
              <a:t>работодателем</a:t>
            </a:r>
          </a:p>
          <a:p>
            <a:pPr marL="0" indent="0" fontAlgn="base">
              <a:buNone/>
            </a:pPr>
            <a:endParaRPr lang="ru-RU" sz="1400" dirty="0" smtClean="0">
              <a:latin typeface="HeliosCond" panose="020B0800000000000000" pitchFamily="34" charset="-52"/>
            </a:endParaRPr>
          </a:p>
          <a:p>
            <a:pPr marL="0" indent="0" fontAlgn="base">
              <a:buNone/>
            </a:pPr>
            <a:endParaRPr lang="ru-RU" sz="1400" dirty="0">
              <a:latin typeface="HeliosCond" panose="020B0800000000000000" pitchFamily="34" charset="-52"/>
            </a:endParaRPr>
          </a:p>
        </p:txBody>
      </p:sp>
    </p:spTree>
    <p:extLst>
      <p:ext uri="{BB962C8B-B14F-4D97-AF65-F5344CB8AC3E}">
        <p14:creationId xmlns:p14="http://schemas.microsoft.com/office/powerpoint/2010/main" val="206648994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3A78FA44-0D62-437E-9FB9-759A7CFA09C2}" type="datetime1">
              <a:rPr lang="ru-RU" smtClean="0"/>
              <a:pPr/>
              <a:t>22.05.2024</a:t>
            </a:fld>
            <a:endParaRPr lang="ru-RU" dirty="0"/>
          </a:p>
        </p:txBody>
      </p:sp>
      <p:sp>
        <p:nvSpPr>
          <p:cNvPr id="5" name="Нижний колонтитул 4"/>
          <p:cNvSpPr>
            <a:spLocks noGrp="1"/>
          </p:cNvSpPr>
          <p:nvPr>
            <p:ph type="ftr" sz="quarter" idx="11"/>
          </p:nvPr>
        </p:nvSpPr>
        <p:spPr/>
        <p:txBody>
          <a:bodyPr/>
          <a:lstStyle/>
          <a:p>
            <a:r>
              <a:rPr lang="ru-RU" dirty="0" smtClean="0"/>
              <a:t>Центр обеспечения охраны труда</a:t>
            </a:r>
            <a:endParaRPr lang="ru-RU" dirty="0"/>
          </a:p>
        </p:txBody>
      </p:sp>
      <p:sp>
        <p:nvSpPr>
          <p:cNvPr id="6" name="Номер слайда 5"/>
          <p:cNvSpPr>
            <a:spLocks noGrp="1"/>
          </p:cNvSpPr>
          <p:nvPr>
            <p:ph type="sldNum" sz="quarter" idx="12"/>
          </p:nvPr>
        </p:nvSpPr>
        <p:spPr/>
        <p:txBody>
          <a:bodyPr/>
          <a:lstStyle/>
          <a:p>
            <a:fld id="{36B1CA64-C48E-480E-A5A5-340591A3DC09}" type="slidenum">
              <a:rPr lang="ru-RU" smtClean="0"/>
              <a:pPr/>
              <a:t>24</a:t>
            </a:fld>
            <a:endParaRPr lang="ru-RU"/>
          </a:p>
        </p:txBody>
      </p:sp>
      <p:sp>
        <p:nvSpPr>
          <p:cNvPr id="7" name="Заголовок 6"/>
          <p:cNvSpPr>
            <a:spLocks noGrp="1"/>
          </p:cNvSpPr>
          <p:nvPr>
            <p:ph type="title"/>
          </p:nvPr>
        </p:nvSpPr>
        <p:spPr>
          <a:xfrm>
            <a:off x="3347864" y="346348"/>
            <a:ext cx="5328592" cy="857250"/>
          </a:xfrm>
        </p:spPr>
        <p:txBody>
          <a:bodyPr vert="horz" lIns="91440" tIns="45720" rIns="91440" bIns="45720" rtlCol="0" anchor="ctr">
            <a:noAutofit/>
          </a:bodyPr>
          <a:lstStyle/>
          <a:p>
            <a:pPr lvl="0">
              <a:lnSpc>
                <a:spcPts val="3700"/>
              </a:lnSpc>
            </a:pPr>
            <a:r>
              <a:rPr lang="ru-RU" b="1" dirty="0" smtClean="0"/>
              <a:t>1.9. Законодательство</a:t>
            </a:r>
          </a:p>
        </p:txBody>
      </p:sp>
      <p:sp>
        <p:nvSpPr>
          <p:cNvPr id="8" name="Содержимое 2"/>
          <p:cNvSpPr>
            <a:spLocks noGrp="1"/>
          </p:cNvSpPr>
          <p:nvPr>
            <p:ph sz="half" idx="1"/>
          </p:nvPr>
        </p:nvSpPr>
        <p:spPr>
          <a:xfrm>
            <a:off x="107504" y="1131590"/>
            <a:ext cx="8784976" cy="3168352"/>
          </a:xfrm>
          <a:noFill/>
        </p:spPr>
        <p:txBody>
          <a:bodyPr>
            <a:noAutofit/>
          </a:bodyPr>
          <a:lstStyle/>
          <a:p>
            <a:pPr marL="0" indent="0" fontAlgn="base">
              <a:buNone/>
            </a:pPr>
            <a:r>
              <a:rPr lang="ru-RU" sz="1400" dirty="0" smtClean="0">
                <a:solidFill>
                  <a:srgbClr val="FF0000"/>
                </a:solidFill>
                <a:latin typeface="HeliosCond" panose="020B0800000000000000" pitchFamily="34" charset="-52"/>
              </a:rPr>
              <a:t>Суд</a:t>
            </a:r>
            <a:r>
              <a:rPr lang="ru-RU" sz="1400" dirty="0">
                <a:solidFill>
                  <a:srgbClr val="FF0000"/>
                </a:solidFill>
                <a:latin typeface="HeliosCond" panose="020B0800000000000000" pitchFamily="34" charset="-52"/>
              </a:rPr>
              <a:t>:</a:t>
            </a:r>
            <a:endParaRPr lang="en-US" sz="1400" dirty="0">
              <a:solidFill>
                <a:srgbClr val="FF0000"/>
              </a:solidFill>
              <a:latin typeface="HeliosCond" panose="020B0800000000000000" pitchFamily="34" charset="-52"/>
            </a:endParaRPr>
          </a:p>
          <a:p>
            <a:pPr marL="0" indent="0">
              <a:buNone/>
            </a:pPr>
            <a:r>
              <a:rPr lang="ru-RU" sz="1400" dirty="0">
                <a:latin typeface="HeliosCond" panose="020B0800000000000000" pitchFamily="34" charset="-52"/>
              </a:rPr>
              <a:t>Из постановления отдела дознания следует, что допрошенная в качестве подозреваемого по данному делу Брагина Н.А. сама последовала за ней после окончания производственного собрания и сама приблизилась к ней, находясь в возбужденном состоянии, совершила замах правой рукой, сжатой в кулак, в ее сторону и наотмашь ударила ее по пальцу левой руки. Брагина Н.А. не отрицает, что ею был нанесен удар, который и привел к ее травме</a:t>
            </a:r>
            <a:r>
              <a:rPr lang="ru-RU" sz="1400" dirty="0" smtClean="0">
                <a:latin typeface="HeliosCond" panose="020B0800000000000000" pitchFamily="34" charset="-52"/>
              </a:rPr>
              <a:t>.</a:t>
            </a:r>
          </a:p>
          <a:p>
            <a:pPr marL="0" indent="0">
              <a:buNone/>
            </a:pPr>
            <a:r>
              <a:rPr lang="ru-RU" sz="1400" dirty="0" smtClean="0">
                <a:latin typeface="HeliosCond" panose="020B0800000000000000" pitchFamily="34" charset="-52"/>
              </a:rPr>
              <a:t>ВАЖНО! </a:t>
            </a:r>
          </a:p>
          <a:p>
            <a:pPr marL="0" indent="0">
              <a:buNone/>
            </a:pPr>
            <a:r>
              <a:rPr lang="ru-RU" sz="1400" dirty="0" smtClean="0">
                <a:latin typeface="HeliosCond" panose="020B0800000000000000" pitchFamily="34" charset="-52"/>
              </a:rPr>
              <a:t>Никто из очевидцем не видел факта удара. Только  показания самой Брагиной Н.А. следователям (</a:t>
            </a:r>
            <a:r>
              <a:rPr lang="ru-RU" sz="1400" dirty="0">
                <a:latin typeface="HeliosCond" panose="020B0800000000000000" pitchFamily="34" charset="-52"/>
              </a:rPr>
              <a:t>постановление о прекращении уголовного дела (примирение сторон</a:t>
            </a:r>
            <a:r>
              <a:rPr lang="ru-RU" sz="1400" dirty="0" smtClean="0">
                <a:latin typeface="HeliosCond" panose="020B0800000000000000" pitchFamily="34" charset="-52"/>
              </a:rPr>
              <a:t>))</a:t>
            </a:r>
            <a:endParaRPr lang="ru-RU" sz="1400" dirty="0">
              <a:latin typeface="HeliosCond" panose="020B0800000000000000" pitchFamily="34" charset="-52"/>
            </a:endParaRPr>
          </a:p>
          <a:p>
            <a:pPr marL="0" indent="0">
              <a:buNone/>
            </a:pPr>
            <a:endParaRPr lang="ru-RU" sz="1400" dirty="0">
              <a:latin typeface="HeliosCond" panose="020B0800000000000000" pitchFamily="34" charset="-52"/>
            </a:endParaRPr>
          </a:p>
          <a:p>
            <a:pPr marL="0" indent="0">
              <a:buNone/>
            </a:pPr>
            <a:r>
              <a:rPr lang="ru-RU" sz="1400" dirty="0">
                <a:latin typeface="HeliosCond" panose="020B0800000000000000" pitchFamily="34" charset="-52"/>
              </a:rPr>
              <a:t>Считает, что комиссия неправомерно приняла решение об отказе признать полученную ею травму производственной</a:t>
            </a:r>
            <a:r>
              <a:rPr lang="ru-RU" sz="1400" dirty="0" smtClean="0">
                <a:latin typeface="HeliosCond" panose="020B0800000000000000" pitchFamily="34" charset="-52"/>
              </a:rPr>
              <a:t>.</a:t>
            </a:r>
          </a:p>
          <a:p>
            <a:pPr marL="0" indent="0">
              <a:buNone/>
            </a:pPr>
            <a:r>
              <a:rPr lang="ru-RU" sz="1400" dirty="0" smtClean="0">
                <a:latin typeface="HeliosCond" panose="020B0800000000000000" pitchFamily="34" charset="-52"/>
              </a:rPr>
              <a:t>Ст.229.2 представляет исчерпывающий перечень оснований для того чтобы травму не считать производственной (смерть, опьянение, УНД) </a:t>
            </a:r>
          </a:p>
          <a:p>
            <a:pPr marL="0" indent="0">
              <a:buNone/>
            </a:pPr>
            <a:endParaRPr lang="ru-RU" sz="1400" dirty="0">
              <a:latin typeface="HeliosCond" panose="020B0800000000000000" pitchFamily="34" charset="-52"/>
            </a:endParaRPr>
          </a:p>
          <a:p>
            <a:pPr marL="0" indent="0">
              <a:buNone/>
            </a:pPr>
            <a:r>
              <a:rPr lang="ru-RU" sz="1400" dirty="0" smtClean="0">
                <a:latin typeface="HeliosCond" panose="020B0800000000000000" pitchFamily="34" charset="-52"/>
              </a:rPr>
              <a:t>ИТОГ: несчастный случай признан связанным с производством</a:t>
            </a:r>
          </a:p>
          <a:p>
            <a:pPr marL="0" indent="0">
              <a:buNone/>
            </a:pPr>
            <a:endParaRPr lang="ru-RU" sz="1400" dirty="0">
              <a:latin typeface="HeliosCond" panose="020B0800000000000000" pitchFamily="34" charset="-52"/>
            </a:endParaRPr>
          </a:p>
          <a:p>
            <a:pPr marL="0" indent="0" fontAlgn="base">
              <a:buNone/>
            </a:pPr>
            <a:endParaRPr lang="ru-RU" sz="1400" dirty="0">
              <a:latin typeface="HeliosCond" panose="020B0800000000000000" pitchFamily="34" charset="-52"/>
            </a:endParaRPr>
          </a:p>
        </p:txBody>
      </p:sp>
    </p:spTree>
    <p:extLst>
      <p:ext uri="{BB962C8B-B14F-4D97-AF65-F5344CB8AC3E}">
        <p14:creationId xmlns:p14="http://schemas.microsoft.com/office/powerpoint/2010/main" val="278858434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3A78FA44-0D62-437E-9FB9-759A7CFA09C2}" type="datetime1">
              <a:rPr lang="ru-RU" smtClean="0"/>
              <a:pPr/>
              <a:t>22.05.2024</a:t>
            </a:fld>
            <a:endParaRPr lang="ru-RU" dirty="0"/>
          </a:p>
        </p:txBody>
      </p:sp>
      <p:sp>
        <p:nvSpPr>
          <p:cNvPr id="5" name="Нижний колонтитул 4"/>
          <p:cNvSpPr>
            <a:spLocks noGrp="1"/>
          </p:cNvSpPr>
          <p:nvPr>
            <p:ph type="ftr" sz="quarter" idx="11"/>
          </p:nvPr>
        </p:nvSpPr>
        <p:spPr/>
        <p:txBody>
          <a:bodyPr/>
          <a:lstStyle/>
          <a:p>
            <a:r>
              <a:rPr lang="ru-RU" dirty="0" smtClean="0"/>
              <a:t>Центр обеспечения охраны труда</a:t>
            </a:r>
            <a:endParaRPr lang="ru-RU" dirty="0"/>
          </a:p>
        </p:txBody>
      </p:sp>
      <p:sp>
        <p:nvSpPr>
          <p:cNvPr id="6" name="Номер слайда 5"/>
          <p:cNvSpPr>
            <a:spLocks noGrp="1"/>
          </p:cNvSpPr>
          <p:nvPr>
            <p:ph type="sldNum" sz="quarter" idx="12"/>
          </p:nvPr>
        </p:nvSpPr>
        <p:spPr/>
        <p:txBody>
          <a:bodyPr/>
          <a:lstStyle/>
          <a:p>
            <a:fld id="{36B1CA64-C48E-480E-A5A5-340591A3DC09}" type="slidenum">
              <a:rPr lang="ru-RU" smtClean="0"/>
              <a:pPr/>
              <a:t>25</a:t>
            </a:fld>
            <a:endParaRPr lang="ru-RU"/>
          </a:p>
        </p:txBody>
      </p:sp>
      <p:sp>
        <p:nvSpPr>
          <p:cNvPr id="7" name="Заголовок 6"/>
          <p:cNvSpPr>
            <a:spLocks noGrp="1"/>
          </p:cNvSpPr>
          <p:nvPr>
            <p:ph type="title"/>
          </p:nvPr>
        </p:nvSpPr>
        <p:spPr>
          <a:xfrm>
            <a:off x="3347864" y="346348"/>
            <a:ext cx="5328592" cy="857250"/>
          </a:xfrm>
        </p:spPr>
        <p:txBody>
          <a:bodyPr vert="horz" lIns="91440" tIns="45720" rIns="91440" bIns="45720" rtlCol="0" anchor="ctr">
            <a:noAutofit/>
          </a:bodyPr>
          <a:lstStyle/>
          <a:p>
            <a:pPr lvl="0">
              <a:lnSpc>
                <a:spcPts val="3700"/>
              </a:lnSpc>
            </a:pPr>
            <a:r>
              <a:rPr lang="ru-RU" b="1" dirty="0" smtClean="0"/>
              <a:t>1.10. Законодательство</a:t>
            </a:r>
          </a:p>
        </p:txBody>
      </p:sp>
      <p:sp>
        <p:nvSpPr>
          <p:cNvPr id="8" name="Содержимое 2"/>
          <p:cNvSpPr>
            <a:spLocks noGrp="1"/>
          </p:cNvSpPr>
          <p:nvPr>
            <p:ph sz="half" idx="1"/>
          </p:nvPr>
        </p:nvSpPr>
        <p:spPr>
          <a:xfrm>
            <a:off x="100224" y="2138422"/>
            <a:ext cx="8784976" cy="3385655"/>
          </a:xfrm>
          <a:noFill/>
        </p:spPr>
        <p:txBody>
          <a:bodyPr>
            <a:noAutofit/>
          </a:bodyPr>
          <a:lstStyle/>
          <a:p>
            <a:pPr marL="0" indent="0">
              <a:buNone/>
            </a:pPr>
            <a:r>
              <a:rPr lang="ru-RU" sz="1400" b="1" dirty="0">
                <a:solidFill>
                  <a:srgbClr val="FF0000"/>
                </a:solidFill>
                <a:latin typeface="HeliosCond" panose="020B0800000000000000" pitchFamily="34" charset="-52"/>
              </a:rPr>
              <a:t>Ответ:</a:t>
            </a:r>
            <a:endParaRPr lang="ru-RU" sz="1400" dirty="0">
              <a:solidFill>
                <a:srgbClr val="FF0000"/>
              </a:solidFill>
              <a:latin typeface="HeliosCond" panose="020B0800000000000000" pitchFamily="34" charset="-52"/>
            </a:endParaRPr>
          </a:p>
          <a:p>
            <a:pPr marL="0" indent="0">
              <a:buNone/>
            </a:pPr>
            <a:r>
              <a:rPr lang="ru-RU" sz="1400" dirty="0">
                <a:latin typeface="HeliosCond" panose="020B0800000000000000" pitchFamily="34" charset="-52"/>
              </a:rPr>
              <a:t>Обязанности работодателя возникают в связи с </a:t>
            </a:r>
            <a:r>
              <a:rPr lang="ru-RU" sz="1400" dirty="0" smtClean="0">
                <a:latin typeface="HeliosCond" panose="020B0800000000000000" pitchFamily="34" charset="-52"/>
              </a:rPr>
              <a:t>НС, </a:t>
            </a:r>
            <a:r>
              <a:rPr lang="ru-RU" sz="1400" dirty="0">
                <a:latin typeface="HeliosCond" panose="020B0800000000000000" pitchFamily="34" charset="-52"/>
              </a:rPr>
              <a:t>произошедшими с лицами, участвующими в производственной </a:t>
            </a:r>
            <a:r>
              <a:rPr lang="ru-RU" sz="1400" dirty="0" smtClean="0">
                <a:latin typeface="HeliosCond" panose="020B0800000000000000" pitchFamily="34" charset="-52"/>
              </a:rPr>
              <a:t>деятельности, при </a:t>
            </a:r>
            <a:r>
              <a:rPr lang="ru-RU" sz="1400" dirty="0">
                <a:latin typeface="HeliosCond" panose="020B0800000000000000" pitchFamily="34" charset="-52"/>
              </a:rPr>
              <a:t>исполнении ими </a:t>
            </a:r>
            <a:r>
              <a:rPr lang="ru-RU" sz="1400" dirty="0" smtClean="0">
                <a:latin typeface="HeliosCond" panose="020B0800000000000000" pitchFamily="34" charset="-52"/>
              </a:rPr>
              <a:t>ТО или </a:t>
            </a:r>
            <a:r>
              <a:rPr lang="ru-RU" sz="1400" dirty="0">
                <a:latin typeface="HeliosCond" panose="020B0800000000000000" pitchFamily="34" charset="-52"/>
              </a:rPr>
              <a:t>какой-либо работы по поручению или в интересах работодателя.</a:t>
            </a:r>
          </a:p>
          <a:p>
            <a:pPr marL="0" indent="0">
              <a:buNone/>
            </a:pPr>
            <a:r>
              <a:rPr lang="ru-RU" sz="1400" dirty="0">
                <a:latin typeface="HeliosCond" panose="020B0800000000000000" pitchFamily="34" charset="-52"/>
              </a:rPr>
              <a:t>К </a:t>
            </a:r>
            <a:r>
              <a:rPr lang="ru-RU" sz="1400" dirty="0" smtClean="0">
                <a:latin typeface="HeliosCond" panose="020B0800000000000000" pitchFamily="34" charset="-52"/>
              </a:rPr>
              <a:t>НС относятся </a:t>
            </a:r>
            <a:r>
              <a:rPr lang="ru-RU" sz="1400" dirty="0">
                <a:latin typeface="HeliosCond" panose="020B0800000000000000" pitchFamily="34" charset="-52"/>
              </a:rPr>
              <a:t>события, в результате которых пострадавшими были получены повреждения здоровья, повлекшие за собой необходимость перевода пострадавших на другую работу, временную или стойкую утрату ими трудоспособности либо смерть пострадавших, если указанные события произошли:</a:t>
            </a:r>
          </a:p>
          <a:p>
            <a:pPr marL="0" indent="0">
              <a:buNone/>
            </a:pPr>
            <a:r>
              <a:rPr lang="ru-RU" sz="1400" dirty="0">
                <a:latin typeface="HeliosCond" panose="020B0800000000000000" pitchFamily="34" charset="-52"/>
              </a:rPr>
              <a:t>- </a:t>
            </a:r>
            <a:r>
              <a:rPr lang="ru-RU" sz="1400" dirty="0" smtClean="0">
                <a:latin typeface="HeliosCond" panose="020B0800000000000000" pitchFamily="34" charset="-52"/>
              </a:rPr>
              <a:t>В РВ, на территории, вахта, следование к командировку, служебное авто</a:t>
            </a:r>
          </a:p>
          <a:p>
            <a:pPr marL="0" indent="0">
              <a:buNone/>
            </a:pPr>
            <a:r>
              <a:rPr lang="ru-RU" sz="1400" dirty="0" smtClean="0">
                <a:latin typeface="HeliosCond" panose="020B0800000000000000" pitchFamily="34" charset="-52"/>
              </a:rPr>
              <a:t>Если </a:t>
            </a:r>
            <a:r>
              <a:rPr lang="ru-RU" sz="1400" dirty="0">
                <a:latin typeface="HeliosCond" panose="020B0800000000000000" pitchFamily="34" charset="-52"/>
              </a:rPr>
              <a:t>описанная в вопросе ситуация не имела отношения к исполнению трудовых обязанностей, то, скорее всего, инцидент не будет признан несчастным случаем на производстве.</a:t>
            </a:r>
          </a:p>
          <a:p>
            <a:pPr marL="0" indent="0">
              <a:buNone/>
            </a:pPr>
            <a:r>
              <a:rPr lang="ru-RU" sz="1400" dirty="0">
                <a:latin typeface="HeliosCond" panose="020B0800000000000000" pitchFamily="34" charset="-52"/>
              </a:rPr>
              <a:t>Руководитель может нести ответственность, только если возникновение несчастного случая на производстве произошло вследствие несоблюдения им законодательства о труде и об охране труда.</a:t>
            </a:r>
          </a:p>
        </p:txBody>
      </p:sp>
      <p:sp>
        <p:nvSpPr>
          <p:cNvPr id="9" name="Прямоугольник 8"/>
          <p:cNvSpPr/>
          <p:nvPr/>
        </p:nvSpPr>
        <p:spPr>
          <a:xfrm>
            <a:off x="10468" y="1122760"/>
            <a:ext cx="8964488" cy="1015663"/>
          </a:xfrm>
          <a:prstGeom prst="rect">
            <a:avLst/>
          </a:prstGeom>
          <a:noFill/>
        </p:spPr>
        <p:txBody>
          <a:bodyPr wrap="square" lIns="91440" tIns="45720" rIns="91440" bIns="45720">
            <a:spAutoFit/>
          </a:bodyPr>
          <a:lstStyle/>
          <a:p>
            <a:r>
              <a:rPr lang="ru-RU" sz="2000" dirty="0">
                <a:solidFill>
                  <a:srgbClr val="FF0000"/>
                </a:solidFill>
                <a:latin typeface="HeliosCond" panose="020B0800000000000000" pitchFamily="34" charset="-52"/>
              </a:rPr>
              <a:t>Считается ли травмой на производстве избиение одного сотрудника другим на рабочем месте в рабочее время с причинением вреда здоровью? Какую ответственность несет работодатель за такой инцидент?</a:t>
            </a:r>
          </a:p>
        </p:txBody>
      </p:sp>
    </p:spTree>
    <p:extLst>
      <p:ext uri="{BB962C8B-B14F-4D97-AF65-F5344CB8AC3E}">
        <p14:creationId xmlns:p14="http://schemas.microsoft.com/office/powerpoint/2010/main" val="65674242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3A78FA44-0D62-437E-9FB9-759A7CFA09C2}" type="datetime1">
              <a:rPr lang="ru-RU" smtClean="0"/>
              <a:pPr/>
              <a:t>22.05.2024</a:t>
            </a:fld>
            <a:endParaRPr lang="ru-RU" dirty="0"/>
          </a:p>
        </p:txBody>
      </p:sp>
      <p:sp>
        <p:nvSpPr>
          <p:cNvPr id="5" name="Нижний колонтитул 4"/>
          <p:cNvSpPr>
            <a:spLocks noGrp="1"/>
          </p:cNvSpPr>
          <p:nvPr>
            <p:ph type="ftr" sz="quarter" idx="11"/>
          </p:nvPr>
        </p:nvSpPr>
        <p:spPr/>
        <p:txBody>
          <a:bodyPr/>
          <a:lstStyle/>
          <a:p>
            <a:r>
              <a:rPr lang="ru-RU" dirty="0" smtClean="0"/>
              <a:t>Центр обеспечения охраны труда</a:t>
            </a:r>
            <a:endParaRPr lang="ru-RU" dirty="0"/>
          </a:p>
        </p:txBody>
      </p:sp>
      <p:sp>
        <p:nvSpPr>
          <p:cNvPr id="6" name="Номер слайда 5"/>
          <p:cNvSpPr>
            <a:spLocks noGrp="1"/>
          </p:cNvSpPr>
          <p:nvPr>
            <p:ph type="sldNum" sz="quarter" idx="12"/>
          </p:nvPr>
        </p:nvSpPr>
        <p:spPr/>
        <p:txBody>
          <a:bodyPr/>
          <a:lstStyle/>
          <a:p>
            <a:fld id="{36B1CA64-C48E-480E-A5A5-340591A3DC09}" type="slidenum">
              <a:rPr lang="ru-RU" smtClean="0"/>
              <a:pPr/>
              <a:t>26</a:t>
            </a:fld>
            <a:endParaRPr lang="ru-RU"/>
          </a:p>
        </p:txBody>
      </p:sp>
      <p:sp>
        <p:nvSpPr>
          <p:cNvPr id="7" name="Заголовок 6"/>
          <p:cNvSpPr>
            <a:spLocks noGrp="1"/>
          </p:cNvSpPr>
          <p:nvPr>
            <p:ph type="title"/>
          </p:nvPr>
        </p:nvSpPr>
        <p:spPr>
          <a:xfrm>
            <a:off x="3347864" y="346348"/>
            <a:ext cx="5328592" cy="857250"/>
          </a:xfrm>
        </p:spPr>
        <p:txBody>
          <a:bodyPr vert="horz" lIns="91440" tIns="45720" rIns="91440" bIns="45720" rtlCol="0" anchor="ctr">
            <a:noAutofit/>
          </a:bodyPr>
          <a:lstStyle/>
          <a:p>
            <a:pPr lvl="0">
              <a:lnSpc>
                <a:spcPts val="3700"/>
              </a:lnSpc>
            </a:pPr>
            <a:r>
              <a:rPr lang="ru-RU" b="1" dirty="0" smtClean="0"/>
              <a:t>1.10. Законодательство</a:t>
            </a:r>
          </a:p>
        </p:txBody>
      </p:sp>
      <p:sp>
        <p:nvSpPr>
          <p:cNvPr id="8" name="Содержимое 2"/>
          <p:cNvSpPr>
            <a:spLocks noGrp="1"/>
          </p:cNvSpPr>
          <p:nvPr>
            <p:ph sz="half" idx="1"/>
          </p:nvPr>
        </p:nvSpPr>
        <p:spPr>
          <a:xfrm>
            <a:off x="0" y="1131590"/>
            <a:ext cx="8784976" cy="3385655"/>
          </a:xfrm>
          <a:noFill/>
        </p:spPr>
        <p:txBody>
          <a:bodyPr>
            <a:noAutofit/>
          </a:bodyPr>
          <a:lstStyle/>
          <a:p>
            <a:pPr marL="0" indent="0">
              <a:buNone/>
            </a:pPr>
            <a:r>
              <a:rPr lang="ru-RU" sz="1400" b="1" dirty="0">
                <a:latin typeface="HeliosCond" panose="020B0800000000000000" pitchFamily="34" charset="-52"/>
              </a:rPr>
              <a:t>Правовое обоснование:</a:t>
            </a:r>
            <a:endParaRPr lang="ru-RU" sz="1400" dirty="0">
              <a:latin typeface="HeliosCond" panose="020B0800000000000000" pitchFamily="34" charset="-52"/>
            </a:endParaRPr>
          </a:p>
          <a:p>
            <a:pPr marL="0" indent="0">
              <a:buNone/>
            </a:pPr>
            <a:r>
              <a:rPr lang="ru-RU" sz="1400" dirty="0">
                <a:latin typeface="HeliosCond" panose="020B0800000000000000" pitchFamily="34" charset="-52"/>
              </a:rPr>
              <a:t>В соответствие с частью 3 статьи 214 ТК РФ работодатель обязан обеспечить расследование и учет в установленном ТК РФ, другими федеральными законами и иными нормативными правовыми актами Российской Федерации порядке несчастных случаев на производстве и профессиональных заболеваний.</a:t>
            </a:r>
          </a:p>
          <a:p>
            <a:pPr marL="0" indent="0">
              <a:buNone/>
            </a:pPr>
            <a:r>
              <a:rPr lang="ru-RU" sz="1400" dirty="0">
                <a:latin typeface="HeliosCond" panose="020B0800000000000000" pitchFamily="34" charset="-52"/>
              </a:rPr>
              <a:t>Согласно статье 229 ТК РФ для расследования несчастного случая работодатель (его представитель) незамедлительно образует комиссию в составе не менее трех человек.</a:t>
            </a:r>
          </a:p>
          <a:p>
            <a:pPr marL="0" indent="0">
              <a:buNone/>
            </a:pPr>
            <a:r>
              <a:rPr lang="ru-RU" sz="1400" dirty="0">
                <a:latin typeface="HeliosCond" panose="020B0800000000000000" pitchFamily="34" charset="-52"/>
              </a:rPr>
              <a:t>Согласно статье 229.2. ТК РФ при расследовании каждого несчастного случая комиссия выявляет и опрашивает очевидцев происшествия, лиц, допустивших нарушения требований охраны труда, получает необходимую информацию от работодателя (его представителя) и по возможности объяснения от пострадавшего.</a:t>
            </a:r>
          </a:p>
          <a:p>
            <a:pPr marL="0" indent="0">
              <a:buNone/>
            </a:pPr>
            <a:r>
              <a:rPr lang="ru-RU" sz="1400" dirty="0">
                <a:latin typeface="HeliosCond" panose="020B0800000000000000" pitchFamily="34" charset="-52"/>
              </a:rPr>
              <a:t>На основании собранных материалов расследования комиссия устанавливает обстоятельства и причины несчастного случая, а также лиц, допустивших нарушения требований охраны труда, вырабатывает предложения по устранению выявленных нарушений, причин несчастного случая и предупреждению аналогичных несчастных случаев, определяет, были ли действия (бездействие) пострадавшего в момент несчастного случая обусловлены трудовыми отношениями с работодателем либо участием в его производственной деятельности, в необходимых случаях решает вопрос о том, каким работодателем осуществляется учет несчастного случая, квалифицирует несчастный случай как несчастный случай на производстве или как несчастный случай, не связанный с производством.</a:t>
            </a:r>
          </a:p>
        </p:txBody>
      </p:sp>
    </p:spTree>
    <p:extLst>
      <p:ext uri="{BB962C8B-B14F-4D97-AF65-F5344CB8AC3E}">
        <p14:creationId xmlns:p14="http://schemas.microsoft.com/office/powerpoint/2010/main" val="317255284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3A78FA44-0D62-437E-9FB9-759A7CFA09C2}" type="datetime1">
              <a:rPr lang="ru-RU" smtClean="0"/>
              <a:pPr/>
              <a:t>22.05.2024</a:t>
            </a:fld>
            <a:endParaRPr lang="ru-RU" dirty="0"/>
          </a:p>
        </p:txBody>
      </p:sp>
      <p:sp>
        <p:nvSpPr>
          <p:cNvPr id="5" name="Нижний колонтитул 4"/>
          <p:cNvSpPr>
            <a:spLocks noGrp="1"/>
          </p:cNvSpPr>
          <p:nvPr>
            <p:ph type="ftr" sz="quarter" idx="11"/>
          </p:nvPr>
        </p:nvSpPr>
        <p:spPr/>
        <p:txBody>
          <a:bodyPr/>
          <a:lstStyle/>
          <a:p>
            <a:r>
              <a:rPr lang="ru-RU" dirty="0" smtClean="0"/>
              <a:t>Центр обеспечения охраны труда</a:t>
            </a:r>
            <a:endParaRPr lang="ru-RU" dirty="0"/>
          </a:p>
        </p:txBody>
      </p:sp>
      <p:sp>
        <p:nvSpPr>
          <p:cNvPr id="6" name="Номер слайда 5"/>
          <p:cNvSpPr>
            <a:spLocks noGrp="1"/>
          </p:cNvSpPr>
          <p:nvPr>
            <p:ph type="sldNum" sz="quarter" idx="12"/>
          </p:nvPr>
        </p:nvSpPr>
        <p:spPr/>
        <p:txBody>
          <a:bodyPr/>
          <a:lstStyle/>
          <a:p>
            <a:fld id="{36B1CA64-C48E-480E-A5A5-340591A3DC09}" type="slidenum">
              <a:rPr lang="ru-RU" smtClean="0"/>
              <a:pPr/>
              <a:t>27</a:t>
            </a:fld>
            <a:endParaRPr lang="ru-RU"/>
          </a:p>
        </p:txBody>
      </p:sp>
      <p:sp>
        <p:nvSpPr>
          <p:cNvPr id="7" name="Заголовок 6"/>
          <p:cNvSpPr>
            <a:spLocks noGrp="1"/>
          </p:cNvSpPr>
          <p:nvPr>
            <p:ph type="title"/>
          </p:nvPr>
        </p:nvSpPr>
        <p:spPr>
          <a:xfrm>
            <a:off x="3347864" y="346348"/>
            <a:ext cx="5328592" cy="857250"/>
          </a:xfrm>
        </p:spPr>
        <p:txBody>
          <a:bodyPr vert="horz" lIns="91440" tIns="45720" rIns="91440" bIns="45720" rtlCol="0" anchor="ctr">
            <a:noAutofit/>
          </a:bodyPr>
          <a:lstStyle/>
          <a:p>
            <a:pPr lvl="0">
              <a:lnSpc>
                <a:spcPts val="3700"/>
              </a:lnSpc>
            </a:pPr>
            <a:r>
              <a:rPr lang="ru-RU" b="1" dirty="0" smtClean="0"/>
              <a:t>1.</a:t>
            </a:r>
            <a:r>
              <a:rPr lang="en-US" b="1" dirty="0" smtClean="0"/>
              <a:t>11</a:t>
            </a:r>
            <a:r>
              <a:rPr lang="ru-RU" b="1" dirty="0" smtClean="0"/>
              <a:t>. Законодательство</a:t>
            </a:r>
          </a:p>
        </p:txBody>
      </p:sp>
      <p:sp>
        <p:nvSpPr>
          <p:cNvPr id="8" name="Содержимое 2"/>
          <p:cNvSpPr>
            <a:spLocks noGrp="1"/>
          </p:cNvSpPr>
          <p:nvPr>
            <p:ph sz="half" idx="1"/>
          </p:nvPr>
        </p:nvSpPr>
        <p:spPr>
          <a:xfrm>
            <a:off x="21556" y="2211710"/>
            <a:ext cx="8784976" cy="3168352"/>
          </a:xfrm>
          <a:noFill/>
        </p:spPr>
        <p:txBody>
          <a:bodyPr>
            <a:noAutofit/>
          </a:bodyPr>
          <a:lstStyle/>
          <a:p>
            <a:pPr marL="0" indent="0">
              <a:buNone/>
            </a:pPr>
            <a:r>
              <a:rPr lang="ru-RU" sz="1400" b="1" dirty="0">
                <a:solidFill>
                  <a:srgbClr val="0070C0"/>
                </a:solidFill>
                <a:latin typeface="HeliosCond" panose="020B0800000000000000" pitchFamily="34" charset="-52"/>
              </a:rPr>
              <a:t>Ответ:</a:t>
            </a:r>
            <a:r>
              <a:rPr lang="ru-RU" sz="1400" dirty="0">
                <a:latin typeface="HeliosCond" panose="020B0800000000000000" pitchFamily="34" charset="-52"/>
              </a:rPr>
              <a:t/>
            </a:r>
            <a:br>
              <a:rPr lang="ru-RU" sz="1400" dirty="0">
                <a:latin typeface="HeliosCond" panose="020B0800000000000000" pitchFamily="34" charset="-52"/>
              </a:rPr>
            </a:br>
            <a:r>
              <a:rPr lang="ru-RU" sz="1400" dirty="0" smtClean="0">
                <a:latin typeface="HeliosCond" panose="020B0800000000000000" pitchFamily="34" charset="-52"/>
              </a:rPr>
              <a:t>Нормами </a:t>
            </a:r>
            <a:r>
              <a:rPr lang="ru-RU" sz="1400" dirty="0">
                <a:latin typeface="HeliosCond" panose="020B0800000000000000" pitchFamily="34" charset="-52"/>
              </a:rPr>
              <a:t>действующего законодательства не установлена периодичность, с которой работодатель обязан осуществлять стирку </a:t>
            </a:r>
            <a:r>
              <a:rPr lang="ru-RU" sz="1400" dirty="0" smtClean="0">
                <a:latin typeface="HeliosCond" panose="020B0800000000000000" pitchFamily="34" charset="-52"/>
              </a:rPr>
              <a:t>СИЗ. </a:t>
            </a:r>
            <a:r>
              <a:rPr lang="ru-RU" sz="1400" dirty="0">
                <a:latin typeface="HeliosCond" panose="020B0800000000000000" pitchFamily="34" charset="-52"/>
              </a:rPr>
              <a:t>Однако стирка такой одежды должна осуществляться своевременно (по мере загрязнения).</a:t>
            </a:r>
            <a:br>
              <a:rPr lang="ru-RU" sz="1400" dirty="0">
                <a:latin typeface="HeliosCond" panose="020B0800000000000000" pitchFamily="34" charset="-52"/>
              </a:rPr>
            </a:br>
            <a:r>
              <a:rPr lang="ru-RU" sz="1400" dirty="0">
                <a:solidFill>
                  <a:srgbClr val="0070C0"/>
                </a:solidFill>
                <a:latin typeface="HeliosCond" panose="020B0800000000000000" pitchFamily="34" charset="-52"/>
              </a:rPr>
              <a:t>Ситуация, когда работник отказывается сдавать СИЗ для их стирки, не урегулирована трудовым законодательством</a:t>
            </a:r>
            <a:r>
              <a:rPr lang="ru-RU" sz="1400" dirty="0">
                <a:latin typeface="HeliosCond" panose="020B0800000000000000" pitchFamily="34" charset="-52"/>
              </a:rPr>
              <a:t>. </a:t>
            </a:r>
            <a:r>
              <a:rPr lang="ru-RU" sz="1400" dirty="0">
                <a:solidFill>
                  <a:srgbClr val="0070C0"/>
                </a:solidFill>
                <a:latin typeface="HeliosCond" panose="020B0800000000000000" pitchFamily="34" charset="-52"/>
              </a:rPr>
              <a:t>Отказ работника сдавать СИЗ на стирку не является основанием для освобождения работодателя от обязанности обеспечить своевременную стирку СИЗ</a:t>
            </a:r>
            <a:r>
              <a:rPr lang="ru-RU" sz="1400" dirty="0" smtClean="0">
                <a:latin typeface="HeliosCond" panose="020B0800000000000000" pitchFamily="34" charset="-52"/>
              </a:rPr>
              <a:t>. Работодатель </a:t>
            </a:r>
            <a:r>
              <a:rPr lang="ru-RU" sz="1400" dirty="0">
                <a:latin typeface="HeliosCond" panose="020B0800000000000000" pitchFamily="34" charset="-52"/>
              </a:rPr>
              <a:t>за счет своих средств обязан в соответствии с установленными нормами обеспечивать своевременную выдачу </a:t>
            </a:r>
            <a:r>
              <a:rPr lang="ru-RU" sz="1400" dirty="0" smtClean="0">
                <a:latin typeface="HeliosCond" panose="020B0800000000000000" pitchFamily="34" charset="-52"/>
              </a:rPr>
              <a:t>СИЗ, </a:t>
            </a:r>
            <a:r>
              <a:rPr lang="ru-RU" sz="1400" dirty="0">
                <a:latin typeface="HeliosCond" panose="020B0800000000000000" pitchFamily="34" charset="-52"/>
              </a:rPr>
              <a:t>а также их хранение, стирку, сушку, ремонт и замену.</a:t>
            </a:r>
          </a:p>
          <a:p>
            <a:pPr marL="0" indent="0">
              <a:buNone/>
            </a:pPr>
            <a:r>
              <a:rPr lang="ru-RU" sz="1400" b="1" dirty="0">
                <a:solidFill>
                  <a:srgbClr val="0070C0"/>
                </a:solidFill>
                <a:latin typeface="HeliosCond" panose="020B0800000000000000" pitchFamily="34" charset="-52"/>
              </a:rPr>
              <a:t>Правовое обоснование:</a:t>
            </a:r>
            <a:endParaRPr lang="ru-RU" sz="1400" dirty="0">
              <a:solidFill>
                <a:srgbClr val="0070C0"/>
              </a:solidFill>
              <a:latin typeface="HeliosCond" panose="020B0800000000000000" pitchFamily="34" charset="-52"/>
            </a:endParaRPr>
          </a:p>
          <a:p>
            <a:pPr marL="0" indent="0">
              <a:buNone/>
            </a:pPr>
            <a:r>
              <a:rPr lang="ru-RU" sz="1400" dirty="0" smtClean="0">
                <a:latin typeface="HeliosCond" panose="020B0800000000000000" pitchFamily="34" charset="-52"/>
              </a:rPr>
              <a:t>п</a:t>
            </a:r>
            <a:r>
              <a:rPr lang="ru-RU" sz="1400" dirty="0">
                <a:latin typeface="HeliosCond" panose="020B0800000000000000" pitchFamily="34" charset="-52"/>
              </a:rPr>
              <a:t>. 67 «Правил обеспечения работников </a:t>
            </a:r>
            <a:r>
              <a:rPr lang="ru-RU" sz="1400" dirty="0" smtClean="0">
                <a:latin typeface="HeliosCond" panose="020B0800000000000000" pitchFamily="34" charset="-52"/>
              </a:rPr>
              <a:t>СИЗ» работодатель </a:t>
            </a:r>
            <a:r>
              <a:rPr lang="ru-RU" sz="1400" dirty="0">
                <a:latin typeface="HeliosCond" panose="020B0800000000000000" pitchFamily="34" charset="-52"/>
              </a:rPr>
              <a:t>обязан обеспечивать уход (обслуживание) за СИЗ, включая дежурные СИЗ, в том числе своевременную химчистку, стирку, дегазацию, дезактивацию, дезинфекцию, дезинсекцию, обезвреживание, </a:t>
            </a:r>
            <a:r>
              <a:rPr lang="ru-RU" sz="1400" dirty="0" err="1">
                <a:latin typeface="HeliosCond" panose="020B0800000000000000" pitchFamily="34" charset="-52"/>
              </a:rPr>
              <a:t>обеспыливание</a:t>
            </a:r>
            <a:r>
              <a:rPr lang="ru-RU" sz="1400" dirty="0">
                <a:latin typeface="HeliosCond" panose="020B0800000000000000" pitchFamily="34" charset="-52"/>
              </a:rPr>
              <a:t>, сушку, а также ремонт и замену СИЗ, утративших необходимые защитные свойства.</a:t>
            </a:r>
          </a:p>
        </p:txBody>
      </p:sp>
      <p:sp>
        <p:nvSpPr>
          <p:cNvPr id="9" name="Прямоугольник 8"/>
          <p:cNvSpPr/>
          <p:nvPr/>
        </p:nvSpPr>
        <p:spPr>
          <a:xfrm>
            <a:off x="10468" y="1122760"/>
            <a:ext cx="8964488" cy="1200329"/>
          </a:xfrm>
          <a:prstGeom prst="rect">
            <a:avLst/>
          </a:prstGeom>
          <a:noFill/>
        </p:spPr>
        <p:txBody>
          <a:bodyPr wrap="square" lIns="91440" tIns="45720" rIns="91440" bIns="45720">
            <a:spAutoFit/>
          </a:bodyPr>
          <a:lstStyle/>
          <a:p>
            <a:r>
              <a:rPr lang="ru-RU" dirty="0">
                <a:solidFill>
                  <a:srgbClr val="FF0000"/>
                </a:solidFill>
                <a:latin typeface="HeliosCond" panose="020B0800000000000000" pitchFamily="34" charset="-52"/>
              </a:rPr>
              <a:t>Согласно </a:t>
            </a:r>
            <a:r>
              <a:rPr lang="ru-RU" dirty="0" err="1" smtClean="0">
                <a:solidFill>
                  <a:srgbClr val="FF0000"/>
                </a:solidFill>
                <a:latin typeface="HeliosCond" panose="020B0800000000000000" pitchFamily="34" charset="-52"/>
              </a:rPr>
              <a:t>труд.законодательству</a:t>
            </a:r>
            <a:r>
              <a:rPr lang="ru-RU" dirty="0" smtClean="0">
                <a:solidFill>
                  <a:srgbClr val="FF0000"/>
                </a:solidFill>
                <a:latin typeface="HeliosCond" panose="020B0800000000000000" pitchFamily="34" charset="-52"/>
              </a:rPr>
              <a:t> </a:t>
            </a:r>
            <a:r>
              <a:rPr lang="ru-RU" dirty="0">
                <a:solidFill>
                  <a:srgbClr val="FF0000"/>
                </a:solidFill>
                <a:latin typeface="HeliosCond" panose="020B0800000000000000" pitchFamily="34" charset="-52"/>
              </a:rPr>
              <a:t>работодатель помимо выдачи СИЗ, обязан обеспечить их хранение, стирку, сушку и ремонт. Установлена ли периодичность стирки или это нужно делать исходя из фактической необходимости? Как быть если работник категорически отказывается сдавать спецодежду для стирки?</a:t>
            </a:r>
          </a:p>
        </p:txBody>
      </p:sp>
    </p:spTree>
    <p:extLst>
      <p:ext uri="{BB962C8B-B14F-4D97-AF65-F5344CB8AC3E}">
        <p14:creationId xmlns:p14="http://schemas.microsoft.com/office/powerpoint/2010/main" val="266669041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3A78FA44-0D62-437E-9FB9-759A7CFA09C2}" type="datetime1">
              <a:rPr lang="ru-RU" smtClean="0"/>
              <a:pPr/>
              <a:t>22.05.2024</a:t>
            </a:fld>
            <a:endParaRPr lang="ru-RU" dirty="0"/>
          </a:p>
        </p:txBody>
      </p:sp>
      <p:sp>
        <p:nvSpPr>
          <p:cNvPr id="5" name="Нижний колонтитул 4"/>
          <p:cNvSpPr>
            <a:spLocks noGrp="1"/>
          </p:cNvSpPr>
          <p:nvPr>
            <p:ph type="ftr" sz="quarter" idx="11"/>
          </p:nvPr>
        </p:nvSpPr>
        <p:spPr/>
        <p:txBody>
          <a:bodyPr/>
          <a:lstStyle/>
          <a:p>
            <a:r>
              <a:rPr lang="ru-RU" dirty="0" smtClean="0"/>
              <a:t>Центр обеспечения охраны труда</a:t>
            </a:r>
            <a:endParaRPr lang="ru-RU" dirty="0"/>
          </a:p>
        </p:txBody>
      </p:sp>
      <p:sp>
        <p:nvSpPr>
          <p:cNvPr id="6" name="Номер слайда 5"/>
          <p:cNvSpPr>
            <a:spLocks noGrp="1"/>
          </p:cNvSpPr>
          <p:nvPr>
            <p:ph type="sldNum" sz="quarter" idx="12"/>
          </p:nvPr>
        </p:nvSpPr>
        <p:spPr/>
        <p:txBody>
          <a:bodyPr/>
          <a:lstStyle/>
          <a:p>
            <a:fld id="{36B1CA64-C48E-480E-A5A5-340591A3DC09}" type="slidenum">
              <a:rPr lang="ru-RU" smtClean="0"/>
              <a:pPr/>
              <a:t>28</a:t>
            </a:fld>
            <a:endParaRPr lang="ru-RU"/>
          </a:p>
        </p:txBody>
      </p:sp>
      <p:sp>
        <p:nvSpPr>
          <p:cNvPr id="7" name="Заголовок 6"/>
          <p:cNvSpPr>
            <a:spLocks noGrp="1"/>
          </p:cNvSpPr>
          <p:nvPr>
            <p:ph type="title"/>
          </p:nvPr>
        </p:nvSpPr>
        <p:spPr>
          <a:xfrm>
            <a:off x="3347864" y="346348"/>
            <a:ext cx="5328592" cy="857250"/>
          </a:xfrm>
        </p:spPr>
        <p:txBody>
          <a:bodyPr vert="horz" lIns="91440" tIns="45720" rIns="91440" bIns="45720" rtlCol="0" anchor="ctr">
            <a:noAutofit/>
          </a:bodyPr>
          <a:lstStyle/>
          <a:p>
            <a:pPr lvl="0">
              <a:lnSpc>
                <a:spcPts val="3700"/>
              </a:lnSpc>
            </a:pPr>
            <a:r>
              <a:rPr lang="ru-RU" b="1" dirty="0" smtClean="0"/>
              <a:t>1.</a:t>
            </a:r>
            <a:r>
              <a:rPr lang="en-US" b="1" dirty="0" smtClean="0"/>
              <a:t>1</a:t>
            </a:r>
            <a:r>
              <a:rPr lang="ru-RU" b="1" dirty="0" smtClean="0"/>
              <a:t>2. Законодательство</a:t>
            </a:r>
          </a:p>
        </p:txBody>
      </p:sp>
      <p:sp>
        <p:nvSpPr>
          <p:cNvPr id="8" name="Содержимое 2"/>
          <p:cNvSpPr>
            <a:spLocks noGrp="1"/>
          </p:cNvSpPr>
          <p:nvPr>
            <p:ph sz="half" idx="1"/>
          </p:nvPr>
        </p:nvSpPr>
        <p:spPr>
          <a:xfrm>
            <a:off x="75692" y="1777921"/>
            <a:ext cx="8784976" cy="3168352"/>
          </a:xfrm>
          <a:noFill/>
        </p:spPr>
        <p:txBody>
          <a:bodyPr>
            <a:noAutofit/>
          </a:bodyPr>
          <a:lstStyle/>
          <a:p>
            <a:pPr marL="0" indent="0">
              <a:buNone/>
            </a:pPr>
            <a:r>
              <a:rPr lang="ru-RU" sz="1400" dirty="0">
                <a:latin typeface="HeliosCond" panose="020B0800000000000000" pitchFamily="34" charset="-52"/>
              </a:rPr>
              <a:t>ООО «</a:t>
            </a:r>
            <a:r>
              <a:rPr lang="ru-RU" sz="1400" dirty="0" err="1">
                <a:latin typeface="HeliosCond" panose="020B0800000000000000" pitchFamily="34" charset="-52"/>
              </a:rPr>
              <a:t>Грайф</a:t>
            </a:r>
            <a:r>
              <a:rPr lang="ru-RU" sz="1400" dirty="0">
                <a:latin typeface="HeliosCond" panose="020B0800000000000000" pitchFamily="34" charset="-52"/>
              </a:rPr>
              <a:t> Пермь</a:t>
            </a:r>
            <a:r>
              <a:rPr lang="ru-RU" sz="1400" dirty="0" smtClean="0">
                <a:latin typeface="HeliosCond" panose="020B0800000000000000" pitchFamily="34" charset="-52"/>
              </a:rPr>
              <a:t>» против СФР </a:t>
            </a:r>
          </a:p>
          <a:p>
            <a:pPr marL="0" indent="0">
              <a:buNone/>
            </a:pPr>
            <a:r>
              <a:rPr lang="ru-RU" sz="1400" dirty="0" smtClean="0">
                <a:latin typeface="HeliosCond" panose="020B0800000000000000" pitchFamily="34" charset="-52"/>
              </a:rPr>
              <a:t>Отказ </a:t>
            </a:r>
            <a:r>
              <a:rPr lang="ru-RU" sz="1400" dirty="0">
                <a:latin typeface="HeliosCond" panose="020B0800000000000000" pitchFamily="34" charset="-52"/>
              </a:rPr>
              <a:t>в финансовом обеспечении предупредительных мер по сокращению производственного травматизма и профессиональных заболеваний работников </a:t>
            </a:r>
            <a:r>
              <a:rPr lang="ru-RU" sz="1400" dirty="0" smtClean="0">
                <a:latin typeface="HeliosCond" panose="020B0800000000000000" pitchFamily="34" charset="-52"/>
              </a:rPr>
              <a:t>страхователя</a:t>
            </a:r>
          </a:p>
          <a:p>
            <a:pPr marL="0" indent="0">
              <a:buNone/>
            </a:pPr>
            <a:r>
              <a:rPr lang="ru-RU" sz="1400" dirty="0">
                <a:latin typeface="HeliosCond" panose="020B0800000000000000" pitchFamily="34" charset="-52"/>
              </a:rPr>
              <a:t>ООО «</a:t>
            </a:r>
            <a:r>
              <a:rPr lang="ru-RU" sz="1400" dirty="0" err="1">
                <a:latin typeface="HeliosCond" panose="020B0800000000000000" pitchFamily="34" charset="-52"/>
              </a:rPr>
              <a:t>Грайф</a:t>
            </a:r>
            <a:r>
              <a:rPr lang="ru-RU" sz="1400" dirty="0">
                <a:latin typeface="HeliosCond" panose="020B0800000000000000" pitchFamily="34" charset="-52"/>
              </a:rPr>
              <a:t> Пермь» 24.07.2023 обратилось в ОСФР по Калужской области с заявлением о финансовом обеспечении предупредительных мер по сокращению производственного травматизма и профессиональных заболеваний работников и санаторно-курортного лечения работников, занятых на работах с вредными и (или) опасными производственными </a:t>
            </a:r>
            <a:r>
              <a:rPr lang="ru-RU" sz="1400" dirty="0" smtClean="0">
                <a:latin typeface="HeliosCond" panose="020B0800000000000000" pitchFamily="34" charset="-52"/>
              </a:rPr>
              <a:t>факторами: медицина на 166.000 и СИЗ	на 56.763</a:t>
            </a:r>
          </a:p>
          <a:p>
            <a:pPr marL="0" indent="0">
              <a:buNone/>
            </a:pPr>
            <a:r>
              <a:rPr lang="ru-RU" sz="1400" dirty="0" smtClean="0">
                <a:latin typeface="HeliosCond" panose="020B0800000000000000" pitchFamily="34" charset="-52"/>
              </a:rPr>
              <a:t>СФР отказал ввиду </a:t>
            </a:r>
            <a:r>
              <a:rPr lang="ru-RU" sz="1400" dirty="0">
                <a:latin typeface="HeliosCond" panose="020B0800000000000000" pitchFamily="34" charset="-52"/>
              </a:rPr>
              <a:t>непредставления полного комплекта документов, а именно отсутствует:</a:t>
            </a:r>
          </a:p>
          <a:p>
            <a:pPr>
              <a:buFontTx/>
              <a:buChar char="-"/>
            </a:pPr>
            <a:r>
              <a:rPr lang="ru-RU" sz="1400" dirty="0" smtClean="0">
                <a:latin typeface="HeliosCond" panose="020B0800000000000000" pitchFamily="34" charset="-52"/>
              </a:rPr>
              <a:t>регистрационное </a:t>
            </a:r>
            <a:r>
              <a:rPr lang="ru-RU" sz="1400" dirty="0">
                <a:latin typeface="HeliosCond" panose="020B0800000000000000" pitchFamily="34" charset="-52"/>
              </a:rPr>
              <a:t>удостоверение на </a:t>
            </a:r>
            <a:r>
              <a:rPr lang="ru-RU" sz="1400" dirty="0" err="1">
                <a:latin typeface="HeliosCond" panose="020B0800000000000000" pitchFamily="34" charset="-52"/>
              </a:rPr>
              <a:t>передвжиной</a:t>
            </a:r>
            <a:r>
              <a:rPr lang="ru-RU" sz="1400" dirty="0">
                <a:latin typeface="HeliosCond" panose="020B0800000000000000" pitchFamily="34" charset="-52"/>
              </a:rPr>
              <a:t> мобильный </a:t>
            </a:r>
            <a:r>
              <a:rPr lang="ru-RU" sz="1400" dirty="0" smtClean="0">
                <a:latin typeface="HeliosCond" panose="020B0800000000000000" pitchFamily="34" charset="-52"/>
              </a:rPr>
              <a:t>комплекс;</a:t>
            </a:r>
          </a:p>
          <a:p>
            <a:pPr>
              <a:buFontTx/>
              <a:buChar char="-"/>
            </a:pPr>
            <a:r>
              <a:rPr lang="ru-RU" sz="1400" dirty="0" smtClean="0">
                <a:latin typeface="HeliosCond" panose="020B0800000000000000" pitchFamily="34" charset="-52"/>
              </a:rPr>
              <a:t>копия </a:t>
            </a:r>
            <a:r>
              <a:rPr lang="ru-RU" sz="1400" dirty="0">
                <a:latin typeface="HeliosCond" panose="020B0800000000000000" pitchFamily="34" charset="-52"/>
              </a:rPr>
              <a:t>перечня мероприятий по улучшению условий и охраны труда работников не заверен печатью страхователя; Кроме того, в заявлении в строке «наименование страхователя» вместо наименования и регистрационного номера юридического лица указаны наименование и регистрационный номер подразделения юридического лица</a:t>
            </a:r>
          </a:p>
          <a:p>
            <a:pPr marL="0" indent="0">
              <a:buNone/>
            </a:pPr>
            <a:endParaRPr lang="ru-RU" sz="1400" dirty="0">
              <a:latin typeface="HeliosCond" panose="020B0800000000000000" pitchFamily="34" charset="-52"/>
            </a:endParaRPr>
          </a:p>
        </p:txBody>
      </p:sp>
      <p:sp>
        <p:nvSpPr>
          <p:cNvPr id="9" name="Прямоугольник 8"/>
          <p:cNvSpPr/>
          <p:nvPr/>
        </p:nvSpPr>
        <p:spPr>
          <a:xfrm>
            <a:off x="-14064" y="1131590"/>
            <a:ext cx="8964488" cy="646331"/>
          </a:xfrm>
          <a:prstGeom prst="rect">
            <a:avLst/>
          </a:prstGeom>
          <a:noFill/>
        </p:spPr>
        <p:txBody>
          <a:bodyPr wrap="square" lIns="91440" tIns="45720" rIns="91440" bIns="45720">
            <a:spAutoFit/>
          </a:bodyPr>
          <a:lstStyle/>
          <a:p>
            <a:r>
              <a:rPr lang="ru-RU" b="1" dirty="0">
                <a:solidFill>
                  <a:srgbClr val="FF0000"/>
                </a:solidFill>
                <a:latin typeface="HeliosCond" panose="020B0800000000000000" pitchFamily="34" charset="-52"/>
              </a:rPr>
              <a:t>ДВАДЦАТЫЙ АРБИТРАЖНЫЙ АПЕЛЛЯЦИОННЫЙ СУД</a:t>
            </a:r>
          </a:p>
          <a:p>
            <a:r>
              <a:rPr lang="ru-RU" b="1" dirty="0" smtClean="0">
                <a:solidFill>
                  <a:srgbClr val="FF0000"/>
                </a:solidFill>
                <a:latin typeface="HeliosCond" panose="020B0800000000000000" pitchFamily="34" charset="-52"/>
              </a:rPr>
              <a:t>ПОСТАНОВЛЕНИЕ от </a:t>
            </a:r>
            <a:r>
              <a:rPr lang="ru-RU" b="1" dirty="0">
                <a:solidFill>
                  <a:srgbClr val="FF0000"/>
                </a:solidFill>
                <a:latin typeface="HeliosCond" panose="020B0800000000000000" pitchFamily="34" charset="-52"/>
              </a:rPr>
              <a:t>9 апреля 2024 года № 20АП-655/2024</a:t>
            </a:r>
          </a:p>
        </p:txBody>
      </p:sp>
    </p:spTree>
    <p:extLst>
      <p:ext uri="{BB962C8B-B14F-4D97-AF65-F5344CB8AC3E}">
        <p14:creationId xmlns:p14="http://schemas.microsoft.com/office/powerpoint/2010/main" val="302073741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3A78FA44-0D62-437E-9FB9-759A7CFA09C2}" type="datetime1">
              <a:rPr lang="ru-RU" smtClean="0"/>
              <a:pPr/>
              <a:t>22.05.2024</a:t>
            </a:fld>
            <a:endParaRPr lang="ru-RU" dirty="0"/>
          </a:p>
        </p:txBody>
      </p:sp>
      <p:sp>
        <p:nvSpPr>
          <p:cNvPr id="5" name="Нижний колонтитул 4"/>
          <p:cNvSpPr>
            <a:spLocks noGrp="1"/>
          </p:cNvSpPr>
          <p:nvPr>
            <p:ph type="ftr" sz="quarter" idx="11"/>
          </p:nvPr>
        </p:nvSpPr>
        <p:spPr/>
        <p:txBody>
          <a:bodyPr/>
          <a:lstStyle/>
          <a:p>
            <a:r>
              <a:rPr lang="ru-RU" dirty="0" smtClean="0"/>
              <a:t>Центр обеспечения охраны труда</a:t>
            </a:r>
            <a:endParaRPr lang="ru-RU" dirty="0"/>
          </a:p>
        </p:txBody>
      </p:sp>
      <p:sp>
        <p:nvSpPr>
          <p:cNvPr id="6" name="Номер слайда 5"/>
          <p:cNvSpPr>
            <a:spLocks noGrp="1"/>
          </p:cNvSpPr>
          <p:nvPr>
            <p:ph type="sldNum" sz="quarter" idx="12"/>
          </p:nvPr>
        </p:nvSpPr>
        <p:spPr/>
        <p:txBody>
          <a:bodyPr/>
          <a:lstStyle/>
          <a:p>
            <a:fld id="{36B1CA64-C48E-480E-A5A5-340591A3DC09}" type="slidenum">
              <a:rPr lang="ru-RU" smtClean="0"/>
              <a:pPr/>
              <a:t>29</a:t>
            </a:fld>
            <a:endParaRPr lang="ru-RU"/>
          </a:p>
        </p:txBody>
      </p:sp>
      <p:sp>
        <p:nvSpPr>
          <p:cNvPr id="7" name="Заголовок 6"/>
          <p:cNvSpPr>
            <a:spLocks noGrp="1"/>
          </p:cNvSpPr>
          <p:nvPr>
            <p:ph type="title"/>
          </p:nvPr>
        </p:nvSpPr>
        <p:spPr>
          <a:xfrm>
            <a:off x="3347864" y="346348"/>
            <a:ext cx="5328592" cy="857250"/>
          </a:xfrm>
        </p:spPr>
        <p:txBody>
          <a:bodyPr vert="horz" lIns="91440" tIns="45720" rIns="91440" bIns="45720" rtlCol="0" anchor="ctr">
            <a:noAutofit/>
          </a:bodyPr>
          <a:lstStyle/>
          <a:p>
            <a:pPr lvl="0">
              <a:lnSpc>
                <a:spcPts val="3700"/>
              </a:lnSpc>
            </a:pPr>
            <a:r>
              <a:rPr lang="ru-RU" b="1" dirty="0" smtClean="0"/>
              <a:t>1.</a:t>
            </a:r>
            <a:r>
              <a:rPr lang="en-US" b="1" dirty="0" smtClean="0"/>
              <a:t>1</a:t>
            </a:r>
            <a:r>
              <a:rPr lang="ru-RU" b="1" dirty="0" smtClean="0"/>
              <a:t>2. Законодательство</a:t>
            </a:r>
          </a:p>
        </p:txBody>
      </p:sp>
      <p:sp>
        <p:nvSpPr>
          <p:cNvPr id="8" name="Содержимое 2"/>
          <p:cNvSpPr>
            <a:spLocks noGrp="1"/>
          </p:cNvSpPr>
          <p:nvPr>
            <p:ph sz="half" idx="1"/>
          </p:nvPr>
        </p:nvSpPr>
        <p:spPr>
          <a:xfrm>
            <a:off x="33164" y="1203598"/>
            <a:ext cx="8784976" cy="3168352"/>
          </a:xfrm>
          <a:noFill/>
        </p:spPr>
        <p:txBody>
          <a:bodyPr>
            <a:noAutofit/>
          </a:bodyPr>
          <a:lstStyle/>
          <a:p>
            <a:pPr marL="0" indent="0">
              <a:buNone/>
            </a:pPr>
            <a:r>
              <a:rPr lang="ru-RU" sz="1400" dirty="0" smtClean="0">
                <a:latin typeface="HeliosCond" panose="020B0800000000000000" pitchFamily="34" charset="-52"/>
              </a:rPr>
              <a:t>Причины отказа в 467н </a:t>
            </a:r>
          </a:p>
          <a:p>
            <a:pPr>
              <a:buFontTx/>
              <a:buChar char="-"/>
            </a:pPr>
            <a:r>
              <a:rPr lang="ru-RU" sz="1400" dirty="0" smtClean="0">
                <a:latin typeface="HeliosCond" panose="020B0800000000000000" pitchFamily="34" charset="-52"/>
              </a:rPr>
              <a:t>если </a:t>
            </a:r>
            <a:r>
              <a:rPr lang="ru-RU" sz="1400" dirty="0">
                <a:latin typeface="HeliosCond" panose="020B0800000000000000" pitchFamily="34" charset="-52"/>
              </a:rPr>
              <a:t>на день подачи заявления у страхователя имеются непогашенные недоимка, задолженность по пеням и штрафам, образовавшиеся по итогам отчетного периода в текущем финансовом году, недоимка, выявленная в ходе камеральной или выездной проверки, и (или) начисленные пени и штрафы по итогам камеральной или выездной проверки</a:t>
            </a:r>
            <a:r>
              <a:rPr lang="ru-RU" sz="1400" dirty="0" smtClean="0">
                <a:latin typeface="HeliosCond" panose="020B0800000000000000" pitchFamily="34" charset="-52"/>
              </a:rPr>
              <a:t>;</a:t>
            </a:r>
          </a:p>
          <a:p>
            <a:pPr>
              <a:buFontTx/>
              <a:buChar char="-"/>
            </a:pPr>
            <a:r>
              <a:rPr lang="ru-RU" sz="1400" dirty="0" smtClean="0">
                <a:latin typeface="HeliosCond" panose="020B0800000000000000" pitchFamily="34" charset="-52"/>
              </a:rPr>
              <a:t>представленные </a:t>
            </a:r>
            <a:r>
              <a:rPr lang="ru-RU" sz="1400" dirty="0">
                <a:latin typeface="HeliosCond" panose="020B0800000000000000" pitchFamily="34" charset="-52"/>
              </a:rPr>
              <a:t>документы содержат недостоверную информацию</a:t>
            </a:r>
            <a:r>
              <a:rPr lang="ru-RU" sz="1400" dirty="0" smtClean="0">
                <a:latin typeface="HeliosCond" panose="020B0800000000000000" pitchFamily="34" charset="-52"/>
              </a:rPr>
              <a:t>;</a:t>
            </a:r>
          </a:p>
          <a:p>
            <a:pPr>
              <a:buFontTx/>
              <a:buChar char="-"/>
            </a:pPr>
            <a:r>
              <a:rPr lang="ru-RU" sz="1400" dirty="0" smtClean="0">
                <a:latin typeface="HeliosCond" panose="020B0800000000000000" pitchFamily="34" charset="-52"/>
              </a:rPr>
              <a:t>если </a:t>
            </a:r>
            <a:r>
              <a:rPr lang="ru-RU" sz="1400" dirty="0">
                <a:latin typeface="HeliosCond" panose="020B0800000000000000" pitchFamily="34" charset="-52"/>
              </a:rPr>
              <a:t>предусмотренные бюджетом Фонда средства на финансовое обеспечение предупредительных мер на текущий год полностью </a:t>
            </a:r>
            <a:r>
              <a:rPr lang="ru-RU" sz="1400" dirty="0" smtClean="0">
                <a:latin typeface="HeliosCond" panose="020B0800000000000000" pitchFamily="34" charset="-52"/>
              </a:rPr>
              <a:t>распределены;</a:t>
            </a:r>
          </a:p>
          <a:p>
            <a:pPr>
              <a:buFontTx/>
              <a:buChar char="-"/>
            </a:pPr>
            <a:r>
              <a:rPr lang="ru-RU" sz="1400" dirty="0" smtClean="0">
                <a:latin typeface="HeliosCond" panose="020B0800000000000000" pitchFamily="34" charset="-52"/>
              </a:rPr>
              <a:t>при </a:t>
            </a:r>
            <a:r>
              <a:rPr lang="ru-RU" sz="1400" dirty="0">
                <a:latin typeface="HeliosCond" panose="020B0800000000000000" pitchFamily="34" charset="-52"/>
              </a:rPr>
              <a:t>представлении страхователем неполного комплекта документов</a:t>
            </a:r>
            <a:r>
              <a:rPr lang="ru-RU" sz="1400" dirty="0" smtClean="0">
                <a:latin typeface="HeliosCond" panose="020B0800000000000000" pitchFamily="34" charset="-52"/>
              </a:rPr>
              <a:t>.</a:t>
            </a:r>
          </a:p>
          <a:p>
            <a:pPr>
              <a:buFontTx/>
              <a:buChar char="-"/>
            </a:pPr>
            <a:endParaRPr lang="ru-RU" sz="1400" dirty="0">
              <a:latin typeface="HeliosCond" panose="020B0800000000000000" pitchFamily="34" charset="-52"/>
            </a:endParaRPr>
          </a:p>
          <a:p>
            <a:pPr marL="0" indent="0">
              <a:buNone/>
            </a:pPr>
            <a:r>
              <a:rPr lang="ru-RU" sz="1400" dirty="0" smtClean="0">
                <a:latin typeface="HeliosCond" panose="020B0800000000000000" pitchFamily="34" charset="-52"/>
              </a:rPr>
              <a:t>ВАЖНО! </a:t>
            </a:r>
          </a:p>
          <a:p>
            <a:pPr marL="0" indent="0">
              <a:buNone/>
            </a:pPr>
            <a:r>
              <a:rPr lang="ru-RU" sz="1400" dirty="0" smtClean="0">
                <a:latin typeface="HeliosCond" panose="020B0800000000000000" pitchFamily="34" charset="-52"/>
              </a:rPr>
              <a:t>Для </a:t>
            </a:r>
            <a:r>
              <a:rPr lang="ru-RU" sz="1400" dirty="0">
                <a:latin typeface="HeliosCond" panose="020B0800000000000000" pitchFamily="34" charset="-52"/>
              </a:rPr>
              <a:t>получения решения Фонда о финансовом обеспечении предупредительных мер страхователь или обособленное подразделение </a:t>
            </a:r>
            <a:r>
              <a:rPr lang="ru-RU" sz="1400" dirty="0" smtClean="0">
                <a:latin typeface="HeliosCond" panose="020B0800000000000000" pitchFamily="34" charset="-52"/>
              </a:rPr>
              <a:t>страхователя, </a:t>
            </a:r>
            <a:r>
              <a:rPr lang="ru-RU" sz="1400" dirty="0">
                <a:latin typeface="HeliosCond" panose="020B0800000000000000" pitchFamily="34" charset="-52"/>
              </a:rPr>
              <a:t>обращается с заявлением о финансовом обеспечении предупредительных мер (далее - заявление) в территориальный орган Фонда по месту своей регистрации в срок до 1 августа текущего календарного года</a:t>
            </a:r>
          </a:p>
          <a:p>
            <a:pPr marL="0" indent="0">
              <a:buNone/>
            </a:pPr>
            <a:endParaRPr lang="ru-RU" sz="1400" dirty="0">
              <a:latin typeface="HeliosCond" panose="020B0800000000000000" pitchFamily="34" charset="-52"/>
            </a:endParaRPr>
          </a:p>
        </p:txBody>
      </p:sp>
    </p:spTree>
    <p:extLst>
      <p:ext uri="{BB962C8B-B14F-4D97-AF65-F5344CB8AC3E}">
        <p14:creationId xmlns:p14="http://schemas.microsoft.com/office/powerpoint/2010/main" val="217457400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Рисунок 12" descr="оранж_верх.png"/>
          <p:cNvPicPr>
            <a:picLocks noChangeAspect="1"/>
          </p:cNvPicPr>
          <p:nvPr/>
        </p:nvPicPr>
        <p:blipFill>
          <a:blip r:embed="rId2" cstate="print"/>
          <a:stretch>
            <a:fillRect/>
          </a:stretch>
        </p:blipFill>
        <p:spPr>
          <a:xfrm>
            <a:off x="0" y="0"/>
            <a:ext cx="9144000" cy="1152336"/>
          </a:xfrm>
          <a:prstGeom prst="rect">
            <a:avLst/>
          </a:prstGeom>
        </p:spPr>
      </p:pic>
      <p:sp>
        <p:nvSpPr>
          <p:cNvPr id="2" name="Заголовок 1"/>
          <p:cNvSpPr>
            <a:spLocks noGrp="1"/>
          </p:cNvSpPr>
          <p:nvPr>
            <p:ph type="title"/>
          </p:nvPr>
        </p:nvSpPr>
        <p:spPr>
          <a:xfrm>
            <a:off x="5364088" y="267494"/>
            <a:ext cx="3456384" cy="857250"/>
          </a:xfrm>
        </p:spPr>
        <p:txBody>
          <a:bodyPr>
            <a:normAutofit/>
          </a:bodyPr>
          <a:lstStyle/>
          <a:p>
            <a:r>
              <a:rPr lang="ru-RU" sz="2700" b="1" dirty="0" smtClean="0">
                <a:solidFill>
                  <a:schemeClr val="bg1"/>
                </a:solidFill>
                <a:latin typeface="HeliosCond" panose="020B7200000000000000" pitchFamily="34" charset="0"/>
              </a:rPr>
              <a:t>БЕСЕДА В </a:t>
            </a:r>
            <a:r>
              <a:rPr lang="en-US" sz="2700" b="1" dirty="0" smtClean="0">
                <a:solidFill>
                  <a:schemeClr val="bg1"/>
                </a:solidFill>
                <a:latin typeface="HeliosCond" panose="020B7200000000000000" pitchFamily="34" charset="0"/>
              </a:rPr>
              <a:t>WHATSAPP</a:t>
            </a:r>
          </a:p>
        </p:txBody>
      </p:sp>
      <p:sp>
        <p:nvSpPr>
          <p:cNvPr id="4" name="Дата 3"/>
          <p:cNvSpPr>
            <a:spLocks noGrp="1"/>
          </p:cNvSpPr>
          <p:nvPr>
            <p:ph type="dt" sz="half" idx="10"/>
          </p:nvPr>
        </p:nvSpPr>
        <p:spPr/>
        <p:txBody>
          <a:bodyPr/>
          <a:lstStyle/>
          <a:p>
            <a:fld id="{3A78FA44-0D62-437E-9FB9-759A7CFA09C2}" type="datetime1">
              <a:rPr lang="ru-RU" smtClean="0"/>
              <a:pPr/>
              <a:t>22.05.2024</a:t>
            </a:fld>
            <a:endParaRPr lang="ru-RU"/>
          </a:p>
        </p:txBody>
      </p:sp>
      <p:sp>
        <p:nvSpPr>
          <p:cNvPr id="5" name="Нижний колонтитул 4"/>
          <p:cNvSpPr>
            <a:spLocks noGrp="1"/>
          </p:cNvSpPr>
          <p:nvPr>
            <p:ph type="ftr" sz="quarter" idx="11"/>
          </p:nvPr>
        </p:nvSpPr>
        <p:spPr/>
        <p:txBody>
          <a:bodyPr/>
          <a:lstStyle/>
          <a:p>
            <a:r>
              <a:rPr lang="ru-RU" smtClean="0"/>
              <a:t>Центр обеспечения охраны труда</a:t>
            </a:r>
            <a:endParaRPr lang="ru-RU"/>
          </a:p>
        </p:txBody>
      </p:sp>
      <p:sp>
        <p:nvSpPr>
          <p:cNvPr id="6" name="Номер слайда 5"/>
          <p:cNvSpPr>
            <a:spLocks noGrp="1"/>
          </p:cNvSpPr>
          <p:nvPr>
            <p:ph type="sldNum" sz="quarter" idx="12"/>
          </p:nvPr>
        </p:nvSpPr>
        <p:spPr/>
        <p:txBody>
          <a:bodyPr/>
          <a:lstStyle/>
          <a:p>
            <a:fld id="{36B1CA64-C48E-480E-A5A5-340591A3DC09}" type="slidenum">
              <a:rPr lang="ru-RU" smtClean="0"/>
              <a:pPr/>
              <a:t>30</a:t>
            </a:fld>
            <a:endParaRPr lang="ru-RU"/>
          </a:p>
        </p:txBody>
      </p:sp>
      <p:sp>
        <p:nvSpPr>
          <p:cNvPr id="10" name="Прямоугольник 9"/>
          <p:cNvSpPr/>
          <p:nvPr/>
        </p:nvSpPr>
        <p:spPr>
          <a:xfrm>
            <a:off x="755576" y="1173182"/>
            <a:ext cx="4536504" cy="707886"/>
          </a:xfrm>
          <a:prstGeom prst="rect">
            <a:avLst/>
          </a:prstGeom>
          <a:noFill/>
        </p:spPr>
        <p:txBody>
          <a:bodyPr wrap="square" lIns="91440" tIns="45720" rIns="91440" bIns="45720">
            <a:spAutoFit/>
          </a:bodyPr>
          <a:lstStyle/>
          <a:p>
            <a:r>
              <a:rPr lang="ru-RU" sz="2000" b="1" dirty="0" smtClean="0">
                <a:solidFill>
                  <a:schemeClr val="accent6">
                    <a:lumMod val="75000"/>
                  </a:schemeClr>
                </a:solidFill>
                <a:latin typeface="HeliosCond" pitchFamily="34" charset="-52"/>
                <a:ea typeface="+mj-ea"/>
                <a:cs typeface="+mj-cs"/>
              </a:rPr>
              <a:t>МЫ СТРЕМИМСЯ К УЛУЧШЕНИЮ КАЧЕСТВА КОММУНИКАЦИИ. </a:t>
            </a:r>
            <a:endParaRPr lang="ru-RU" sz="2000" b="1" cap="none" spc="0" dirty="0">
              <a:ln w="12700">
                <a:solidFill>
                  <a:schemeClr val="tx2">
                    <a:satMod val="155000"/>
                  </a:schemeClr>
                </a:solidFill>
                <a:prstDash val="solid"/>
              </a:ln>
              <a:solidFill>
                <a:schemeClr val="accent6">
                  <a:lumMod val="75000"/>
                </a:schemeClr>
              </a:solidFill>
              <a:effectLst>
                <a:outerShdw blurRad="41275" dist="20320" dir="1800000" algn="tl" rotWithShape="0">
                  <a:srgbClr val="000000">
                    <a:alpha val="40000"/>
                  </a:srgbClr>
                </a:outerShdw>
              </a:effectLst>
              <a:latin typeface="Calibri (Основной текст)"/>
            </a:endParaRPr>
          </a:p>
        </p:txBody>
      </p:sp>
      <p:pic>
        <p:nvPicPr>
          <p:cNvPr id="12" name="Рисунок 11" descr="вотсап беседа.png"/>
          <p:cNvPicPr>
            <a:picLocks noChangeAspect="1"/>
          </p:cNvPicPr>
          <p:nvPr/>
        </p:nvPicPr>
        <p:blipFill>
          <a:blip r:embed="rId3" cstate="print"/>
          <a:srcRect l="8779" t="8779" r="7822" b="10016"/>
          <a:stretch>
            <a:fillRect/>
          </a:stretch>
        </p:blipFill>
        <p:spPr>
          <a:xfrm>
            <a:off x="5436096" y="1173182"/>
            <a:ext cx="3456384" cy="3365427"/>
          </a:xfrm>
          <a:prstGeom prst="rect">
            <a:avLst/>
          </a:prstGeom>
        </p:spPr>
      </p:pic>
      <p:sp>
        <p:nvSpPr>
          <p:cNvPr id="14" name="Прямоугольник 13"/>
          <p:cNvSpPr/>
          <p:nvPr/>
        </p:nvSpPr>
        <p:spPr>
          <a:xfrm>
            <a:off x="0" y="4714890"/>
            <a:ext cx="9144000" cy="428610"/>
          </a:xfrm>
          <a:prstGeom prst="rect">
            <a:avLst/>
          </a:prstGeom>
          <a:solidFill>
            <a:srgbClr val="E778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1" name="Прямоугольник 9"/>
          <p:cNvSpPr/>
          <p:nvPr/>
        </p:nvSpPr>
        <p:spPr>
          <a:xfrm>
            <a:off x="395536" y="1824375"/>
            <a:ext cx="5040560" cy="1354217"/>
          </a:xfrm>
          <a:prstGeom prst="rect">
            <a:avLst/>
          </a:prstGeom>
          <a:noFill/>
        </p:spPr>
        <p:txBody>
          <a:bodyPr wrap="square" lIns="91440" tIns="45720" rIns="91440" bIns="45720">
            <a:spAutoFit/>
          </a:bodyPr>
          <a:lstStyle/>
          <a:p>
            <a:pPr marL="342900" indent="-342900">
              <a:spcBef>
                <a:spcPts val="400"/>
              </a:spcBef>
              <a:buClr>
                <a:schemeClr val="accent6"/>
              </a:buClr>
              <a:buFont typeface="Wingdings" panose="05000000000000000000" pitchFamily="2" charset="2"/>
              <a:buChar char="n"/>
            </a:pPr>
            <a:r>
              <a:rPr lang="ru-RU" b="1" dirty="0" smtClean="0">
                <a:solidFill>
                  <a:schemeClr val="accent6">
                    <a:lumMod val="75000"/>
                  </a:schemeClr>
                </a:solidFill>
                <a:latin typeface="HeliosCond" pitchFamily="34" charset="-52"/>
                <a:ea typeface="+mj-ea"/>
                <a:cs typeface="+mj-cs"/>
              </a:rPr>
              <a:t>Примите приглашение в беседу клуба профессионалов охраны труда в </a:t>
            </a:r>
            <a:r>
              <a:rPr lang="en-US" b="1" dirty="0" err="1" smtClean="0">
                <a:solidFill>
                  <a:schemeClr val="accent6">
                    <a:lumMod val="75000"/>
                  </a:schemeClr>
                </a:solidFill>
                <a:latin typeface="HeliosCond" pitchFamily="34" charset="-52"/>
                <a:ea typeface="+mj-ea"/>
                <a:cs typeface="+mj-cs"/>
              </a:rPr>
              <a:t>WhatsApp</a:t>
            </a:r>
            <a:endParaRPr lang="en-US" b="1" dirty="0" smtClean="0">
              <a:solidFill>
                <a:schemeClr val="accent6">
                  <a:lumMod val="75000"/>
                </a:schemeClr>
              </a:solidFill>
              <a:latin typeface="HeliosCond" pitchFamily="34" charset="-52"/>
              <a:ea typeface="+mj-ea"/>
              <a:cs typeface="+mj-cs"/>
            </a:endParaRPr>
          </a:p>
          <a:p>
            <a:pPr marL="342900" indent="-342900">
              <a:spcBef>
                <a:spcPts val="400"/>
              </a:spcBef>
              <a:buClr>
                <a:schemeClr val="accent6"/>
              </a:buClr>
              <a:buFont typeface="Wingdings" panose="05000000000000000000" pitchFamily="2" charset="2"/>
              <a:buChar char="n"/>
            </a:pPr>
            <a:r>
              <a:rPr lang="ru-RU" b="1" dirty="0" smtClean="0">
                <a:solidFill>
                  <a:schemeClr val="accent6">
                    <a:lumMod val="75000"/>
                  </a:schemeClr>
                </a:solidFill>
                <a:latin typeface="HeliosCond" pitchFamily="34" charset="-52"/>
                <a:ea typeface="+mj-ea"/>
                <a:cs typeface="+mj-cs"/>
              </a:rPr>
              <a:t>Получайте приглашения и материалы встреч</a:t>
            </a:r>
          </a:p>
          <a:p>
            <a:pPr marL="342900" indent="-342900">
              <a:spcBef>
                <a:spcPts val="400"/>
              </a:spcBef>
              <a:buClr>
                <a:schemeClr val="accent6"/>
              </a:buClr>
              <a:buFont typeface="Wingdings" panose="05000000000000000000" pitchFamily="2" charset="2"/>
              <a:buChar char="n"/>
            </a:pPr>
            <a:r>
              <a:rPr lang="ru-RU" b="1" dirty="0" smtClean="0">
                <a:solidFill>
                  <a:schemeClr val="accent6">
                    <a:lumMod val="75000"/>
                  </a:schemeClr>
                </a:solidFill>
                <a:latin typeface="HeliosCond" pitchFamily="34" charset="-52"/>
                <a:ea typeface="+mj-ea"/>
                <a:cs typeface="+mj-cs"/>
              </a:rPr>
              <a:t>Участвуйте в дискуссиях</a:t>
            </a:r>
            <a:endParaRPr lang="ru-RU" b="1" cap="none" spc="0" dirty="0">
              <a:ln w="12700">
                <a:solidFill>
                  <a:schemeClr val="tx2">
                    <a:satMod val="155000"/>
                  </a:schemeClr>
                </a:solidFill>
                <a:prstDash val="solid"/>
              </a:ln>
              <a:solidFill>
                <a:schemeClr val="accent6">
                  <a:lumMod val="75000"/>
                </a:schemeClr>
              </a:solidFill>
              <a:effectLst>
                <a:outerShdw blurRad="41275" dist="20320" dir="1800000" algn="tl" rotWithShape="0">
                  <a:srgbClr val="000000">
                    <a:alpha val="40000"/>
                  </a:srgbClr>
                </a:outerShdw>
              </a:effectLst>
              <a:latin typeface="Calibri (Основной текст)"/>
            </a:endParaRPr>
          </a:p>
        </p:txBody>
      </p:sp>
      <p:sp>
        <p:nvSpPr>
          <p:cNvPr id="15" name="Прямоугольник 10"/>
          <p:cNvSpPr/>
          <p:nvPr/>
        </p:nvSpPr>
        <p:spPr>
          <a:xfrm>
            <a:off x="755576" y="3182654"/>
            <a:ext cx="4520752" cy="1477328"/>
          </a:xfrm>
          <a:prstGeom prst="rect">
            <a:avLst/>
          </a:prstGeom>
          <a:noFill/>
        </p:spPr>
        <p:txBody>
          <a:bodyPr wrap="square" lIns="91440" tIns="45720" rIns="91440" bIns="45720">
            <a:spAutoFit/>
          </a:bodyPr>
          <a:lstStyle/>
          <a:p>
            <a:r>
              <a:rPr lang="ru-RU" b="1" dirty="0" smtClean="0">
                <a:latin typeface="HeliosCond" pitchFamily="34" charset="-52"/>
              </a:rPr>
              <a:t>Остались вопросы?</a:t>
            </a:r>
          </a:p>
          <a:p>
            <a:r>
              <a:rPr lang="ru-RU" b="1" dirty="0" smtClean="0">
                <a:latin typeface="HeliosCond" pitchFamily="34" charset="-52"/>
              </a:rPr>
              <a:t>Санкт-Петербург</a:t>
            </a:r>
          </a:p>
          <a:p>
            <a:r>
              <a:rPr lang="ru-RU" b="1" dirty="0">
                <a:latin typeface="HeliosCond" pitchFamily="34" charset="-52"/>
              </a:rPr>
              <a:t>у</a:t>
            </a:r>
            <a:r>
              <a:rPr lang="ru-RU" b="1" dirty="0" smtClean="0">
                <a:latin typeface="HeliosCond" pitchFamily="34" charset="-52"/>
              </a:rPr>
              <a:t>л. Маршала Говорова, д.35  корп. 4, офис 615</a:t>
            </a:r>
          </a:p>
          <a:p>
            <a:r>
              <a:rPr lang="en-US" b="1" dirty="0" smtClean="0">
                <a:latin typeface="HeliosCond" pitchFamily="34" charset="-52"/>
              </a:rPr>
              <a:t>E-mail</a:t>
            </a:r>
            <a:r>
              <a:rPr lang="ru-RU" b="1" dirty="0" smtClean="0">
                <a:latin typeface="HeliosCond" pitchFamily="34" charset="-52"/>
              </a:rPr>
              <a:t>:</a:t>
            </a:r>
            <a:r>
              <a:rPr lang="en-US" b="1" dirty="0" smtClean="0">
                <a:latin typeface="HeliosCond" pitchFamily="34" charset="-52"/>
              </a:rPr>
              <a:t> </a:t>
            </a:r>
            <a:r>
              <a:rPr lang="en-US" b="1" dirty="0" smtClean="0">
                <a:latin typeface="HeliosCond" pitchFamily="34" charset="-52"/>
                <a:hlinkClick r:id="rId4"/>
              </a:rPr>
              <a:t>orientir@mxctr.ru</a:t>
            </a:r>
            <a:endParaRPr lang="en-US" b="1" dirty="0" smtClean="0">
              <a:latin typeface="HeliosCond" pitchFamily="34" charset="-52"/>
            </a:endParaRPr>
          </a:p>
          <a:p>
            <a:r>
              <a:rPr lang="en-US" b="1" dirty="0" smtClean="0">
                <a:latin typeface="HeliosCond" pitchFamily="34" charset="-52"/>
              </a:rPr>
              <a:t>8 800 550 64 77</a:t>
            </a:r>
            <a:endParaRPr lang="ru-RU" b="1" dirty="0">
              <a:latin typeface="HeliosCond" pitchFamily="34" charset="-52"/>
            </a:endParaRPr>
          </a:p>
        </p:txBody>
      </p:sp>
    </p:spTree>
    <p:extLst>
      <p:ext uri="{BB962C8B-B14F-4D97-AF65-F5344CB8AC3E}">
        <p14:creationId xmlns:p14="http://schemas.microsoft.com/office/powerpoint/2010/main" val="3000568887"/>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27592</TotalTime>
  <Words>3186</Words>
  <Application>Microsoft Office PowerPoint</Application>
  <PresentationFormat>Экран (16:9)</PresentationFormat>
  <Paragraphs>337</Paragraphs>
  <Slides>30</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30</vt:i4>
      </vt:variant>
    </vt:vector>
  </HeadingPairs>
  <TitlesOfParts>
    <vt:vector size="31" baseType="lpstr">
      <vt:lpstr>Тема Office</vt:lpstr>
      <vt:lpstr>Презентация PowerPoint</vt:lpstr>
      <vt:lpstr>Охрана труда 2024</vt:lpstr>
      <vt:lpstr>1.1. Законодательство</vt:lpstr>
      <vt:lpstr>1.1. Законодательство</vt:lpstr>
      <vt:lpstr>1.1. Законодательство</vt:lpstr>
      <vt:lpstr>1.1. Законодательство</vt:lpstr>
      <vt:lpstr>1.2. Законодательство</vt:lpstr>
      <vt:lpstr>1.2.2 Законодательство</vt:lpstr>
      <vt:lpstr>1.2.3 Законодательство</vt:lpstr>
      <vt:lpstr>1.3. Законодательство</vt:lpstr>
      <vt:lpstr>1.3. Законодательство</vt:lpstr>
      <vt:lpstr>1.4. Законодательство</vt:lpstr>
      <vt:lpstr>1.4.2 Законодательство</vt:lpstr>
      <vt:lpstr>1.5. Законодательство</vt:lpstr>
      <vt:lpstr>1.5.2 Законодательство</vt:lpstr>
      <vt:lpstr>1.6. Законодательство</vt:lpstr>
      <vt:lpstr>1.6. Законодательство</vt:lpstr>
      <vt:lpstr>1.7. Законодательство</vt:lpstr>
      <vt:lpstr>1.8. Законодательство</vt:lpstr>
      <vt:lpstr>1.8. Законодательство</vt:lpstr>
      <vt:lpstr>1.8. Законодательство</vt:lpstr>
      <vt:lpstr>1.9. Законодательство</vt:lpstr>
      <vt:lpstr>1.9. Законодательство</vt:lpstr>
      <vt:lpstr>1.9. Законодательство</vt:lpstr>
      <vt:lpstr>1.10. Законодательство</vt:lpstr>
      <vt:lpstr>1.10. Законодательство</vt:lpstr>
      <vt:lpstr>1.11. Законодательство</vt:lpstr>
      <vt:lpstr>1.12. Законодательство</vt:lpstr>
      <vt:lpstr>1.12. Законодательство</vt:lpstr>
      <vt:lpstr>БЕСЕДА В WHATSAPP</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Dell</dc:creator>
  <cp:lastModifiedBy>coot</cp:lastModifiedBy>
  <cp:revision>628</cp:revision>
  <dcterms:created xsi:type="dcterms:W3CDTF">2021-11-23T08:30:03Z</dcterms:created>
  <dcterms:modified xsi:type="dcterms:W3CDTF">2024-05-22T08:21:52Z</dcterms:modified>
</cp:coreProperties>
</file>